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83.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presentation.xml" ContentType="application/vnd.openxmlformats-officedocument.presentationml.presentation.main+xml"/>
  <Override PartName="/ppt/slides/slide82.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79.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81.xml" ContentType="application/vnd.openxmlformats-officedocument.presentationml.slide+xml"/>
  <Override PartName="/ppt/slideLayouts/slideLayout48.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20.xml" ContentType="application/vnd.openxmlformats-officedocument.presentationml.notesSlide+xml"/>
  <Override PartName="/ppt/slideLayouts/slideLayout45.xml" ContentType="application/vnd.openxmlformats-officedocument.presentationml.slideLayout+xml"/>
  <Override PartName="/ppt/slideLayouts/slideLayout38.xml" ContentType="application/vnd.openxmlformats-officedocument.presentationml.slideLayout+xml"/>
  <Override PartName="/ppt/notesSlides/notesSlide22.xml" ContentType="application/vnd.openxmlformats-officedocument.presentationml.notesSlide+xml"/>
  <Override PartName="/ppt/slideLayouts/slideLayout37.xml" ContentType="application/vnd.openxmlformats-officedocument.presentationml.slideLayout+xml"/>
  <Override PartName="/ppt/notesSlides/notesSlide24.xml" ContentType="application/vnd.openxmlformats-officedocument.presentationml.notesSlide+xml"/>
  <Override PartName="/ppt/slideLayouts/slideLayout36.xml" ContentType="application/vnd.openxmlformats-officedocument.presentationml.slideLayout+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slideLayouts/slideLayout4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30.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46.xml" ContentType="application/vnd.openxmlformats-officedocument.presentationml.slideLayout+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59.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4.xml" ContentType="application/vnd.openxmlformats-officedocument.presentationml.tags+xml"/>
  <Override PartName="/ppt/tags/tag17.xml" ContentType="application/vnd.openxmlformats-officedocument.presentationml.tags+xml"/>
  <Override PartName="/ppt/tags/tag9.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10.xml" ContentType="application/vnd.openxmlformats-officedocument.presentationml.tags+xml"/>
  <Override PartName="/ppt/tags/tag19.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tags/tag18.xml" ContentType="application/vnd.openxmlformats-officedocument.presentationml.tags+xml"/>
  <Override PartName="/ppt/tags/tag31.xml" ContentType="application/vnd.openxmlformats-officedocument.presentationml.tags+xml"/>
  <Override PartName="/ppt/tags/tag2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0.xml" ContentType="application/vnd.openxmlformats-officedocument.presentationml.tags+xml"/>
  <Override PartName="/ppt/tags/tag23.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8.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revisionInfo.xml" ContentType="application/vnd.ms-powerpoint.revisioninfo+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72" r:id="rId4"/>
    <p:sldMasterId id="2147483684" r:id="rId5"/>
    <p:sldMasterId id="2147483698" r:id="rId6"/>
  </p:sldMasterIdLst>
  <p:notesMasterIdLst>
    <p:notesMasterId r:id="rId92"/>
  </p:notesMasterIdLst>
  <p:sldIdLst>
    <p:sldId id="2147481144" r:id="rId7"/>
    <p:sldId id="4628" r:id="rId8"/>
    <p:sldId id="2147470689" r:id="rId9"/>
    <p:sldId id="2147481143" r:id="rId10"/>
    <p:sldId id="2147470691" r:id="rId11"/>
    <p:sldId id="2147373482" r:id="rId12"/>
    <p:sldId id="2147470754" r:id="rId13"/>
    <p:sldId id="2147470755" r:id="rId14"/>
    <p:sldId id="2147481145" r:id="rId15"/>
    <p:sldId id="2147470756" r:id="rId16"/>
    <p:sldId id="2147470729" r:id="rId17"/>
    <p:sldId id="2147470753" r:id="rId18"/>
    <p:sldId id="2147470757" r:id="rId19"/>
    <p:sldId id="2147481130" r:id="rId20"/>
    <p:sldId id="2147481131" r:id="rId21"/>
    <p:sldId id="2147481132" r:id="rId22"/>
    <p:sldId id="2147481133" r:id="rId23"/>
    <p:sldId id="13686" r:id="rId24"/>
    <p:sldId id="2147470782" r:id="rId25"/>
    <p:sldId id="2147470784" r:id="rId26"/>
    <p:sldId id="2147470785" r:id="rId27"/>
    <p:sldId id="2147470783" r:id="rId28"/>
    <p:sldId id="2147481139" r:id="rId29"/>
    <p:sldId id="2147481140" r:id="rId30"/>
    <p:sldId id="2147481141" r:id="rId31"/>
    <p:sldId id="2147481134" r:id="rId32"/>
    <p:sldId id="271" r:id="rId33"/>
    <p:sldId id="4629" r:id="rId34"/>
    <p:sldId id="257" r:id="rId35"/>
    <p:sldId id="4612" r:id="rId36"/>
    <p:sldId id="4578" r:id="rId37"/>
    <p:sldId id="2147481147" r:id="rId38"/>
    <p:sldId id="4582" r:id="rId39"/>
    <p:sldId id="4584" r:id="rId40"/>
    <p:sldId id="4583" r:id="rId41"/>
    <p:sldId id="2147481149" r:id="rId42"/>
    <p:sldId id="258" r:id="rId43"/>
    <p:sldId id="259" r:id="rId44"/>
    <p:sldId id="2147481151" r:id="rId45"/>
    <p:sldId id="2147481156" r:id="rId46"/>
    <p:sldId id="2147481158" r:id="rId47"/>
    <p:sldId id="2147481157" r:id="rId48"/>
    <p:sldId id="260" r:id="rId49"/>
    <p:sldId id="4591" r:id="rId50"/>
    <p:sldId id="261" r:id="rId51"/>
    <p:sldId id="4592" r:id="rId52"/>
    <p:sldId id="262" r:id="rId53"/>
    <p:sldId id="4589" r:id="rId54"/>
    <p:sldId id="4626" r:id="rId55"/>
    <p:sldId id="2147481135" r:id="rId56"/>
    <p:sldId id="268" r:id="rId57"/>
    <p:sldId id="269" r:id="rId58"/>
    <p:sldId id="4596" r:id="rId59"/>
    <p:sldId id="4593" r:id="rId60"/>
    <p:sldId id="4594" r:id="rId61"/>
    <p:sldId id="4619" r:id="rId62"/>
    <p:sldId id="4617" r:id="rId63"/>
    <p:sldId id="2147481152" r:id="rId64"/>
    <p:sldId id="4598" r:id="rId65"/>
    <p:sldId id="4595" r:id="rId66"/>
    <p:sldId id="4611" r:id="rId67"/>
    <p:sldId id="4609" r:id="rId68"/>
    <p:sldId id="4610" r:id="rId69"/>
    <p:sldId id="4622" r:id="rId70"/>
    <p:sldId id="4600" r:id="rId71"/>
    <p:sldId id="4599" r:id="rId72"/>
    <p:sldId id="4601" r:id="rId73"/>
    <p:sldId id="4608" r:id="rId74"/>
    <p:sldId id="4623" r:id="rId75"/>
    <p:sldId id="4606" r:id="rId76"/>
    <p:sldId id="4602" r:id="rId77"/>
    <p:sldId id="4603" r:id="rId78"/>
    <p:sldId id="4604" r:id="rId79"/>
    <p:sldId id="4627" r:id="rId80"/>
    <p:sldId id="4605" r:id="rId81"/>
    <p:sldId id="4586" r:id="rId82"/>
    <p:sldId id="2147481153" r:id="rId83"/>
    <p:sldId id="4588" r:id="rId84"/>
    <p:sldId id="2147478568" r:id="rId85"/>
    <p:sldId id="2147478569" r:id="rId86"/>
    <p:sldId id="266" r:id="rId87"/>
    <p:sldId id="267" r:id="rId88"/>
    <p:sldId id="2147481137" r:id="rId89"/>
    <p:sldId id="2147470745" r:id="rId90"/>
    <p:sldId id="2147481136" r:id="rId9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C577F-9DDE-44E5-A1B6-39D1EB810410}" v="13" dt="2024-09-05T13:57:07.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6" d="100"/>
          <a:sy n="116" d="100"/>
        </p:scale>
        <p:origin x="39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3.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99" Type="http://schemas.openxmlformats.org/officeDocument/2006/relationships/customXml" Target="../customXml/item4.xml"/><Relationship Id="rId4" Type="http://schemas.openxmlformats.org/officeDocument/2006/relationships/slideMaster" Target="slideMasters/slideMaster2.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presProps" Target="presProps.xml"/><Relationship Id="rId98"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Y-Values</c:v>
                </c:pt>
              </c:strCache>
            </c:strRef>
          </c:tx>
          <c:spPr>
            <a:ln w="19050" cap="rnd">
              <a:noFill/>
              <a:round/>
            </a:ln>
            <a:effectLst/>
          </c:spPr>
          <c:marker>
            <c:symbol val="square"/>
            <c:size val="8"/>
            <c:spPr>
              <a:solidFill>
                <a:schemeClr val="accent1"/>
              </a:solidFill>
              <a:ln w="9525">
                <a:noFill/>
              </a:ln>
              <a:effectLst/>
            </c:spPr>
          </c:marker>
          <c:dPt>
            <c:idx val="0"/>
            <c:marker>
              <c:symbol val="circle"/>
              <c:size val="8"/>
            </c:marker>
            <c:bubble3D val="0"/>
            <c:extLst xmlns:c16r2="http://schemas.microsoft.com/office/drawing/2015/06/chart">
              <c:ext xmlns:c16="http://schemas.microsoft.com/office/drawing/2014/chart" uri="{C3380CC4-5D6E-409C-BE32-E72D297353CC}">
                <c16:uniqueId val="{00000000-97CA-41A3-BA62-3CD2FB0FFB09}"/>
              </c:ext>
            </c:extLst>
          </c:dPt>
          <c:dPt>
            <c:idx val="1"/>
            <c:marker>
              <c:spPr>
                <a:solidFill>
                  <a:schemeClr val="tx1">
                    <a:lumMod val="50000"/>
                    <a:lumOff val="50000"/>
                  </a:schemeClr>
                </a:solidFill>
                <a:ln w="9525">
                  <a:noFill/>
                </a:ln>
                <a:effectLst/>
              </c:spPr>
            </c:marker>
            <c:bubble3D val="0"/>
            <c:extLst xmlns:c16r2="http://schemas.microsoft.com/office/drawing/2015/06/chart">
              <c:ext xmlns:c16="http://schemas.microsoft.com/office/drawing/2014/chart" uri="{C3380CC4-5D6E-409C-BE32-E72D297353CC}">
                <c16:uniqueId val="{00000001-97CA-41A3-BA62-3CD2FB0FFB09}"/>
              </c:ext>
            </c:extLst>
          </c:dPt>
          <c:dPt>
            <c:idx val="2"/>
            <c:marker>
              <c:symbol val="circle"/>
              <c:size val="8"/>
            </c:marker>
            <c:bubble3D val="0"/>
            <c:extLst xmlns:c16r2="http://schemas.microsoft.com/office/drawing/2015/06/chart">
              <c:ext xmlns:c16="http://schemas.microsoft.com/office/drawing/2014/chart" uri="{C3380CC4-5D6E-409C-BE32-E72D297353CC}">
                <c16:uniqueId val="{00000002-97CA-41A3-BA62-3CD2FB0FFB09}"/>
              </c:ext>
            </c:extLst>
          </c:dPt>
          <c:dPt>
            <c:idx val="3"/>
            <c:marker>
              <c:spPr>
                <a:solidFill>
                  <a:schemeClr val="tx1">
                    <a:lumMod val="50000"/>
                    <a:lumOff val="50000"/>
                  </a:schemeClr>
                </a:solidFill>
                <a:ln w="9525">
                  <a:noFill/>
                </a:ln>
                <a:effectLst/>
              </c:spPr>
            </c:marker>
            <c:bubble3D val="0"/>
            <c:extLst xmlns:c16r2="http://schemas.microsoft.com/office/drawing/2015/06/chart">
              <c:ext xmlns:c16="http://schemas.microsoft.com/office/drawing/2014/chart" uri="{C3380CC4-5D6E-409C-BE32-E72D297353CC}">
                <c16:uniqueId val="{00000003-97CA-41A3-BA62-3CD2FB0FFB09}"/>
              </c:ext>
            </c:extLst>
          </c:dPt>
          <c:dPt>
            <c:idx val="4"/>
            <c:marker>
              <c:symbol val="circle"/>
              <c:size val="8"/>
            </c:marker>
            <c:bubble3D val="0"/>
            <c:extLst xmlns:c16r2="http://schemas.microsoft.com/office/drawing/2015/06/chart">
              <c:ext xmlns:c16="http://schemas.microsoft.com/office/drawing/2014/chart" uri="{C3380CC4-5D6E-409C-BE32-E72D297353CC}">
                <c16:uniqueId val="{00000004-97CA-41A3-BA62-3CD2FB0FFB09}"/>
              </c:ext>
            </c:extLst>
          </c:dPt>
          <c:dPt>
            <c:idx val="5"/>
            <c:marker>
              <c:spPr>
                <a:solidFill>
                  <a:schemeClr val="tx1">
                    <a:lumMod val="50000"/>
                    <a:lumOff val="50000"/>
                  </a:schemeClr>
                </a:solidFill>
                <a:ln w="9525">
                  <a:noFill/>
                </a:ln>
                <a:effectLst/>
              </c:spPr>
            </c:marker>
            <c:bubble3D val="0"/>
            <c:extLst xmlns:c16r2="http://schemas.microsoft.com/office/drawing/2015/06/chart">
              <c:ext xmlns:c16="http://schemas.microsoft.com/office/drawing/2014/chart" uri="{C3380CC4-5D6E-409C-BE32-E72D297353CC}">
                <c16:uniqueId val="{00000005-97CA-41A3-BA62-3CD2FB0FFB09}"/>
              </c:ext>
            </c:extLst>
          </c:dPt>
          <c:dPt>
            <c:idx val="6"/>
            <c:marker>
              <c:symbol val="circle"/>
              <c:size val="8"/>
            </c:marker>
            <c:bubble3D val="0"/>
            <c:extLst xmlns:c16r2="http://schemas.microsoft.com/office/drawing/2015/06/chart">
              <c:ext xmlns:c16="http://schemas.microsoft.com/office/drawing/2014/chart" uri="{C3380CC4-5D6E-409C-BE32-E72D297353CC}">
                <c16:uniqueId val="{00000006-97CA-41A3-BA62-3CD2FB0FFB09}"/>
              </c:ext>
            </c:extLst>
          </c:dPt>
          <c:dPt>
            <c:idx val="7"/>
            <c:marker>
              <c:spPr>
                <a:solidFill>
                  <a:schemeClr val="tx1">
                    <a:lumMod val="50000"/>
                    <a:lumOff val="50000"/>
                  </a:schemeClr>
                </a:solidFill>
                <a:ln w="9525">
                  <a:noFill/>
                </a:ln>
                <a:effectLst/>
              </c:spPr>
            </c:marker>
            <c:bubble3D val="0"/>
            <c:extLst xmlns:c16r2="http://schemas.microsoft.com/office/drawing/2015/06/chart">
              <c:ext xmlns:c16="http://schemas.microsoft.com/office/drawing/2014/chart" uri="{C3380CC4-5D6E-409C-BE32-E72D297353CC}">
                <c16:uniqueId val="{00000007-97CA-41A3-BA62-3CD2FB0FFB09}"/>
              </c:ext>
            </c:extLst>
          </c:dPt>
          <c:dPt>
            <c:idx val="8"/>
            <c:marker>
              <c:symbol val="circle"/>
              <c:size val="8"/>
            </c:marker>
            <c:bubble3D val="0"/>
            <c:extLst xmlns:c16r2="http://schemas.microsoft.com/office/drawing/2015/06/chart">
              <c:ext xmlns:c16="http://schemas.microsoft.com/office/drawing/2014/chart" uri="{C3380CC4-5D6E-409C-BE32-E72D297353CC}">
                <c16:uniqueId val="{00000008-97CA-41A3-BA62-3CD2FB0FFB09}"/>
              </c:ext>
            </c:extLst>
          </c:dPt>
          <c:dPt>
            <c:idx val="9"/>
            <c:marker>
              <c:spPr>
                <a:solidFill>
                  <a:schemeClr val="tx1">
                    <a:lumMod val="50000"/>
                    <a:lumOff val="50000"/>
                  </a:schemeClr>
                </a:solidFill>
                <a:ln w="9525">
                  <a:noFill/>
                </a:ln>
                <a:effectLst/>
              </c:spPr>
            </c:marker>
            <c:bubble3D val="0"/>
            <c:extLst xmlns:c16r2="http://schemas.microsoft.com/office/drawing/2015/06/chart">
              <c:ext xmlns:c16="http://schemas.microsoft.com/office/drawing/2014/chart" uri="{C3380CC4-5D6E-409C-BE32-E72D297353CC}">
                <c16:uniqueId val="{00000009-97CA-41A3-BA62-3CD2FB0FFB09}"/>
              </c:ext>
            </c:extLst>
          </c:dPt>
          <c:dPt>
            <c:idx val="10"/>
            <c:marker>
              <c:symbol val="circle"/>
              <c:size val="8"/>
            </c:marker>
            <c:bubble3D val="0"/>
            <c:extLst xmlns:c16r2="http://schemas.microsoft.com/office/drawing/2015/06/chart">
              <c:ext xmlns:c16="http://schemas.microsoft.com/office/drawing/2014/chart" uri="{C3380CC4-5D6E-409C-BE32-E72D297353CC}">
                <c16:uniqueId val="{0000000A-97CA-41A3-BA62-3CD2FB0FFB09}"/>
              </c:ext>
            </c:extLst>
          </c:dPt>
          <c:dPt>
            <c:idx val="11"/>
            <c:marker>
              <c:spPr>
                <a:solidFill>
                  <a:schemeClr val="tx1">
                    <a:lumMod val="50000"/>
                    <a:lumOff val="50000"/>
                  </a:schemeClr>
                </a:solidFill>
                <a:ln w="9525">
                  <a:noFill/>
                </a:ln>
                <a:effectLst/>
              </c:spPr>
            </c:marker>
            <c:bubble3D val="0"/>
            <c:extLst xmlns:c16r2="http://schemas.microsoft.com/office/drawing/2015/06/chart">
              <c:ext xmlns:c16="http://schemas.microsoft.com/office/drawing/2014/chart" uri="{C3380CC4-5D6E-409C-BE32-E72D297353CC}">
                <c16:uniqueId val="{0000000B-97CA-41A3-BA62-3CD2FB0FFB09}"/>
              </c:ext>
            </c:extLst>
          </c:dPt>
          <c:errBars>
            <c:errDir val="x"/>
            <c:errBarType val="both"/>
            <c:errValType val="cust"/>
            <c:noEndCap val="0"/>
            <c:plus>
              <c:numRef>
                <c:f>Sheet1!$G$2:$G$13</c:f>
                <c:numCache>
                  <c:formatCode>General</c:formatCode>
                  <c:ptCount val="12"/>
                  <c:pt idx="0">
                    <c:v>1.1299999999999999</c:v>
                  </c:pt>
                  <c:pt idx="1">
                    <c:v>0.81</c:v>
                  </c:pt>
                  <c:pt idx="2">
                    <c:v>1.02</c:v>
                  </c:pt>
                  <c:pt idx="3">
                    <c:v>1.27</c:v>
                  </c:pt>
                  <c:pt idx="4">
                    <c:v>0.76</c:v>
                  </c:pt>
                  <c:pt idx="5">
                    <c:v>1.42</c:v>
                  </c:pt>
                  <c:pt idx="6">
                    <c:v>0.55000000000000004</c:v>
                  </c:pt>
                  <c:pt idx="7">
                    <c:v>0.62</c:v>
                  </c:pt>
                  <c:pt idx="8">
                    <c:v>2.3800000000000008</c:v>
                  </c:pt>
                  <c:pt idx="9">
                    <c:v>2.27</c:v>
                  </c:pt>
                  <c:pt idx="10">
                    <c:v>1.1299999999999999</c:v>
                  </c:pt>
                  <c:pt idx="11">
                    <c:v>3.38</c:v>
                  </c:pt>
                </c:numCache>
              </c:numRef>
            </c:plus>
            <c:minus>
              <c:numRef>
                <c:f>Sheet1!$F$2:$F$13</c:f>
                <c:numCache>
                  <c:formatCode>General</c:formatCode>
                  <c:ptCount val="12"/>
                  <c:pt idx="0">
                    <c:v>0.77</c:v>
                  </c:pt>
                  <c:pt idx="1">
                    <c:v>0.59</c:v>
                  </c:pt>
                  <c:pt idx="2">
                    <c:v>0.7</c:v>
                  </c:pt>
                  <c:pt idx="3">
                    <c:v>0.88</c:v>
                  </c:pt>
                  <c:pt idx="4">
                    <c:v>0.54</c:v>
                  </c:pt>
                  <c:pt idx="5">
                    <c:v>1.02</c:v>
                  </c:pt>
                  <c:pt idx="6">
                    <c:v>0.4</c:v>
                  </c:pt>
                  <c:pt idx="7">
                    <c:v>0.45</c:v>
                  </c:pt>
                  <c:pt idx="8">
                    <c:v>1.7299999999999991</c:v>
                  </c:pt>
                  <c:pt idx="9">
                    <c:v>1.639999999999999</c:v>
                  </c:pt>
                  <c:pt idx="10">
                    <c:v>0.73</c:v>
                  </c:pt>
                  <c:pt idx="11">
                    <c:v>1.68</c:v>
                  </c:pt>
                </c:numCache>
              </c:numRef>
            </c:minus>
            <c:spPr>
              <a:noFill/>
              <a:ln w="19050" cap="flat" cmpd="sng" algn="ctr">
                <a:solidFill>
                  <a:schemeClr val="tx1">
                    <a:lumMod val="50000"/>
                    <a:lumOff val="50000"/>
                  </a:schemeClr>
                </a:solidFill>
                <a:round/>
              </a:ln>
              <a:effectLst/>
            </c:spPr>
          </c:errBars>
          <c:xVal>
            <c:numRef>
              <c:f>Sheet1!$B$2:$B$13</c:f>
              <c:numCache>
                <c:formatCode>General</c:formatCode>
                <c:ptCount val="12"/>
                <c:pt idx="0">
                  <c:v>2.4700000000000002</c:v>
                </c:pt>
                <c:pt idx="1">
                  <c:v>2.13</c:v>
                </c:pt>
                <c:pt idx="2">
                  <c:v>2.19</c:v>
                </c:pt>
                <c:pt idx="3">
                  <c:v>2.85</c:v>
                </c:pt>
                <c:pt idx="4">
                  <c:v>1.82</c:v>
                </c:pt>
                <c:pt idx="5">
                  <c:v>3.73</c:v>
                </c:pt>
                <c:pt idx="6">
                  <c:v>1.43</c:v>
                </c:pt>
                <c:pt idx="7">
                  <c:v>1.68</c:v>
                </c:pt>
                <c:pt idx="8">
                  <c:v>6.34</c:v>
                </c:pt>
                <c:pt idx="9">
                  <c:v>6.01</c:v>
                </c:pt>
                <c:pt idx="10">
                  <c:v>2.0699999999999998</c:v>
                </c:pt>
                <c:pt idx="11">
                  <c:v>3.35</c:v>
                </c:pt>
              </c:numCache>
            </c:numRef>
          </c:xVal>
          <c:yVal>
            <c:numRef>
              <c:f>Sheet1!$C$2:$C$13</c:f>
              <c:numCache>
                <c:formatCode>General</c:formatCode>
                <c:ptCount val="12"/>
                <c:pt idx="0">
                  <c:v>12</c:v>
                </c:pt>
                <c:pt idx="1">
                  <c:v>11</c:v>
                </c:pt>
                <c:pt idx="2">
                  <c:v>10</c:v>
                </c:pt>
                <c:pt idx="3">
                  <c:v>9</c:v>
                </c:pt>
                <c:pt idx="4">
                  <c:v>8</c:v>
                </c:pt>
                <c:pt idx="5">
                  <c:v>7</c:v>
                </c:pt>
                <c:pt idx="6">
                  <c:v>6</c:v>
                </c:pt>
                <c:pt idx="7">
                  <c:v>5</c:v>
                </c:pt>
                <c:pt idx="8">
                  <c:v>4</c:v>
                </c:pt>
                <c:pt idx="9">
                  <c:v>3</c:v>
                </c:pt>
                <c:pt idx="10">
                  <c:v>2</c:v>
                </c:pt>
                <c:pt idx="11">
                  <c:v>1</c:v>
                </c:pt>
              </c:numCache>
            </c:numRef>
          </c:yVal>
          <c:smooth val="0"/>
          <c:extLst xmlns:c16r2="http://schemas.microsoft.com/office/drawing/2015/06/chart">
            <c:ext xmlns:c16="http://schemas.microsoft.com/office/drawing/2014/chart" uri="{C3380CC4-5D6E-409C-BE32-E72D297353CC}">
              <c16:uniqueId val="{0000000C-97CA-41A3-BA62-3CD2FB0FFB09}"/>
            </c:ext>
          </c:extLst>
        </c:ser>
        <c:dLbls>
          <c:showLegendKey val="0"/>
          <c:showVal val="0"/>
          <c:showCatName val="0"/>
          <c:showSerName val="0"/>
          <c:showPercent val="0"/>
          <c:showBubbleSize val="0"/>
        </c:dLbls>
        <c:axId val="1850195024"/>
        <c:axId val="1850197200"/>
        <c:extLst xmlns:c16r2="http://schemas.microsoft.com/office/drawing/2015/06/chart">
          <c:ext xmlns:c15="http://schemas.microsoft.com/office/drawing/2012/chart" uri="{02D57815-91ED-43cb-92C2-25804820EDAC}">
            <c15:filteredScatterSeries>
              <c15:ser>
                <c:idx val="1"/>
                <c:order val="1"/>
                <c:tx>
                  <c:strRef>
                    <c:extLst xmlns:c16r2="http://schemas.microsoft.com/office/drawing/2015/06/chart">
                      <c:ext uri="{02D57815-91ED-43cb-92C2-25804820EDAC}">
                        <c15:formulaRef>
                          <c15:sqref>Sheet1!$D$1</c15:sqref>
                        </c15:formulaRef>
                      </c:ext>
                    </c:extLst>
                    <c:strCache>
                      <c:ptCount val="1"/>
                      <c:pt idx="0">
                        <c:v>95% min</c:v>
                      </c:pt>
                    </c:strCache>
                  </c:strRef>
                </c:tx>
                <c:spPr>
                  <a:ln w="25400" cap="rnd">
                    <a:noFill/>
                    <a:round/>
                  </a:ln>
                  <a:effectLst/>
                </c:spPr>
                <c:marker>
                  <c:symbol val="circle"/>
                  <c:size val="5"/>
                  <c:spPr>
                    <a:solidFill>
                      <a:schemeClr val="accent2"/>
                    </a:solidFill>
                    <a:ln w="9525">
                      <a:solidFill>
                        <a:schemeClr val="accent2"/>
                      </a:solidFill>
                    </a:ln>
                    <a:effectLst/>
                  </c:spPr>
                </c:marker>
                <c:xVal>
                  <c:numRef>
                    <c:extLst xmlns:c16r2="http://schemas.microsoft.com/office/drawing/2015/06/chart">
                      <c:ext uri="{02D57815-91ED-43cb-92C2-25804820EDAC}">
                        <c15:formulaRef>
                          <c15:sqref>Sheet1!$B$2:$B$13</c15:sqref>
                        </c15:formulaRef>
                      </c:ext>
                    </c:extLst>
                    <c:numCache>
                      <c:formatCode>General</c:formatCode>
                      <c:ptCount val="12"/>
                      <c:pt idx="0">
                        <c:v>2.4700000000000002</c:v>
                      </c:pt>
                      <c:pt idx="1">
                        <c:v>2.13</c:v>
                      </c:pt>
                      <c:pt idx="2">
                        <c:v>2.19</c:v>
                      </c:pt>
                      <c:pt idx="3">
                        <c:v>2.85</c:v>
                      </c:pt>
                      <c:pt idx="4">
                        <c:v>1.82</c:v>
                      </c:pt>
                      <c:pt idx="5">
                        <c:v>3.73</c:v>
                      </c:pt>
                      <c:pt idx="6">
                        <c:v>1.43</c:v>
                      </c:pt>
                      <c:pt idx="7">
                        <c:v>1.68</c:v>
                      </c:pt>
                      <c:pt idx="8">
                        <c:v>6.34</c:v>
                      </c:pt>
                      <c:pt idx="9">
                        <c:v>6.01</c:v>
                      </c:pt>
                      <c:pt idx="10">
                        <c:v>2.0699999999999998</c:v>
                      </c:pt>
                      <c:pt idx="11">
                        <c:v>3.35</c:v>
                      </c:pt>
                    </c:numCache>
                  </c:numRef>
                </c:xVal>
                <c:yVal>
                  <c:numRef>
                    <c:extLst xmlns:c16r2="http://schemas.microsoft.com/office/drawing/2015/06/chart">
                      <c:ext uri="{02D57815-91ED-43cb-92C2-25804820EDAC}">
                        <c15:formulaRef>
                          <c15:sqref>Sheet1!$D$2:$D$13</c15:sqref>
                        </c15:formulaRef>
                      </c:ext>
                    </c:extLst>
                    <c:numCache>
                      <c:formatCode>General</c:formatCode>
                      <c:ptCount val="12"/>
                      <c:pt idx="0">
                        <c:v>1.7</c:v>
                      </c:pt>
                      <c:pt idx="1">
                        <c:v>1.54</c:v>
                      </c:pt>
                      <c:pt idx="2">
                        <c:v>1.49</c:v>
                      </c:pt>
                      <c:pt idx="3">
                        <c:v>1.97</c:v>
                      </c:pt>
                      <c:pt idx="4">
                        <c:v>1.28</c:v>
                      </c:pt>
                      <c:pt idx="5">
                        <c:v>2.71</c:v>
                      </c:pt>
                      <c:pt idx="6">
                        <c:v>1.03</c:v>
                      </c:pt>
                      <c:pt idx="7">
                        <c:v>1.23</c:v>
                      </c:pt>
                      <c:pt idx="8">
                        <c:v>4.6099999999999977</c:v>
                      </c:pt>
                      <c:pt idx="9">
                        <c:v>4.37</c:v>
                      </c:pt>
                      <c:pt idx="10">
                        <c:v>1.34</c:v>
                      </c:pt>
                      <c:pt idx="11">
                        <c:v>1.67</c:v>
                      </c:pt>
                    </c:numCache>
                  </c:numRef>
                </c:yVal>
                <c:smooth val="0"/>
                <c:extLst xmlns:c16r2="http://schemas.microsoft.com/office/drawing/2015/06/chart">
                  <c:ext xmlns:c16="http://schemas.microsoft.com/office/drawing/2014/chart" uri="{C3380CC4-5D6E-409C-BE32-E72D297353CC}">
                    <c16:uniqueId val="{0000000D-97CA-41A3-BA62-3CD2FB0FFB09}"/>
                  </c:ext>
                </c:extLst>
              </c15:ser>
            </c15:filteredScatterSeries>
            <c15:filteredScatterSeries>
              <c15:ser>
                <c:idx val="2"/>
                <c:order val="2"/>
                <c:tx>
                  <c:strRef>
                    <c:extLst xmlns:c15="http://schemas.microsoft.com/office/drawing/2012/chart" xmlns:c16r2="http://schemas.microsoft.com/office/drawing/2015/06/chart">
                      <c:ext xmlns:c15="http://schemas.microsoft.com/office/drawing/2012/chart" uri="{02D57815-91ED-43cb-92C2-25804820EDAC}">
                        <c15:formulaRef>
                          <c15:sqref>Sheet1!$E$1</c15:sqref>
                        </c15:formulaRef>
                      </c:ext>
                    </c:extLst>
                    <c:strCache>
                      <c:ptCount val="1"/>
                      <c:pt idx="0">
                        <c:v>95% max</c:v>
                      </c:pt>
                    </c:strCache>
                  </c:strRef>
                </c:tx>
                <c:spPr>
                  <a:ln w="25400" cap="rnd">
                    <a:noFill/>
                    <a:round/>
                  </a:ln>
                  <a:effectLst/>
                </c:spPr>
                <c:marker>
                  <c:symbol val="circle"/>
                  <c:size val="5"/>
                  <c:spPr>
                    <a:solidFill>
                      <a:schemeClr val="accent3"/>
                    </a:solidFill>
                    <a:ln w="9525">
                      <a:solidFill>
                        <a:schemeClr val="accent3"/>
                      </a:solidFill>
                    </a:ln>
                    <a:effectLst/>
                  </c:spPr>
                </c:marker>
                <c:xVal>
                  <c:numRef>
                    <c:extLst xmlns:c15="http://schemas.microsoft.com/office/drawing/2012/chart" xmlns:c16r2="http://schemas.microsoft.com/office/drawing/2015/06/chart">
                      <c:ext xmlns:c15="http://schemas.microsoft.com/office/drawing/2012/chart" uri="{02D57815-91ED-43cb-92C2-25804820EDAC}">
                        <c15:formulaRef>
                          <c15:sqref>Sheet1!$B$2:$B$13</c15:sqref>
                        </c15:formulaRef>
                      </c:ext>
                    </c:extLst>
                    <c:numCache>
                      <c:formatCode>General</c:formatCode>
                      <c:ptCount val="12"/>
                      <c:pt idx="0">
                        <c:v>2.4700000000000002</c:v>
                      </c:pt>
                      <c:pt idx="1">
                        <c:v>2.13</c:v>
                      </c:pt>
                      <c:pt idx="2">
                        <c:v>2.19</c:v>
                      </c:pt>
                      <c:pt idx="3">
                        <c:v>2.85</c:v>
                      </c:pt>
                      <c:pt idx="4">
                        <c:v>1.82</c:v>
                      </c:pt>
                      <c:pt idx="5">
                        <c:v>3.73</c:v>
                      </c:pt>
                      <c:pt idx="6">
                        <c:v>1.43</c:v>
                      </c:pt>
                      <c:pt idx="7">
                        <c:v>1.68</c:v>
                      </c:pt>
                      <c:pt idx="8">
                        <c:v>6.34</c:v>
                      </c:pt>
                      <c:pt idx="9">
                        <c:v>6.01</c:v>
                      </c:pt>
                      <c:pt idx="10">
                        <c:v>2.0699999999999998</c:v>
                      </c:pt>
                      <c:pt idx="11">
                        <c:v>3.35</c:v>
                      </c:pt>
                    </c:numCache>
                  </c:numRef>
                </c:xVal>
                <c:yVal>
                  <c:numRef>
                    <c:extLst xmlns:c15="http://schemas.microsoft.com/office/drawing/2012/chart" xmlns:c16r2="http://schemas.microsoft.com/office/drawing/2015/06/chart">
                      <c:ext xmlns:c15="http://schemas.microsoft.com/office/drawing/2012/chart" uri="{02D57815-91ED-43cb-92C2-25804820EDAC}">
                        <c15:formulaRef>
                          <c15:sqref>Sheet1!$E$2:$E$13</c15:sqref>
                        </c15:formulaRef>
                      </c:ext>
                    </c:extLst>
                    <c:numCache>
                      <c:formatCode>General</c:formatCode>
                      <c:ptCount val="12"/>
                      <c:pt idx="0">
                        <c:v>3.6</c:v>
                      </c:pt>
                      <c:pt idx="1">
                        <c:v>2.94</c:v>
                      </c:pt>
                      <c:pt idx="2">
                        <c:v>3.21</c:v>
                      </c:pt>
                      <c:pt idx="3">
                        <c:v>4.1199999999999974</c:v>
                      </c:pt>
                      <c:pt idx="4">
                        <c:v>2.58</c:v>
                      </c:pt>
                      <c:pt idx="5">
                        <c:v>5.1499999999999986</c:v>
                      </c:pt>
                      <c:pt idx="6">
                        <c:v>1.98</c:v>
                      </c:pt>
                      <c:pt idx="7">
                        <c:v>2.2999999999999998</c:v>
                      </c:pt>
                      <c:pt idx="8">
                        <c:v>8.7200000000000006</c:v>
                      </c:pt>
                      <c:pt idx="9">
                        <c:v>8.2800000000000011</c:v>
                      </c:pt>
                      <c:pt idx="10">
                        <c:v>3.2</c:v>
                      </c:pt>
                      <c:pt idx="11">
                        <c:v>6.73</c:v>
                      </c:pt>
                    </c:numCache>
                  </c:numRef>
                </c:yVal>
                <c:smooth val="0"/>
                <c:extLst xmlns:c15="http://schemas.microsoft.com/office/drawing/2012/chart" xmlns:c16r2="http://schemas.microsoft.com/office/drawing/2015/06/chart">
                  <c:ext xmlns:c16="http://schemas.microsoft.com/office/drawing/2014/chart" uri="{C3380CC4-5D6E-409C-BE32-E72D297353CC}">
                    <c16:uniqueId val="{0000000E-97CA-41A3-BA62-3CD2FB0FFB09}"/>
                  </c:ext>
                </c:extLst>
              </c15:ser>
            </c15:filteredScatterSeries>
            <c15:filteredScatterSeries>
              <c15:ser>
                <c:idx val="3"/>
                <c:order val="3"/>
                <c:tx>
                  <c:strRef>
                    <c:extLst xmlns:c15="http://schemas.microsoft.com/office/drawing/2012/chart" xmlns:c16r2="http://schemas.microsoft.com/office/drawing/2015/06/chart">
                      <c:ext xmlns:c15="http://schemas.microsoft.com/office/drawing/2012/chart" uri="{02D57815-91ED-43cb-92C2-25804820EDAC}">
                        <c15:formulaRef>
                          <c15:sqref>Sheet1!$F$1</c15:sqref>
                        </c15:formulaRef>
                      </c:ext>
                    </c:extLst>
                    <c:strCache>
                      <c:ptCount val="1"/>
                      <c:pt idx="0">
                        <c:v>95% min for graph</c:v>
                      </c:pt>
                    </c:strCache>
                  </c:strRef>
                </c:tx>
                <c:spPr>
                  <a:ln w="25400" cap="rnd">
                    <a:noFill/>
                    <a:round/>
                  </a:ln>
                  <a:effectLst/>
                </c:spPr>
                <c:marker>
                  <c:symbol val="circle"/>
                  <c:size val="5"/>
                  <c:spPr>
                    <a:solidFill>
                      <a:schemeClr val="accent4"/>
                    </a:solidFill>
                    <a:ln w="9525">
                      <a:solidFill>
                        <a:schemeClr val="accent4"/>
                      </a:solidFill>
                    </a:ln>
                    <a:effectLst/>
                  </c:spPr>
                </c:marker>
                <c:xVal>
                  <c:numRef>
                    <c:extLst xmlns:c15="http://schemas.microsoft.com/office/drawing/2012/chart" xmlns:c16r2="http://schemas.microsoft.com/office/drawing/2015/06/chart">
                      <c:ext xmlns:c15="http://schemas.microsoft.com/office/drawing/2012/chart" uri="{02D57815-91ED-43cb-92C2-25804820EDAC}">
                        <c15:formulaRef>
                          <c15:sqref>Sheet1!$B$2:$B$13</c15:sqref>
                        </c15:formulaRef>
                      </c:ext>
                    </c:extLst>
                    <c:numCache>
                      <c:formatCode>General</c:formatCode>
                      <c:ptCount val="12"/>
                      <c:pt idx="0">
                        <c:v>2.4700000000000002</c:v>
                      </c:pt>
                      <c:pt idx="1">
                        <c:v>2.13</c:v>
                      </c:pt>
                      <c:pt idx="2">
                        <c:v>2.19</c:v>
                      </c:pt>
                      <c:pt idx="3">
                        <c:v>2.85</c:v>
                      </c:pt>
                      <c:pt idx="4">
                        <c:v>1.82</c:v>
                      </c:pt>
                      <c:pt idx="5">
                        <c:v>3.73</c:v>
                      </c:pt>
                      <c:pt idx="6">
                        <c:v>1.43</c:v>
                      </c:pt>
                      <c:pt idx="7">
                        <c:v>1.68</c:v>
                      </c:pt>
                      <c:pt idx="8">
                        <c:v>6.34</c:v>
                      </c:pt>
                      <c:pt idx="9">
                        <c:v>6.01</c:v>
                      </c:pt>
                      <c:pt idx="10">
                        <c:v>2.0699999999999998</c:v>
                      </c:pt>
                      <c:pt idx="11">
                        <c:v>3.35</c:v>
                      </c:pt>
                    </c:numCache>
                  </c:numRef>
                </c:xVal>
                <c:yVal>
                  <c:numRef>
                    <c:extLst xmlns:c15="http://schemas.microsoft.com/office/drawing/2012/chart" xmlns:c16r2="http://schemas.microsoft.com/office/drawing/2015/06/chart">
                      <c:ext xmlns:c15="http://schemas.microsoft.com/office/drawing/2012/chart" uri="{02D57815-91ED-43cb-92C2-25804820EDAC}">
                        <c15:formulaRef>
                          <c15:sqref>Sheet1!$F$2:$F$13</c15:sqref>
                        </c15:formulaRef>
                      </c:ext>
                    </c:extLst>
                    <c:numCache>
                      <c:formatCode>General</c:formatCode>
                      <c:ptCount val="12"/>
                      <c:pt idx="0">
                        <c:v>0.77</c:v>
                      </c:pt>
                      <c:pt idx="1">
                        <c:v>0.59</c:v>
                      </c:pt>
                      <c:pt idx="2">
                        <c:v>0.7</c:v>
                      </c:pt>
                      <c:pt idx="3">
                        <c:v>0.88</c:v>
                      </c:pt>
                      <c:pt idx="4">
                        <c:v>0.54</c:v>
                      </c:pt>
                      <c:pt idx="5">
                        <c:v>1.02</c:v>
                      </c:pt>
                      <c:pt idx="6">
                        <c:v>0.4</c:v>
                      </c:pt>
                      <c:pt idx="7">
                        <c:v>0.45</c:v>
                      </c:pt>
                      <c:pt idx="8">
                        <c:v>1.7299999999999991</c:v>
                      </c:pt>
                      <c:pt idx="9">
                        <c:v>1.639999999999999</c:v>
                      </c:pt>
                      <c:pt idx="10">
                        <c:v>0.73</c:v>
                      </c:pt>
                      <c:pt idx="11">
                        <c:v>1.68</c:v>
                      </c:pt>
                    </c:numCache>
                  </c:numRef>
                </c:yVal>
                <c:smooth val="0"/>
                <c:extLst xmlns:c15="http://schemas.microsoft.com/office/drawing/2012/chart" xmlns:c16r2="http://schemas.microsoft.com/office/drawing/2015/06/chart">
                  <c:ext xmlns:c16="http://schemas.microsoft.com/office/drawing/2014/chart" uri="{C3380CC4-5D6E-409C-BE32-E72D297353CC}">
                    <c16:uniqueId val="{0000000F-97CA-41A3-BA62-3CD2FB0FFB09}"/>
                  </c:ext>
                </c:extLst>
              </c15:ser>
            </c15:filteredScatterSeries>
            <c15:filteredScatterSeries>
              <c15:ser>
                <c:idx val="4"/>
                <c:order val="4"/>
                <c:tx>
                  <c:strRef>
                    <c:extLst xmlns:c15="http://schemas.microsoft.com/office/drawing/2012/chart" xmlns:c16r2="http://schemas.microsoft.com/office/drawing/2015/06/chart">
                      <c:ext xmlns:c15="http://schemas.microsoft.com/office/drawing/2012/chart" uri="{02D57815-91ED-43cb-92C2-25804820EDAC}">
                        <c15:formulaRef>
                          <c15:sqref>Sheet1!$G$1</c15:sqref>
                        </c15:formulaRef>
                      </c:ext>
                    </c:extLst>
                    <c:strCache>
                      <c:ptCount val="1"/>
                      <c:pt idx="0">
                        <c:v>95% max for graph</c:v>
                      </c:pt>
                    </c:strCache>
                  </c:strRef>
                </c:tx>
                <c:spPr>
                  <a:ln w="25400" cap="rnd">
                    <a:noFill/>
                    <a:round/>
                  </a:ln>
                  <a:effectLst/>
                </c:spPr>
                <c:marker>
                  <c:symbol val="circle"/>
                  <c:size val="5"/>
                  <c:spPr>
                    <a:solidFill>
                      <a:schemeClr val="accent5"/>
                    </a:solidFill>
                    <a:ln w="9525">
                      <a:solidFill>
                        <a:schemeClr val="accent5"/>
                      </a:solidFill>
                    </a:ln>
                    <a:effectLst/>
                  </c:spPr>
                </c:marker>
                <c:xVal>
                  <c:numRef>
                    <c:extLst xmlns:c15="http://schemas.microsoft.com/office/drawing/2012/chart" xmlns:c16r2="http://schemas.microsoft.com/office/drawing/2015/06/chart">
                      <c:ext xmlns:c15="http://schemas.microsoft.com/office/drawing/2012/chart" uri="{02D57815-91ED-43cb-92C2-25804820EDAC}">
                        <c15:formulaRef>
                          <c15:sqref>Sheet1!$B$2:$B$13</c15:sqref>
                        </c15:formulaRef>
                      </c:ext>
                    </c:extLst>
                    <c:numCache>
                      <c:formatCode>General</c:formatCode>
                      <c:ptCount val="12"/>
                      <c:pt idx="0">
                        <c:v>2.4700000000000002</c:v>
                      </c:pt>
                      <c:pt idx="1">
                        <c:v>2.13</c:v>
                      </c:pt>
                      <c:pt idx="2">
                        <c:v>2.19</c:v>
                      </c:pt>
                      <c:pt idx="3">
                        <c:v>2.85</c:v>
                      </c:pt>
                      <c:pt idx="4">
                        <c:v>1.82</c:v>
                      </c:pt>
                      <c:pt idx="5">
                        <c:v>3.73</c:v>
                      </c:pt>
                      <c:pt idx="6">
                        <c:v>1.43</c:v>
                      </c:pt>
                      <c:pt idx="7">
                        <c:v>1.68</c:v>
                      </c:pt>
                      <c:pt idx="8">
                        <c:v>6.34</c:v>
                      </c:pt>
                      <c:pt idx="9">
                        <c:v>6.01</c:v>
                      </c:pt>
                      <c:pt idx="10">
                        <c:v>2.0699999999999998</c:v>
                      </c:pt>
                      <c:pt idx="11">
                        <c:v>3.35</c:v>
                      </c:pt>
                    </c:numCache>
                  </c:numRef>
                </c:xVal>
                <c:yVal>
                  <c:numRef>
                    <c:extLst xmlns:c15="http://schemas.microsoft.com/office/drawing/2012/chart" xmlns:c16r2="http://schemas.microsoft.com/office/drawing/2015/06/chart">
                      <c:ext xmlns:c15="http://schemas.microsoft.com/office/drawing/2012/chart" uri="{02D57815-91ED-43cb-92C2-25804820EDAC}">
                        <c15:formulaRef>
                          <c15:sqref>Sheet1!$G$2:$G$13</c15:sqref>
                        </c15:formulaRef>
                      </c:ext>
                    </c:extLst>
                    <c:numCache>
                      <c:formatCode>General</c:formatCode>
                      <c:ptCount val="12"/>
                      <c:pt idx="0">
                        <c:v>1.1299999999999999</c:v>
                      </c:pt>
                      <c:pt idx="1">
                        <c:v>0.81</c:v>
                      </c:pt>
                      <c:pt idx="2">
                        <c:v>1.02</c:v>
                      </c:pt>
                      <c:pt idx="3">
                        <c:v>1.27</c:v>
                      </c:pt>
                      <c:pt idx="4">
                        <c:v>0.76</c:v>
                      </c:pt>
                      <c:pt idx="5">
                        <c:v>1.42</c:v>
                      </c:pt>
                      <c:pt idx="6">
                        <c:v>0.55000000000000004</c:v>
                      </c:pt>
                      <c:pt idx="7">
                        <c:v>0.62</c:v>
                      </c:pt>
                      <c:pt idx="8">
                        <c:v>2.3800000000000008</c:v>
                      </c:pt>
                      <c:pt idx="9">
                        <c:v>2.27</c:v>
                      </c:pt>
                      <c:pt idx="10">
                        <c:v>1.1299999999999999</c:v>
                      </c:pt>
                      <c:pt idx="11">
                        <c:v>3.38</c:v>
                      </c:pt>
                    </c:numCache>
                  </c:numRef>
                </c:yVal>
                <c:smooth val="0"/>
                <c:extLst xmlns:c15="http://schemas.microsoft.com/office/drawing/2012/chart" xmlns:c16r2="http://schemas.microsoft.com/office/drawing/2015/06/chart">
                  <c:ext xmlns:c16="http://schemas.microsoft.com/office/drawing/2014/chart" uri="{C3380CC4-5D6E-409C-BE32-E72D297353CC}">
                    <c16:uniqueId val="{00000010-97CA-41A3-BA62-3CD2FB0FFB09}"/>
                  </c:ext>
                </c:extLst>
              </c15:ser>
            </c15:filteredScatterSeries>
          </c:ext>
        </c:extLst>
      </c:scatterChart>
      <c:valAx>
        <c:axId val="1850195024"/>
        <c:scaling>
          <c:orientation val="minMax"/>
          <c:min val="0"/>
        </c:scaling>
        <c:delete val="0"/>
        <c:axPos val="b"/>
        <c:numFmt formatCode="General" sourceLinked="1"/>
        <c:majorTickMark val="out"/>
        <c:minorTickMark val="none"/>
        <c:tickLblPos val="nextTo"/>
        <c:spPr>
          <a:noFill/>
          <a:ln w="6350" cap="flat" cmpd="sng" algn="ctr">
            <a:solidFill>
              <a:schemeClr val="bg2">
                <a:lumMod val="10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850197200"/>
        <c:crosses val="autoZero"/>
        <c:crossBetween val="midCat"/>
      </c:valAx>
      <c:valAx>
        <c:axId val="1850197200"/>
        <c:scaling>
          <c:orientation val="minMax"/>
        </c:scaling>
        <c:delete val="0"/>
        <c:axPos val="l"/>
        <c:numFmt formatCode="General" sourceLinked="1"/>
        <c:majorTickMark val="none"/>
        <c:minorTickMark val="none"/>
        <c:tickLblPos val="none"/>
        <c:spPr>
          <a:noFill/>
          <a:ln w="6350" cap="flat" cmpd="sng" algn="ctr">
            <a:solidFill>
              <a:schemeClr val="bg2">
                <a:lumMod val="10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fr-FR"/>
          </a:p>
        </c:txPr>
        <c:crossAx val="1850195024"/>
        <c:crossesAt val="-5"/>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b="1">
          <a:solidFill>
            <a:schemeClr val="tx1"/>
          </a:solidFill>
        </a:defRPr>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00388-92D9-48F3-ABC0-150FFB19A451}" type="datetimeFigureOut">
              <a:rPr lang="fr-FR" smtClean="0"/>
              <a:t>14/10/2024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E93820-8586-4E1A-A3A2-97FC7E57158B}" type="slidenum">
              <a:rPr lang="fr-FR" smtClean="0"/>
              <a:t>‹N°›</a:t>
            </a:fld>
            <a:endParaRPr lang="fr-FR"/>
          </a:p>
        </p:txBody>
      </p:sp>
    </p:spTree>
    <p:extLst>
      <p:ext uri="{BB962C8B-B14F-4D97-AF65-F5344CB8AC3E}">
        <p14:creationId xmlns:p14="http://schemas.microsoft.com/office/powerpoint/2010/main" val="44441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has-sante.fr/jcms/c_2876862/fr/consultation-et-prescription-medicale-d-activite-physique-a-des-fins-de-sante"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larevuedupraticien.fr/article/activite-physique-sur-ordonnance-des-outils-pour-faciliter-sa-prescription-recos-ha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93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62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64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r>
              <a:rPr lang="fr-FR" dirty="0"/>
              <a:t>Ces RBP portent sur la prise en charge globale (intégrant les volets non médicamenteux et médicamenteux) du patient diagnostiqué avec un DT2, en 1re ligne, 2e ligne, 3e ligne. Les populations concernées sont : ‒ population générale ; ‒ et certaines populations spécifiques avec une particularité de prise en charge : • chez la personne âgée de plus de 75 ans, • chez la personne présentant une obésité avec un IMC &gt; 35 kg/m2 , • chez la personne présentant une maladie rénale chronique, • chez la personne présentant une insuffisance cardiaque, • chez la personne présentant une maladie cardiovasculaire avérée, • chez la femme enceinte (ou envisageant de l’être). </a:t>
            </a:r>
          </a:p>
          <a:p>
            <a:endParaRPr lang="fr-FR" dirty="0"/>
          </a:p>
          <a:p>
            <a:r>
              <a:rPr lang="fr-FR" dirty="0"/>
              <a:t>Prise en compte du critère bio HbA1c et des études de sécurité CVOT</a:t>
            </a:r>
          </a:p>
        </p:txBody>
      </p:sp>
      <p:sp>
        <p:nvSpPr>
          <p:cNvPr id="4" name="Espace réservé du numéro de diapositive 3"/>
          <p:cNvSpPr>
            <a:spLocks noGrp="1"/>
          </p:cNvSpPr>
          <p:nvPr>
            <p:ph type="sldNum" sz="quarter" idx="5"/>
          </p:nvPr>
        </p:nvSpPr>
        <p:spPr/>
        <p:txBody>
          <a:bodyPr/>
          <a:lstStyle/>
          <a:p>
            <a:fld id="{48857A81-DEF9-4B57-AC08-20326D7F815B}" type="slidenum">
              <a:rPr lang="en-GB" smtClean="0"/>
              <a:pPr/>
              <a:t>31</a:t>
            </a:fld>
            <a:endParaRPr lang="en-GB"/>
          </a:p>
        </p:txBody>
      </p:sp>
    </p:spTree>
    <p:extLst>
      <p:ext uri="{BB962C8B-B14F-4D97-AF65-F5344CB8AC3E}">
        <p14:creationId xmlns:p14="http://schemas.microsoft.com/office/powerpoint/2010/main" val="56322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b="1" i="0" dirty="0">
                <a:solidFill>
                  <a:srgbClr val="171616"/>
                </a:solidFill>
                <a:effectLst/>
                <a:latin typeface="Abhaya Libre"/>
              </a:rPr>
              <a:t>En première intention : mesures non médicamenteuses</a:t>
            </a:r>
          </a:p>
          <a:p>
            <a:pPr algn="l"/>
            <a:r>
              <a:rPr lang="fr-FR" b="1" i="0" dirty="0">
                <a:solidFill>
                  <a:srgbClr val="4E4E4E"/>
                </a:solidFill>
                <a:effectLst/>
                <a:latin typeface="Lato" panose="020F0502020204030203" pitchFamily="34" charset="0"/>
              </a:rPr>
              <a:t>Pour la première fois</a:t>
            </a:r>
            <a:r>
              <a:rPr lang="fr-FR" b="0" i="0" dirty="0">
                <a:solidFill>
                  <a:srgbClr val="4E4E4E"/>
                </a:solidFill>
                <a:effectLst/>
                <a:latin typeface="Lato" panose="020F0502020204030203" pitchFamily="34" charset="0"/>
              </a:rPr>
              <a:t>, la HAS recommande en première intention une prise en charge non médicamenteuse (algorithme en figure 1) axée sur </a:t>
            </a:r>
            <a:r>
              <a:rPr lang="fr-FR" b="1" i="0" dirty="0">
                <a:solidFill>
                  <a:srgbClr val="4E4E4E"/>
                </a:solidFill>
                <a:effectLst/>
                <a:latin typeface="Lato" panose="020F0502020204030203" pitchFamily="34" charset="0"/>
              </a:rPr>
              <a:t>les modifications des habitudes de vie efficaces</a:t>
            </a:r>
            <a:r>
              <a:rPr lang="fr-FR" b="0" i="0" dirty="0">
                <a:solidFill>
                  <a:srgbClr val="4E4E4E"/>
                </a:solidFill>
                <a:effectLst/>
                <a:latin typeface="Lato" panose="020F0502020204030203" pitchFamily="34" charset="0"/>
              </a:rPr>
              <a:t>, c’est-à-dire :</a:t>
            </a:r>
          </a:p>
          <a:p>
            <a:pPr algn="l">
              <a:buFont typeface="Arial" panose="020B0604020202020204" pitchFamily="34" charset="0"/>
              <a:buChar char="•"/>
            </a:pPr>
            <a:r>
              <a:rPr lang="fr-FR" b="0" i="0" dirty="0">
                <a:solidFill>
                  <a:srgbClr val="4E4E4E"/>
                </a:solidFill>
                <a:effectLst/>
                <a:latin typeface="Lato" panose="020F0502020204030203" pitchFamily="34" charset="0"/>
              </a:rPr>
              <a:t>Les mesures visant à la modification du mode de vie : prise en charge nutritionnelle, </a:t>
            </a:r>
            <a:r>
              <a:rPr lang="fr-FR" b="0" i="0" u="sng" dirty="0">
                <a:solidFill>
                  <a:srgbClr val="555555"/>
                </a:solidFill>
                <a:effectLst/>
                <a:latin typeface="Lato" panose="020F0502020204030203" pitchFamily="34" charset="0"/>
                <a:hlinkClick r:id="rId3"/>
              </a:rPr>
              <a:t>activité physique</a:t>
            </a:r>
            <a:r>
              <a:rPr lang="fr-FR" b="0" i="0" dirty="0">
                <a:solidFill>
                  <a:srgbClr val="4E4E4E"/>
                </a:solidFill>
                <a:effectLst/>
                <a:latin typeface="Lato" panose="020F0502020204030203" pitchFamily="34" charset="0"/>
              </a:rPr>
              <a:t> au sens large, etc.</a:t>
            </a:r>
          </a:p>
          <a:p>
            <a:pPr algn="l">
              <a:buFont typeface="Arial" panose="020B0604020202020204" pitchFamily="34" charset="0"/>
              <a:buChar char="•"/>
            </a:pPr>
            <a:r>
              <a:rPr lang="fr-FR" b="0" i="0" dirty="0">
                <a:solidFill>
                  <a:srgbClr val="4E4E4E"/>
                </a:solidFill>
                <a:effectLst/>
                <a:latin typeface="Lato" panose="020F0502020204030203" pitchFamily="34" charset="0"/>
              </a:rPr>
              <a:t>L’éducation thérapeutique du patient et son accompagnement.</a:t>
            </a:r>
          </a:p>
          <a:p>
            <a:pPr algn="l"/>
            <a:r>
              <a:rPr lang="fr-FR" b="0" i="0" dirty="0">
                <a:solidFill>
                  <a:srgbClr val="4E4E4E"/>
                </a:solidFill>
                <a:effectLst/>
                <a:latin typeface="Lato" panose="020F0502020204030203" pitchFamily="34" charset="0"/>
              </a:rPr>
              <a:t/>
            </a:r>
            <a:br>
              <a:rPr lang="fr-FR" b="0" i="0" dirty="0">
                <a:solidFill>
                  <a:srgbClr val="4E4E4E"/>
                </a:solidFill>
                <a:effectLst/>
                <a:latin typeface="Lato" panose="020F0502020204030203" pitchFamily="34" charset="0"/>
              </a:rPr>
            </a:br>
            <a:r>
              <a:rPr lang="fr-FR" b="0" i="0" dirty="0">
                <a:solidFill>
                  <a:srgbClr val="4E4E4E"/>
                </a:solidFill>
                <a:effectLst/>
                <a:latin typeface="Lato" panose="020F0502020204030203" pitchFamily="34" charset="0"/>
              </a:rPr>
              <a:t>En ce qui concerne l’activité physique, les bénéfices démontrés pour les patients diabétiques sont multiples : amélioration de la sensibilité à l’insuline, réduction des facteurs de risque de progression du diabète, diminution du risque de complications cardiovasculaires, amélioration de la qualité de vie, de l’équilibre glycémique, diminution de la mortalité, etc. </a:t>
            </a:r>
            <a:r>
              <a:rPr lang="fr-FR" b="1" i="0" dirty="0">
                <a:solidFill>
                  <a:srgbClr val="4E4E4E"/>
                </a:solidFill>
                <a:effectLst/>
                <a:latin typeface="Lato" panose="020F0502020204030203" pitchFamily="34" charset="0"/>
              </a:rPr>
              <a:t>L’activité physique adaptée est considérée désormais comme une thérapeutique à part entière, seule ou en association avec les traitements médicamenteux</a:t>
            </a:r>
            <a:r>
              <a:rPr lang="fr-FR" b="0" i="0" dirty="0">
                <a:solidFill>
                  <a:srgbClr val="4E4E4E"/>
                </a:solidFill>
                <a:effectLst/>
                <a:latin typeface="Lato" panose="020F0502020204030203" pitchFamily="34" charset="0"/>
              </a:rPr>
              <a:t>, à prescrire selon le </a:t>
            </a:r>
            <a:r>
              <a:rPr lang="fr-FR" b="0" i="0" u="sng" dirty="0">
                <a:solidFill>
                  <a:srgbClr val="555555"/>
                </a:solidFill>
                <a:effectLst/>
                <a:latin typeface="Lato" panose="020F0502020204030203" pitchFamily="34" charset="0"/>
                <a:hlinkClick r:id="rId4"/>
              </a:rPr>
              <a:t>référentiel de prescription d’activité physique et sportive</a:t>
            </a:r>
            <a:r>
              <a:rPr lang="fr-FR" b="0" i="0" dirty="0">
                <a:solidFill>
                  <a:srgbClr val="4E4E4E"/>
                </a:solidFill>
                <a:effectLst/>
                <a:latin typeface="Lato" panose="020F0502020204030203" pitchFamily="34" charset="0"/>
              </a:rPr>
              <a:t> édité par la HAS en juillet 2022.</a:t>
            </a:r>
          </a:p>
          <a:p>
            <a:pPr algn="l"/>
            <a:r>
              <a:rPr lang="fr-FR" b="0" i="0" dirty="0">
                <a:solidFill>
                  <a:srgbClr val="4E4E4E"/>
                </a:solidFill>
                <a:effectLst/>
                <a:latin typeface="Lato" panose="020F0502020204030203" pitchFamily="34" charset="0"/>
              </a:rPr>
              <a:t>Les modifications progressives et durables des habitudes de vie devraient s’appuyer sur une </a:t>
            </a:r>
            <a:r>
              <a:rPr lang="fr-FR" b="1" i="0" dirty="0">
                <a:solidFill>
                  <a:srgbClr val="4E4E4E"/>
                </a:solidFill>
                <a:effectLst/>
                <a:latin typeface="Lato" panose="020F0502020204030203" pitchFamily="34" charset="0"/>
              </a:rPr>
              <a:t>démarche pédagogique</a:t>
            </a:r>
            <a:r>
              <a:rPr lang="fr-FR" b="0" i="0" dirty="0">
                <a:solidFill>
                  <a:srgbClr val="4E4E4E"/>
                </a:solidFill>
                <a:effectLst/>
                <a:latin typeface="Lato" panose="020F0502020204030203" pitchFamily="34" charset="0"/>
              </a:rPr>
              <a:t>, au mieux sur la mise en place d’un programme d’éducation thérapeutique du patient (ETP).</a:t>
            </a:r>
          </a:p>
          <a:p>
            <a:endParaRPr lang="fr-FR" dirty="0"/>
          </a:p>
        </p:txBody>
      </p:sp>
      <p:sp>
        <p:nvSpPr>
          <p:cNvPr id="4" name="Espace réservé du numéro de diapositive 3"/>
          <p:cNvSpPr>
            <a:spLocks noGrp="1"/>
          </p:cNvSpPr>
          <p:nvPr>
            <p:ph type="sldNum" sz="quarter" idx="5"/>
          </p:nvPr>
        </p:nvSpPr>
        <p:spPr/>
        <p:txBody>
          <a:bodyPr/>
          <a:lstStyle/>
          <a:p>
            <a:fld id="{48857A81-DEF9-4B57-AC08-20326D7F815B}" type="slidenum">
              <a:rPr lang="en-GB" smtClean="0"/>
              <a:pPr/>
              <a:t>33</a:t>
            </a:fld>
            <a:endParaRPr lang="en-GB"/>
          </a:p>
        </p:txBody>
      </p:sp>
    </p:spTree>
    <p:extLst>
      <p:ext uri="{BB962C8B-B14F-4D97-AF65-F5344CB8AC3E}">
        <p14:creationId xmlns:p14="http://schemas.microsoft.com/office/powerpoint/2010/main" val="51872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fr-FR" b="1" i="0" dirty="0">
                <a:solidFill>
                  <a:srgbClr val="001438"/>
                </a:solidFill>
                <a:effectLst/>
                <a:latin typeface="Raleway" pitchFamily="2" charset="0"/>
              </a:rPr>
              <a:t>L’objectif thérapeutique est individualisé en fonction du profil des patients</a:t>
            </a:r>
            <a:r>
              <a:rPr lang="fr-FR" b="0" i="0" dirty="0">
                <a:solidFill>
                  <a:srgbClr val="001438"/>
                </a:solidFill>
                <a:effectLst/>
                <a:latin typeface="Raleway" pitchFamily="2" charset="0"/>
              </a:rPr>
              <a:t> (populations générale ou plus spécifique, présence ou non de comorbidités et de facteurs de risque cardio-vasculaires, complications du diabète, etc.) et peut donc évoluer au cours du temps.</a:t>
            </a:r>
          </a:p>
          <a:p>
            <a:endParaRPr lang="fr-FR" dirty="0"/>
          </a:p>
        </p:txBody>
      </p:sp>
      <p:sp>
        <p:nvSpPr>
          <p:cNvPr id="4" name="Espace réservé du numéro de diapositive 3"/>
          <p:cNvSpPr>
            <a:spLocks noGrp="1"/>
          </p:cNvSpPr>
          <p:nvPr>
            <p:ph type="sldNum" sz="quarter" idx="5"/>
          </p:nvPr>
        </p:nvSpPr>
        <p:spPr/>
        <p:txBody>
          <a:bodyPr/>
          <a:lstStyle/>
          <a:p>
            <a:fld id="{48857A81-DEF9-4B57-AC08-20326D7F815B}" type="slidenum">
              <a:rPr lang="en-GB" smtClean="0"/>
              <a:pPr/>
              <a:t>34</a:t>
            </a:fld>
            <a:endParaRPr lang="en-GB"/>
          </a:p>
        </p:txBody>
      </p:sp>
    </p:spTree>
    <p:extLst>
      <p:ext uri="{BB962C8B-B14F-4D97-AF65-F5344CB8AC3E}">
        <p14:creationId xmlns:p14="http://schemas.microsoft.com/office/powerpoint/2010/main" val="2390100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 renseigner dans les antennes locales de la maison Sport Santé</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1D408-B732-4C04-87DA-B4E38D7ADDA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792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txBox="1">
            <a:spLocks noGrp="1"/>
          </p:cNvSpPr>
          <p:nvPr>
            <p:ph type="sldNum" sz="quarter" idx="8"/>
          </p:nvPr>
        </p:nvSpPr>
        <p:spPr>
          <a:xfrm>
            <a:off x="3849839" y="9429840"/>
            <a:ext cx="2945880" cy="496440"/>
          </a:xfrm>
        </p:spPr>
        <p:txBody>
          <a:bodyPr wrap="square" lIns="90000" tIns="45000" rIns="90000" bIns="45000" anchor="t"/>
          <a:lstStyle/>
          <a:p>
            <a:pPr lvl="0" algn="l"/>
            <a:fld id="{A5222BAB-5381-41BB-A158-7FD8AC66DDB7}" type="slidenum">
              <a:t>40</a:t>
            </a:fld>
            <a:endParaRPr lang="fr-FR" sz="1600">
              <a:solidFill>
                <a:srgbClr val="003366"/>
              </a:solidFill>
              <a:latin typeface="Arial" pitchFamily="34"/>
              <a:ea typeface="+mn-ea" pitchFamily="2"/>
              <a:cs typeface="Arial" pitchFamily="34"/>
            </a:endParaRPr>
          </a:p>
        </p:txBody>
      </p:sp>
      <p:sp>
        <p:nvSpPr>
          <p:cNvPr id="8" name="Espace réservé du numéro de diapositive 6"/>
          <p:cNvSpPr txBox="1">
            <a:spLocks noGrp="1"/>
          </p:cNvSpPr>
          <p:nvPr>
            <p:ph type="sldNum" sz="quarter" idx="5"/>
          </p:nvPr>
        </p:nvSpPr>
        <p:spPr>
          <a:ln/>
        </p:spPr>
        <p:txBody>
          <a:bodyPr lIns="0" tIns="0" rIns="0" bIns="0" anchor="b" anchorCtr="0">
            <a:noAutofit/>
          </a:bodyPr>
          <a:lstStyle/>
          <a:p>
            <a:pPr lvl="0"/>
            <a:fld id="{1CF8DB05-B2C8-4E79-8317-CCF73ECD9441}" type="slidenum">
              <a:t>40</a:t>
            </a:fld>
            <a:endParaRPr lang="fr-FR"/>
          </a:p>
        </p:txBody>
      </p:sp>
      <p:sp>
        <p:nvSpPr>
          <p:cNvPr id="2" name="Espace réservé de l'image des diapositives 1"/>
          <p:cNvSpPr>
            <a:spLocks noGrp="1" noRot="1" noChangeAspect="1" noResize="1"/>
          </p:cNvSpPr>
          <p:nvPr>
            <p:ph type="sldImg"/>
          </p:nvPr>
        </p:nvSpPr>
        <p:spPr>
          <a:xfrm>
            <a:off x="96838" y="746125"/>
            <a:ext cx="6613525" cy="3721100"/>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811080" y="4714920"/>
            <a:ext cx="5173200" cy="4466880"/>
          </a:xfrm>
        </p:spPr>
        <p:txBody>
          <a:bodyPr wrap="square" lIns="90000" tIns="45000" rIns="90000" bIns="45000" anchor="t">
            <a:noAutofit/>
          </a:bodyPr>
          <a:lstStyle/>
          <a:p>
            <a:pPr lvl="0"/>
            <a:endParaRPr lang="fr-FR"/>
          </a:p>
        </p:txBody>
      </p:sp>
    </p:spTree>
    <p:extLst>
      <p:ext uri="{BB962C8B-B14F-4D97-AF65-F5344CB8AC3E}">
        <p14:creationId xmlns:p14="http://schemas.microsoft.com/office/powerpoint/2010/main" val="1109105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txBox="1">
            <a:spLocks noGrp="1"/>
          </p:cNvSpPr>
          <p:nvPr>
            <p:ph type="sldNum" sz="quarter" idx="8"/>
          </p:nvPr>
        </p:nvSpPr>
        <p:spPr>
          <a:xfrm>
            <a:off x="3849839" y="9429840"/>
            <a:ext cx="2945880" cy="496440"/>
          </a:xfrm>
        </p:spPr>
        <p:txBody>
          <a:bodyPr wrap="square" lIns="90000" tIns="45000" rIns="90000" bIns="45000" anchor="t"/>
          <a:lstStyle/>
          <a:p>
            <a:pPr lvl="0" algn="l"/>
            <a:fld id="{237E9264-3BEE-4271-83CF-0EC2094323A5}" type="slidenum">
              <a:t>41</a:t>
            </a:fld>
            <a:endParaRPr lang="fr-FR" sz="1600">
              <a:solidFill>
                <a:srgbClr val="003366"/>
              </a:solidFill>
              <a:latin typeface="Arial" pitchFamily="34"/>
              <a:ea typeface="+mn-ea" pitchFamily="2"/>
              <a:cs typeface="Arial" pitchFamily="34"/>
            </a:endParaRPr>
          </a:p>
        </p:txBody>
      </p:sp>
      <p:sp>
        <p:nvSpPr>
          <p:cNvPr id="8" name="Espace réservé du numéro de diapositive 6"/>
          <p:cNvSpPr txBox="1">
            <a:spLocks noGrp="1"/>
          </p:cNvSpPr>
          <p:nvPr>
            <p:ph type="sldNum" sz="quarter" idx="5"/>
          </p:nvPr>
        </p:nvSpPr>
        <p:spPr>
          <a:ln/>
        </p:spPr>
        <p:txBody>
          <a:bodyPr lIns="0" tIns="0" rIns="0" bIns="0" anchor="b" anchorCtr="0">
            <a:noAutofit/>
          </a:bodyPr>
          <a:lstStyle/>
          <a:p>
            <a:pPr lvl="0"/>
            <a:fld id="{3FF20CCD-CB9B-40CA-B64C-D97A9EA03FD8}" type="slidenum">
              <a:t>41</a:t>
            </a:fld>
            <a:endParaRPr lang="fr-FR"/>
          </a:p>
        </p:txBody>
      </p:sp>
      <p:sp>
        <p:nvSpPr>
          <p:cNvPr id="2" name="Espace réservé de l'image des diapositives 1"/>
          <p:cNvSpPr>
            <a:spLocks noGrp="1" noRot="1" noChangeAspect="1" noResize="1"/>
          </p:cNvSpPr>
          <p:nvPr>
            <p:ph type="sldImg"/>
          </p:nvPr>
        </p:nvSpPr>
        <p:spPr>
          <a:xfrm>
            <a:off x="96838" y="746125"/>
            <a:ext cx="6613525" cy="3721100"/>
          </a:xfrm>
          <a:solidFill>
            <a:schemeClr val="accent1"/>
          </a:solidFill>
          <a:ln w="25400">
            <a:solidFill>
              <a:schemeClr val="accent1">
                <a:shade val="50000"/>
              </a:schemeClr>
            </a:solidFill>
            <a:prstDash val="solid"/>
          </a:ln>
        </p:spPr>
      </p:sp>
      <p:sp>
        <p:nvSpPr>
          <p:cNvPr id="3" name="Espace réservé des commentaires 2"/>
          <p:cNvSpPr txBox="1">
            <a:spLocks noGrp="1"/>
          </p:cNvSpPr>
          <p:nvPr>
            <p:ph type="body" sz="quarter" idx="1"/>
          </p:nvPr>
        </p:nvSpPr>
        <p:spPr>
          <a:xfrm>
            <a:off x="811080" y="4714920"/>
            <a:ext cx="5173200" cy="4466880"/>
          </a:xfrm>
        </p:spPr>
        <p:txBody>
          <a:bodyPr wrap="square" lIns="90000" tIns="45000" rIns="90000" bIns="45000" anchor="t">
            <a:noAutofit/>
          </a:bodyPr>
          <a:lstStyle/>
          <a:p>
            <a:pPr lvl="0"/>
            <a:endParaRPr lang="fr-FR"/>
          </a:p>
        </p:txBody>
      </p:sp>
    </p:spTree>
    <p:extLst>
      <p:ext uri="{BB962C8B-B14F-4D97-AF65-F5344CB8AC3E}">
        <p14:creationId xmlns:p14="http://schemas.microsoft.com/office/powerpoint/2010/main" val="1682407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b="1" i="0" dirty="0">
                <a:solidFill>
                  <a:srgbClr val="4E4E4E"/>
                </a:solidFill>
                <a:effectLst/>
                <a:latin typeface="Lato" panose="020F0502020204030203" pitchFamily="34" charset="0"/>
              </a:rPr>
              <a:t>En deuxième intention</a:t>
            </a:r>
            <a:r>
              <a:rPr lang="fr-FR" b="0" i="0" dirty="0">
                <a:solidFill>
                  <a:srgbClr val="4E4E4E"/>
                </a:solidFill>
                <a:effectLst/>
                <a:latin typeface="Lato" panose="020F0502020204030203" pitchFamily="34" charset="0"/>
              </a:rPr>
              <a:t>, si la prise en charge non médicamenteuse proposée (changement des habitudes de vie) n’a pas permis d’atteindre les objectifs définis initialement avec le patient, il faut proposer un traitement médicamenteux. </a:t>
            </a:r>
          </a:p>
          <a:p>
            <a:pPr algn="l"/>
            <a:endParaRPr lang="fr-FR" b="0" i="0" dirty="0">
              <a:solidFill>
                <a:srgbClr val="4E4E4E"/>
              </a:solidFill>
              <a:effectLst/>
              <a:latin typeface="Lato" panose="020F0502020204030203" pitchFamily="34" charset="0"/>
            </a:endParaRPr>
          </a:p>
          <a:p>
            <a:pPr algn="l"/>
            <a:r>
              <a:rPr lang="fr-FR" b="0" i="0" dirty="0">
                <a:solidFill>
                  <a:srgbClr val="4E4E4E"/>
                </a:solidFill>
                <a:effectLst/>
                <a:latin typeface="Lato" panose="020F0502020204030203" pitchFamily="34" charset="0"/>
              </a:rPr>
              <a:t>En pratique, selon la HAS, on peut proposer </a:t>
            </a:r>
            <a:r>
              <a:rPr lang="fr-FR" b="1" i="0" dirty="0">
                <a:solidFill>
                  <a:srgbClr val="4E4E4E"/>
                </a:solidFill>
                <a:effectLst/>
                <a:latin typeface="Lato" panose="020F0502020204030203" pitchFamily="34" charset="0"/>
              </a:rPr>
              <a:t>les traitements ayant montré un bénéfice cardiovasculaire, cardiaque et/ou rénal avec un niveau de preuve fort</a:t>
            </a:r>
            <a:r>
              <a:rPr lang="fr-FR" b="0" i="0" dirty="0">
                <a:solidFill>
                  <a:srgbClr val="4E4E4E"/>
                </a:solidFill>
                <a:effectLst/>
                <a:latin typeface="Lato" panose="020F0502020204030203" pitchFamily="34" charset="0"/>
              </a:rPr>
              <a:t>, dès la première ligne, indépendamment d’une prescription de metformine, d’une part, et du niveau d’HbA1c, d’autre part (hors risque d’hypoglycémie). Ainsi :</a:t>
            </a:r>
          </a:p>
          <a:p>
            <a:pPr algn="l"/>
            <a:r>
              <a:rPr lang="fr-FR" b="1" i="0" dirty="0">
                <a:solidFill>
                  <a:srgbClr val="4E4E4E"/>
                </a:solidFill>
                <a:effectLst/>
                <a:latin typeface="Lato" panose="020F0502020204030203" pitchFamily="34" charset="0"/>
              </a:rPr>
              <a:t>⇒ les iSGLT2</a:t>
            </a:r>
            <a:r>
              <a:rPr lang="fr-FR" b="0" i="0" dirty="0">
                <a:solidFill>
                  <a:srgbClr val="4E4E4E"/>
                </a:solidFill>
                <a:effectLst/>
                <a:latin typeface="Lato" panose="020F0502020204030203" pitchFamily="34" charset="0"/>
              </a:rPr>
              <a:t> pour la prévention d’événements cardiovasculaires, la prévention d’hospitalisation pour insuffisance cardiaque et la prévention de l’insuffisance rénale terminale ;</a:t>
            </a:r>
          </a:p>
          <a:p>
            <a:pPr algn="l"/>
            <a:r>
              <a:rPr lang="fr-FR" b="1" i="0" dirty="0">
                <a:solidFill>
                  <a:srgbClr val="4E4E4E"/>
                </a:solidFill>
                <a:effectLst/>
                <a:latin typeface="Lato" panose="020F0502020204030203" pitchFamily="34" charset="0"/>
              </a:rPr>
              <a:t>⇒ les aGLP1</a:t>
            </a:r>
            <a:r>
              <a:rPr lang="fr-FR" b="0" i="0" dirty="0">
                <a:solidFill>
                  <a:srgbClr val="4E4E4E"/>
                </a:solidFill>
                <a:effectLst/>
                <a:latin typeface="Lato" panose="020F0502020204030203" pitchFamily="34" charset="0"/>
              </a:rPr>
              <a:t> pour la prévention d’événements cardiovasculaires.</a:t>
            </a:r>
          </a:p>
          <a:p>
            <a:endParaRPr lang="fr-FR" b="0" i="0" dirty="0">
              <a:solidFill>
                <a:srgbClr val="4E4E4E"/>
              </a:solidFill>
              <a:effectLst/>
              <a:latin typeface="Lato" panose="020F0502020204030203" pitchFamily="34" charset="0"/>
            </a:endParaRPr>
          </a:p>
        </p:txBody>
      </p:sp>
      <p:sp>
        <p:nvSpPr>
          <p:cNvPr id="4" name="Espace réservé du numéro de diapositive 3"/>
          <p:cNvSpPr>
            <a:spLocks noGrp="1"/>
          </p:cNvSpPr>
          <p:nvPr>
            <p:ph type="sldNum" sz="quarter" idx="5"/>
          </p:nvPr>
        </p:nvSpPr>
        <p:spPr/>
        <p:txBody>
          <a:bodyPr/>
          <a:lstStyle/>
          <a:p>
            <a:fld id="{48857A81-DEF9-4B57-AC08-20326D7F815B}" type="slidenum">
              <a:rPr lang="en-GB" smtClean="0"/>
              <a:pPr/>
              <a:t>49</a:t>
            </a:fld>
            <a:endParaRPr lang="en-GB"/>
          </a:p>
        </p:txBody>
      </p:sp>
    </p:spTree>
    <p:extLst>
      <p:ext uri="{BB962C8B-B14F-4D97-AF65-F5344CB8AC3E}">
        <p14:creationId xmlns:p14="http://schemas.microsoft.com/office/powerpoint/2010/main" val="200733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Moins de MET dans la forme </a:t>
            </a:r>
            <a:r>
              <a:rPr lang="fr-FR" dirty="0" err="1"/>
              <a:t>embonate</a:t>
            </a:r>
            <a:r>
              <a:rPr lang="fr-FR" dirty="0"/>
              <a:t> donc si MET mal tolérée </a:t>
            </a:r>
            <a:r>
              <a:rPr lang="fr-FR" dirty="0" err="1"/>
              <a:t>sour</a:t>
            </a:r>
            <a:r>
              <a:rPr lang="fr-FR" dirty="0"/>
              <a:t> chlorhydrate, essayer l’</a:t>
            </a:r>
            <a:r>
              <a:rPr lang="fr-FR" dirty="0" err="1"/>
              <a:t>embonate</a:t>
            </a:r>
            <a:r>
              <a:rPr lang="fr-FR" dirty="0"/>
              <a:t> (=Stagid)</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1D408-B732-4C04-87DA-B4E38D7ADDA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61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63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857A81-DEF9-4B57-AC08-20326D7F815B}" type="slidenum">
              <a:rPr lang="en-GB" smtClean="0"/>
              <a:pPr/>
              <a:t>53</a:t>
            </a:fld>
            <a:endParaRPr lang="en-GB"/>
          </a:p>
        </p:txBody>
      </p:sp>
    </p:spTree>
    <p:extLst>
      <p:ext uri="{BB962C8B-B14F-4D97-AF65-F5344CB8AC3E}">
        <p14:creationId xmlns:p14="http://schemas.microsoft.com/office/powerpoint/2010/main" val="384184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857A81-DEF9-4B57-AC08-20326D7F815B}" type="slidenum">
              <a:rPr lang="en-GB" smtClean="0"/>
              <a:pPr/>
              <a:t>56</a:t>
            </a:fld>
            <a:endParaRPr lang="en-GB"/>
          </a:p>
        </p:txBody>
      </p:sp>
    </p:spTree>
    <p:extLst>
      <p:ext uri="{BB962C8B-B14F-4D97-AF65-F5344CB8AC3E}">
        <p14:creationId xmlns:p14="http://schemas.microsoft.com/office/powerpoint/2010/main" val="2132328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786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941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703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685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fr-FR" dirty="0"/>
              <a:t>Les recommandations peuvent se référer aux récents travaux de la HAS sur la prise en charge du patient en surpoids ou en obésité, en particulier : ‒ le guide du parcours de soins « Surpoids et obésité de l’adulte », février 2023 ‒ la recommandation de bonne pratique « Obésité de l’adulte : prise en charge de 2e et 3e niveaux – Partie I : prise en charge médicale », juin 2022 ; ‒ le rapport d’évaluation des technologies de santé « Chirurgie métabolique : traitement chirurgical du DT2 », octobre 2022.</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381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991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r>
              <a:rPr lang="fr-FR" dirty="0"/>
              <a:t>Hors insuline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0473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8857A81-DEF9-4B57-AC08-20326D7F815B}" type="slidenum">
              <a:rPr lang="en-GB" smtClean="0"/>
              <a:pPr/>
              <a:t>78</a:t>
            </a:fld>
            <a:endParaRPr lang="en-GB"/>
          </a:p>
        </p:txBody>
      </p:sp>
    </p:spTree>
    <p:extLst>
      <p:ext uri="{BB962C8B-B14F-4D97-AF65-F5344CB8AC3E}">
        <p14:creationId xmlns:p14="http://schemas.microsoft.com/office/powerpoint/2010/main" val="4262441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sz="1800">
              <a:solidFill>
                <a:srgbClr val="1A3963"/>
              </a:solidFill>
              <a:latin typeface="OpenSans-Semibold"/>
            </a:endParaRPr>
          </a:p>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endParaRPr lang="fr-F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641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 Dépasser l’approche de l’HBA1c et prendre en compte les effets propres des classes </a:t>
            </a:r>
            <a:r>
              <a:rPr lang="fr-FR" i="1" dirty="0" err="1"/>
              <a:t>théra</a:t>
            </a:r>
            <a:r>
              <a:rPr lang="fr-FR" i="1" dirty="0"/>
              <a:t> à dispo° »</a:t>
            </a:r>
          </a:p>
          <a:p>
            <a:r>
              <a:rPr lang="fr-FR" dirty="0" err="1"/>
              <a:t>biT</a:t>
            </a:r>
            <a:r>
              <a:rPr lang="fr-FR" dirty="0"/>
              <a:t> SGLT2 ou GLP1 possible si MCV avérée</a:t>
            </a:r>
          </a:p>
          <a:p>
            <a:r>
              <a:rPr lang="fr-FR" dirty="0"/>
              <a:t>En bleu : si pas suffisant pour contrôle glycémique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1D408-B732-4C04-87DA-B4E38D7ADDA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82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endParaRPr lang="fr-FR" sz="1800">
              <a:solidFill>
                <a:srgbClr val="1A3963"/>
              </a:solidFill>
              <a:latin typeface="OpenSans-Semibold"/>
            </a:endParaRPr>
          </a:p>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endParaRPr lang="fr-F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41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843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39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r>
              <a:rPr lang="en-US"/>
              <a:t>1 - T2D prevalence source: IDF Atlas, 2017</a:t>
            </a:r>
          </a:p>
          <a:p>
            <a:pPr>
              <a:defRPr/>
            </a:pPr>
            <a:r>
              <a:rPr lang="en-GB" altLang="en-US">
                <a:solidFill>
                  <a:prstClr val="black"/>
                </a:solidFill>
              </a:rPr>
              <a:t>2 - </a:t>
            </a:r>
            <a:r>
              <a:rPr lang="en-GB" err="1">
                <a:solidFill>
                  <a:prstClr val="black"/>
                </a:solidFill>
              </a:rPr>
              <a:t>Boonman</a:t>
            </a:r>
            <a:r>
              <a:rPr lang="en-GB">
                <a:solidFill>
                  <a:prstClr val="black"/>
                </a:solidFill>
              </a:rPr>
              <a:t>-de Winter LJ, et al. </a:t>
            </a:r>
            <a:r>
              <a:rPr lang="en-GB" i="1" err="1">
                <a:solidFill>
                  <a:prstClr val="black"/>
                </a:solidFill>
              </a:rPr>
              <a:t>Diabetologia</a:t>
            </a:r>
            <a:r>
              <a:rPr lang="en-GB" i="1">
                <a:solidFill>
                  <a:prstClr val="black"/>
                </a:solidFill>
              </a:rPr>
              <a:t> </a:t>
            </a:r>
            <a:r>
              <a:rPr lang="en-GB">
                <a:solidFill>
                  <a:prstClr val="black"/>
                </a:solidFill>
              </a:rPr>
              <a:t>2012;55:2154</a:t>
            </a:r>
            <a:r>
              <a:rPr lang="en-GB">
                <a:solidFill>
                  <a:prstClr val="black"/>
                </a:solidFill>
                <a:latin typeface="Arial" pitchFamily="34" charset="0"/>
                <a:cs typeface="Arial" pitchFamily="34" charset="0"/>
              </a:rPr>
              <a:t>–</a:t>
            </a:r>
            <a:r>
              <a:rPr lang="en-GB">
                <a:solidFill>
                  <a:prstClr val="black"/>
                </a:solidFill>
              </a:rPr>
              <a:t>2162</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640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386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50900" y="300038"/>
            <a:ext cx="5156200" cy="2900362"/>
          </a:xfrm>
        </p:spPr>
      </p:sp>
      <p:sp>
        <p:nvSpPr>
          <p:cNvPr id="3" name="Espace réservé des notes 2"/>
          <p:cNvSpPr>
            <a:spLocks noGrp="1"/>
          </p:cNvSpPr>
          <p:nvPr>
            <p:ph type="body" idx="1"/>
          </p:nvPr>
        </p:nvSpPr>
        <p:spPr/>
        <p:txBody>
          <a:bodyPr/>
          <a:lstStyle/>
          <a:p>
            <a:pPr algn="l"/>
            <a:r>
              <a:rPr lang="fr-FR" sz="1800" b="0" i="0" u="none" strike="noStrike" baseline="0">
                <a:solidFill>
                  <a:srgbClr val="1A3963"/>
                </a:solidFill>
                <a:latin typeface="OpenSans-Semibold"/>
              </a:rPr>
              <a:t>En France, près de </a:t>
            </a:r>
            <a:r>
              <a:rPr lang="fr-FR" sz="1800" b="0" i="0" u="none" strike="noStrike" baseline="0">
                <a:solidFill>
                  <a:srgbClr val="E97806"/>
                </a:solidFill>
                <a:latin typeface="OpenSans-Extrabold"/>
              </a:rPr>
              <a:t>50 % des patients atteints d’une MRC pouvant conduire à une</a:t>
            </a:r>
          </a:p>
          <a:p>
            <a:pPr algn="l"/>
            <a:r>
              <a:rPr lang="fr-FR" sz="1800" b="0" i="0" u="none" strike="noStrike" baseline="0">
                <a:solidFill>
                  <a:srgbClr val="E97806"/>
                </a:solidFill>
                <a:latin typeface="OpenSans-Extrabold"/>
              </a:rPr>
              <a:t>insuffisance rénale ne sont pas diagnostiqués</a:t>
            </a:r>
            <a:r>
              <a:rPr lang="fr-FR" sz="1800" b="0" i="0" u="none" strike="noStrike" baseline="0">
                <a:solidFill>
                  <a:srgbClr val="E97806"/>
                </a:solidFill>
                <a:latin typeface="OpenSans-Semibold"/>
              </a:rPr>
              <a:t>. </a:t>
            </a:r>
          </a:p>
          <a:p>
            <a:pPr algn="l"/>
            <a:r>
              <a:rPr lang="fr-FR" sz="1800" b="0" i="0" u="none" strike="noStrike" baseline="0">
                <a:solidFill>
                  <a:srgbClr val="1A3963"/>
                </a:solidFill>
                <a:latin typeface="OpenSans-Semibold"/>
              </a:rPr>
              <a:t>- Chaque année, 11 000 nouveaux patients sont diagnostiqués d’une insuffisance rénale</a:t>
            </a:r>
          </a:p>
          <a:p>
            <a:pPr algn="l"/>
            <a:r>
              <a:rPr lang="fr-FR" sz="1800" b="0" i="0" u="none" strike="noStrike" baseline="0">
                <a:solidFill>
                  <a:srgbClr val="1A3963"/>
                </a:solidFill>
                <a:latin typeface="OpenSans-Semibold"/>
              </a:rPr>
              <a:t>sévère et </a:t>
            </a:r>
            <a:r>
              <a:rPr lang="fr-FR" sz="1800" b="0" i="0" u="none" strike="noStrike" baseline="0">
                <a:solidFill>
                  <a:srgbClr val="1A3963"/>
                </a:solidFill>
                <a:latin typeface="OpenSans-Extrabold"/>
              </a:rPr>
              <a:t>1/3 d’entre eux n’avaient jamais été pris en charge</a:t>
            </a:r>
            <a:r>
              <a:rPr lang="fr-FR" sz="1800" b="0" i="0" u="none" strike="noStrike" baseline="0">
                <a:solidFill>
                  <a:srgbClr val="1A3963"/>
                </a:solidFill>
                <a:latin typeface="OpenSans-Semibold"/>
              </a:rPr>
              <a:t>. </a:t>
            </a:r>
          </a:p>
          <a:p>
            <a:pPr algn="l"/>
            <a:r>
              <a:rPr lang="fr-FR" sz="1800" b="0" i="0" u="none" strike="noStrike" baseline="0">
                <a:solidFill>
                  <a:srgbClr val="1A3963"/>
                </a:solidFill>
                <a:latin typeface="OpenSans-Semibold"/>
              </a:rPr>
              <a:t>D’ailleurs, peu de patients ont conscience de leur maladie : </a:t>
            </a:r>
            <a:r>
              <a:rPr lang="fr-FR" sz="1800" b="0" i="0" u="none" strike="noStrike" baseline="0">
                <a:solidFill>
                  <a:srgbClr val="E97806"/>
                </a:solidFill>
                <a:latin typeface="OpenSans-Extrabold"/>
              </a:rPr>
              <a:t>plus d’1 patient sur 5 ignore son</a:t>
            </a:r>
          </a:p>
          <a:p>
            <a:pPr algn="l"/>
            <a:r>
              <a:rPr lang="fr-FR" sz="1800" b="0" i="0" u="none" strike="noStrike" baseline="0">
                <a:solidFill>
                  <a:srgbClr val="E97806"/>
                </a:solidFill>
                <a:latin typeface="OpenSans-Extrabold"/>
              </a:rPr>
              <a:t>diagnostic. </a:t>
            </a:r>
            <a:endParaRPr lang="fr-FR" sz="1800" b="0" i="0" u="none" strike="noStrike" baseline="0">
              <a:solidFill>
                <a:srgbClr val="E97806"/>
              </a:solidFill>
              <a:latin typeface="OpenSans-Semibold"/>
            </a:endParaRPr>
          </a:p>
          <a:p>
            <a:pPr algn="l"/>
            <a:r>
              <a:rPr lang="fr-FR" sz="1800" b="0" i="0" u="none" strike="noStrike" baseline="0">
                <a:solidFill>
                  <a:srgbClr val="1A3963"/>
                </a:solidFill>
                <a:latin typeface="OpenSans-Semibold"/>
              </a:rPr>
              <a:t>- Moins de 10 % au stade 3, </a:t>
            </a:r>
          </a:p>
          <a:p>
            <a:pPr algn="l"/>
            <a:r>
              <a:rPr lang="fr-FR" sz="1800" b="0" i="0" u="none" strike="noStrike" baseline="0">
                <a:solidFill>
                  <a:srgbClr val="1A3963"/>
                </a:solidFill>
                <a:latin typeface="OpenSans-Semibold"/>
              </a:rPr>
              <a:t>- Entre 25 et 50 % aux stades 4 et 5. </a:t>
            </a:r>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2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customXml" Target="../../customXml/item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customXml" Target="../../customXml/item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6BBBBC0-3A17-4A9D-4B62-56485C0D9FA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B585106F-DFBE-68D5-A491-E3797B774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BFB6C58D-5982-AE40-2AE8-DCEFF0C29AD7}"/>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5" name="Espace réservé du pied de page 4">
            <a:extLst>
              <a:ext uri="{FF2B5EF4-FFF2-40B4-BE49-F238E27FC236}">
                <a16:creationId xmlns="" xmlns:a16="http://schemas.microsoft.com/office/drawing/2014/main" id="{315DB54A-8AB4-882C-1AB5-FAEA2065D4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16A25C5-A835-9BAA-6B56-5F25539EDB05}"/>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301418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E7BAE01-C9D9-5EEB-F8D0-0ECB1CE608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D347AEAA-BBF6-8B1F-8F9C-5E43941EF5C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0354879C-72BD-1922-7941-24CAA781E893}"/>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5" name="Espace réservé du pied de page 4">
            <a:extLst>
              <a:ext uri="{FF2B5EF4-FFF2-40B4-BE49-F238E27FC236}">
                <a16:creationId xmlns="" xmlns:a16="http://schemas.microsoft.com/office/drawing/2014/main" id="{CECF9ED4-9567-7715-AF43-85DAF6D7C5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FC02367C-5E0F-9B24-ADA9-E6CBE8467ADA}"/>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3111484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4AECF1AD-2874-3531-9668-E435ABFBFC0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4D4A5F1E-115C-D242-820D-75EF088A9CE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9C87B474-C140-3A66-D2AA-1F32312AA80E}"/>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5" name="Espace réservé du pied de page 4">
            <a:extLst>
              <a:ext uri="{FF2B5EF4-FFF2-40B4-BE49-F238E27FC236}">
                <a16:creationId xmlns="" xmlns:a16="http://schemas.microsoft.com/office/drawing/2014/main" id="{0B299B62-ADAE-5499-26F6-ED849AE483B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E3DD5B8B-D14C-7C47-FE07-C9435924710E}"/>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1269895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 xmlns:a16="http://schemas.microsoft.com/office/drawing/2014/main" id="{7E938F29-84D5-4449-9358-343332B4BEF7}"/>
              </a:ext>
              <a:ext uri="{C183D7F6-B498-43B3-948B-1728B52AA6E4}">
                <adec:decorative xmlns=""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1" name="Text Placeholder 96">
            <a:extLst>
              <a:ext uri="{FF2B5EF4-FFF2-40B4-BE49-F238E27FC236}">
                <a16:creationId xmlns=""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dirty="0"/>
              <a:t>Footnotes</a:t>
            </a:r>
          </a:p>
        </p:txBody>
      </p:sp>
      <p:sp>
        <p:nvSpPr>
          <p:cNvPr id="7" name="Date Placeholder 6">
            <a:extLst>
              <a:ext uri="{FF2B5EF4-FFF2-40B4-BE49-F238E27FC236}">
                <a16:creationId xmlns="" xmlns:a16="http://schemas.microsoft.com/office/drawing/2014/main" id="{F002CC1A-50FF-4A50-8660-D325E3429D98}"/>
              </a:ext>
              <a:ext uri="{C183D7F6-B498-43B3-948B-1728B52AA6E4}">
                <adec:decorative xmlns=""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28136779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803573967"/>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410995059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4037399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157472820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282170580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710830677"/>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961590491"/>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9F34E15-EB02-C6CE-0FB1-5473C6A79B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CAF3E8D7-CD45-2E96-7778-30288EE5F3B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5CEF24F3-5285-88C3-B384-A4C56A7BBCCD}"/>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5" name="Espace réservé du pied de page 4">
            <a:extLst>
              <a:ext uri="{FF2B5EF4-FFF2-40B4-BE49-F238E27FC236}">
                <a16:creationId xmlns="" xmlns:a16="http://schemas.microsoft.com/office/drawing/2014/main" id="{5FE03FA3-D39E-1B8A-026C-88E56D2030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C81E7E30-C281-03F1-B5D6-E7F69B9BBB8C}"/>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2278063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31622527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827063077"/>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25281007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282560170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183003501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3644197058"/>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dirty="0"/>
              <a:t>Click to enter title here</a:t>
            </a:r>
          </a:p>
        </p:txBody>
      </p:sp>
      <p:sp>
        <p:nvSpPr>
          <p:cNvPr id="10" name="Text Placeholder 9">
            <a:extLst>
              <a:ext uri="{FF2B5EF4-FFF2-40B4-BE49-F238E27FC236}">
                <a16:creationId xmlns="" xmlns:a16="http://schemas.microsoft.com/office/drawing/2014/main" id="{632E5583-912E-4EA8-8EDC-7B6B86E76274}"/>
              </a:ext>
              <a:ext uri="{C183D7F6-B498-43B3-948B-1728B52AA6E4}">
                <adec:decorative xmlns="" xmlns:adec="http://schemas.microsoft.com/office/drawing/2017/decorative" val="0"/>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dirty="0"/>
              <a:t>Click to add subtitle / presenter name</a:t>
            </a:r>
          </a:p>
        </p:txBody>
      </p:sp>
      <p:sp>
        <p:nvSpPr>
          <p:cNvPr id="3" name="Date Placeholder 2">
            <a:extLst>
              <a:ext uri="{FF2B5EF4-FFF2-40B4-BE49-F238E27FC236}">
                <a16:creationId xmlns=""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dirty="0"/>
          </a:p>
        </p:txBody>
      </p:sp>
      <p:sp>
        <p:nvSpPr>
          <p:cNvPr id="8" name="Text Placeholder 7">
            <a:extLst>
              <a:ext uri="{FF2B5EF4-FFF2-40B4-BE49-F238E27FC236}">
                <a16:creationId xmlns=""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dirty="0"/>
              <a:t>Click to add confidentiality statement here</a:t>
            </a:r>
          </a:p>
        </p:txBody>
      </p:sp>
      <p:sp>
        <p:nvSpPr>
          <p:cNvPr id="6" name="Picture Placeholder 12">
            <a:extLst>
              <a:ext uri="{FF2B5EF4-FFF2-40B4-BE49-F238E27FC236}">
                <a16:creationId xmlns="" xmlns:a16="http://schemas.microsoft.com/office/drawing/2014/main" id="{3506CBD9-0F78-454A-9842-87C2546180B8}"/>
              </a:ext>
              <a:ext uri="{C183D7F6-B498-43B3-948B-1728B52AA6E4}">
                <adec:decorative xmlns="" xmlns:adec="http://schemas.microsoft.com/office/drawing/2017/decorative" val="1"/>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Bef>
                <a:spcPts val="0"/>
              </a:spcBef>
              <a:spcAft>
                <a:spcPts val="0"/>
              </a:spcAft>
              <a:buNone/>
              <a:defRPr sz="1600" b="1">
                <a:solidFill>
                  <a:schemeClr val="bg1"/>
                </a:solidFill>
              </a:defRPr>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pic>
        <p:nvPicPr>
          <p:cNvPr id="7" name="Picture 2">
            <a:extLst>
              <a:ext uri="{FF2B5EF4-FFF2-40B4-BE49-F238E27FC236}">
                <a16:creationId xmlns="" xmlns:a16="http://schemas.microsoft.com/office/drawing/2014/main" id="{1ED72C3C-E918-420F-9374-6F1CBE3946F7}"/>
              </a:ext>
              <a:ext uri="{C183D7F6-B498-43B3-948B-1728B52AA6E4}">
                <adec:decorative xmlns="" xmlns:adec="http://schemas.microsoft.com/office/drawing/2017/decorative" val="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 xmlns:a16="http://schemas.microsoft.com/office/drawing/2014/main" id="{06231862-37A9-4364-9D96-47810B11870D}"/>
              </a:ext>
              <a:ext uri="{C183D7F6-B498-43B3-948B-1728B52AA6E4}">
                <adec:decorative xmlns="" xmlns:adec="http://schemas.microsoft.com/office/drawing/2017/decorative" val="1"/>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15" name="Freeform: Shape 14">
            <a:extLst>
              <a:ext uri="{FF2B5EF4-FFF2-40B4-BE49-F238E27FC236}">
                <a16:creationId xmlns="" xmlns:a16="http://schemas.microsoft.com/office/drawing/2014/main" id="{72260595-7C87-4D29-977E-EE25A0D9291A}"/>
              </a:ext>
              <a:ext uri="{C183D7F6-B498-43B3-948B-1728B52AA6E4}">
                <adec:decorative xmlns="" xmlns:adec="http://schemas.microsoft.com/office/drawing/2017/decorative" val="1"/>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r>
              <a:rPr lang="en-GB" sz="1400">
                <a:solidFill>
                  <a:schemeClr val="accent1"/>
                </a:solidFill>
              </a:rPr>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 xmlns:a16="http://schemas.microsoft.com/office/drawing/2014/main" id="{E4809C05-E460-4D1A-BC84-C63C988F5D2D}"/>
              </a:ext>
              <a:ext uri="{C183D7F6-B498-43B3-948B-1728B52AA6E4}">
                <adec:decorative xmlns="" xmlns:adec="http://schemas.microsoft.com/office/drawing/2017/decorative" val="1"/>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Tree>
    <p:custDataLst>
      <p:tags r:id="rId1"/>
    </p:custDataLst>
    <p:extLst>
      <p:ext uri="{BB962C8B-B14F-4D97-AF65-F5344CB8AC3E}">
        <p14:creationId xmlns:p14="http://schemas.microsoft.com/office/powerpoint/2010/main" val="1850029134"/>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8" name="Content Placeholder 7">
            <a:extLst>
              <a:ext uri="{FF2B5EF4-FFF2-40B4-BE49-F238E27FC236}">
                <a16:creationId xmlns="" xmlns:a16="http://schemas.microsoft.com/office/drawing/2014/main" id="{91E4B5EC-9E53-45C3-B765-C1C483A070D0}"/>
              </a:ext>
            </a:extLst>
          </p:cNvPr>
          <p:cNvSpPr>
            <a:spLocks noGrp="1"/>
          </p:cNvSpPr>
          <p:nvPr>
            <p:ph sz="quarter" idx="19" hasCustomPrompt="1"/>
          </p:nvPr>
        </p:nvSpPr>
        <p:spPr>
          <a:xfrm>
            <a:off x="407988" y="1567814"/>
            <a:ext cx="11376024" cy="4635235"/>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 xmlns:a16="http://schemas.microsoft.com/office/drawing/2014/main" id="{7E938F29-84D5-4449-9358-343332B4BEF7}"/>
              </a:ext>
              <a:ext uri="{C183D7F6-B498-43B3-948B-1728B52AA6E4}">
                <adec:decorative xmlns=""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1" name="Text Placeholder 96">
            <a:extLst>
              <a:ext uri="{FF2B5EF4-FFF2-40B4-BE49-F238E27FC236}">
                <a16:creationId xmlns="" xmlns:a16="http://schemas.microsoft.com/office/drawing/2014/main" id="{C949FF72-87ED-4607-89DB-176C532FA3A0}"/>
              </a:ext>
            </a:extLst>
          </p:cNvPr>
          <p:cNvSpPr>
            <a:spLocks noGrp="1"/>
          </p:cNvSpPr>
          <p:nvPr>
            <p:ph type="body" sz="quarter" idx="111" hasCustomPrompt="1"/>
          </p:nvPr>
        </p:nvSpPr>
        <p:spPr>
          <a:xfrm>
            <a:off x="497481" y="6250152"/>
            <a:ext cx="9550800" cy="561048"/>
          </a:xfrm>
        </p:spPr>
        <p:txBody>
          <a:bodyPr lIns="0" tIns="0" rIns="0" bIns="0" anchor="b" anchorCtr="0">
            <a:noAutofit/>
          </a:bodyPr>
          <a:lstStyle>
            <a:lvl1pPr marL="0" indent="0">
              <a:lnSpc>
                <a:spcPct val="100000"/>
              </a:lnSpc>
              <a:spcAft>
                <a:spcPts val="300"/>
              </a:spcAft>
              <a:buNone/>
              <a:defRPr sz="800">
                <a:solidFill>
                  <a:schemeClr val="tx1"/>
                </a:solidFill>
              </a:defRPr>
            </a:lvl1pPr>
          </a:lstStyle>
          <a:p>
            <a:pPr lvl="0"/>
            <a:r>
              <a:rPr lang="en-US" dirty="0"/>
              <a:t>Footnotes</a:t>
            </a:r>
          </a:p>
        </p:txBody>
      </p:sp>
      <p:sp>
        <p:nvSpPr>
          <p:cNvPr id="7" name="Date Placeholder 6">
            <a:extLst>
              <a:ext uri="{FF2B5EF4-FFF2-40B4-BE49-F238E27FC236}">
                <a16:creationId xmlns="" xmlns:a16="http://schemas.microsoft.com/office/drawing/2014/main" id="{F002CC1A-50FF-4A50-8660-D325E3429D98}"/>
              </a:ext>
              <a:ext uri="{C183D7F6-B498-43B3-948B-1728B52AA6E4}">
                <adec:decorative xmlns=""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2107913375"/>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dirty="0"/>
              <a:t>Click to enter title here</a:t>
            </a:r>
          </a:p>
        </p:txBody>
      </p:sp>
      <p:sp>
        <p:nvSpPr>
          <p:cNvPr id="4" name="Content Placeholder 3">
            <a:extLst>
              <a:ext uri="{FF2B5EF4-FFF2-40B4-BE49-F238E27FC236}">
                <a16:creationId xmlns=""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dirty="0"/>
              <a:t>Click to add text here. </a:t>
            </a:r>
            <a:br>
              <a:rPr lang="en-US" dirty="0"/>
            </a:br>
            <a:r>
              <a:rPr lang="en-US" dirty="0"/>
              <a:t>When pasting copy from other slides, be sure to right-click and choose ‘Keep text only’.</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a:extLst>
              <a:ext uri="{FF2B5EF4-FFF2-40B4-BE49-F238E27FC236}">
                <a16:creationId xmlns="" xmlns:a16="http://schemas.microsoft.com/office/drawing/2014/main" id="{D2C25B5D-B685-4B55-8498-3486110FDCFE}"/>
              </a:ext>
              <a:ext uri="{C183D7F6-B498-43B3-948B-1728B52AA6E4}">
                <adec:decorative xmlns="" xmlns:adec="http://schemas.microsoft.com/office/drawing/2017/decorative" val="1"/>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8" name="Text Placeholder 96">
            <a:extLst>
              <a:ext uri="{FF2B5EF4-FFF2-40B4-BE49-F238E27FC236}">
                <a16:creationId xmlns="" xmlns:a16="http://schemas.microsoft.com/office/drawing/2014/main" id="{DFE25DB2-F58D-4AD2-B640-7A1061569FFB}"/>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10" name="Date Placeholder 9">
            <a:extLst>
              <a:ext uri="{FF2B5EF4-FFF2-40B4-BE49-F238E27FC236}">
                <a16:creationId xmlns="" xmlns:a16="http://schemas.microsoft.com/office/drawing/2014/main" id="{59C580CE-4074-4379-8D68-E5118B13A13A}"/>
              </a:ext>
              <a:ext uri="{C183D7F6-B498-43B3-948B-1728B52AA6E4}">
                <adec:decorative xmlns="" xmlns:adec="http://schemas.microsoft.com/office/drawing/2017/decorative" val="1"/>
              </a:ext>
            </a:extLst>
          </p:cNvPr>
          <p:cNvSpPr>
            <a:spLocks noGrp="1"/>
          </p:cNvSpPr>
          <p:nvPr>
            <p:ph type="dt" sz="half" idx="20"/>
          </p:nvPr>
        </p:nvSpPr>
        <p:spPr/>
        <p:txBody>
          <a:bodyPr/>
          <a:lstStyle>
            <a:lvl1pPr>
              <a:lnSpc>
                <a:spcPct val="100000"/>
              </a:lnSpc>
              <a:defRPr/>
            </a:lvl1pPr>
          </a:lstStyle>
          <a:p>
            <a:endParaRPr lang="en-GB"/>
          </a:p>
        </p:txBody>
      </p:sp>
      <p:cxnSp>
        <p:nvCxnSpPr>
          <p:cNvPr id="9" name="Straight Connector 8">
            <a:extLst>
              <a:ext uri="{FF2B5EF4-FFF2-40B4-BE49-F238E27FC236}">
                <a16:creationId xmlns="" xmlns:a16="http://schemas.microsoft.com/office/drawing/2014/main" id="{21040238-DCC8-4532-9AE6-EB7C834F336E}"/>
              </a:ext>
              <a:ext uri="{C183D7F6-B498-43B3-948B-1728B52AA6E4}">
                <adec:decorative xmlns="" xmlns:adec="http://schemas.microsoft.com/office/drawing/2017/decorative" val="1"/>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17518860"/>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dirty="0"/>
              <a:t>Click to enter</a:t>
            </a:r>
            <a:br>
              <a:rPr lang="en-US" dirty="0"/>
            </a:br>
            <a:r>
              <a:rPr lang="en-US" dirty="0"/>
              <a:t>section title here</a:t>
            </a:r>
            <a:endParaRPr lang="en-GB" dirty="0"/>
          </a:p>
        </p:txBody>
      </p:sp>
      <p:sp>
        <p:nvSpPr>
          <p:cNvPr id="8" name="Text Placeholder 7">
            <a:extLst>
              <a:ext uri="{FF2B5EF4-FFF2-40B4-BE49-F238E27FC236}">
                <a16:creationId xmlns=""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dirty="0"/>
              <a:t>Click to add subtitle / presenter name(s)</a:t>
            </a:r>
          </a:p>
        </p:txBody>
      </p:sp>
      <p:sp>
        <p:nvSpPr>
          <p:cNvPr id="5" name="Text Placeholder 4">
            <a:extLst>
              <a:ext uri="{FF2B5EF4-FFF2-40B4-BE49-F238E27FC236}">
                <a16:creationId xmlns="" xmlns:a16="http://schemas.microsoft.com/office/drawing/2014/main" id="{D60AE4F3-AAA3-4B8D-A01A-1FF9B8F9F42A}"/>
              </a:ext>
              <a:ext uri="{C183D7F6-B498-43B3-948B-1728B52AA6E4}">
                <adec:decorative xmlns="" xmlns:adec="http://schemas.microsoft.com/office/drawing/2017/decorative" val="1"/>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22" name="Picture Placeholder 21">
            <a:extLst>
              <a:ext uri="{FF2B5EF4-FFF2-40B4-BE49-F238E27FC236}">
                <a16:creationId xmlns="" xmlns:a16="http://schemas.microsoft.com/office/drawing/2014/main" id="{0486192A-3DB1-49EB-9B2C-D5E68AF24B1A}"/>
              </a:ext>
              <a:ext uri="{C183D7F6-B498-43B3-948B-1728B52AA6E4}">
                <adec:decorative xmlns="" xmlns:adec="http://schemas.microsoft.com/office/drawing/2017/decorative" val="1"/>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dirty="0"/>
              <a:t>_______________________________</a:t>
            </a:r>
            <a:br>
              <a:rPr lang="en-US" dirty="0"/>
            </a:br>
            <a:r>
              <a:rPr lang="en-US" dirty="0"/>
              <a:t/>
            </a:r>
            <a:br>
              <a:rPr lang="en-US" dirty="0"/>
            </a:br>
            <a:r>
              <a:rPr lang="en-US" dirty="0"/>
              <a:t>To add an image here: </a:t>
            </a:r>
            <a:br>
              <a:rPr lang="en-US" dirty="0"/>
            </a:br>
            <a:r>
              <a:rPr lang="en-US" dirty="0"/>
              <a:t>Click the icon and select Brand Pictures, </a:t>
            </a:r>
            <a:br>
              <a:rPr lang="en-US" dirty="0"/>
            </a:br>
            <a:r>
              <a:rPr lang="en-US" dirty="0"/>
              <a:t>or insert a file from your computer.</a:t>
            </a:r>
            <a:br>
              <a:rPr lang="en-US" dirty="0"/>
            </a:br>
            <a:r>
              <a:rPr lang="en-US" dirty="0"/>
              <a:t/>
            </a:r>
            <a:br>
              <a:rPr lang="en-US" dirty="0"/>
            </a:br>
            <a:r>
              <a:rPr lang="en-US" dirty="0"/>
              <a:t/>
            </a:r>
            <a:br>
              <a:rPr lang="en-US" dirty="0"/>
            </a:br>
            <a:r>
              <a:rPr lang="en-US" dirty="0"/>
              <a:t/>
            </a:r>
            <a:br>
              <a:rPr lang="en-US" dirty="0"/>
            </a:br>
            <a:r>
              <a:rPr lang="en-US" dirty="0"/>
              <a:t>The image can then be scaled within </a:t>
            </a:r>
            <a:br>
              <a:rPr lang="en-US" dirty="0"/>
            </a:br>
            <a:r>
              <a:rPr lang="en-US" dirty="0"/>
              <a:t>the frame by using the Crop feature in </a:t>
            </a:r>
            <a:br>
              <a:rPr lang="en-US" dirty="0"/>
            </a:br>
            <a:r>
              <a:rPr lang="en-US" dirty="0"/>
              <a:t>the Picture Format tab of the ribbon.</a:t>
            </a:r>
            <a:br>
              <a:rPr lang="en-US" dirty="0"/>
            </a:br>
            <a:r>
              <a:rPr lang="en-US" dirty="0"/>
              <a:t>_______________________________</a:t>
            </a:r>
          </a:p>
        </p:txBody>
      </p:sp>
      <p:sp>
        <p:nvSpPr>
          <p:cNvPr id="10" name="Date Placeholder 9">
            <a:extLst>
              <a:ext uri="{FF2B5EF4-FFF2-40B4-BE49-F238E27FC236}">
                <a16:creationId xmlns="" xmlns:a16="http://schemas.microsoft.com/office/drawing/2014/main" id="{41CC83E6-E70E-43EE-817C-4F68FB75EFD9}"/>
              </a:ext>
              <a:ext uri="{C183D7F6-B498-43B3-948B-1728B52AA6E4}">
                <adec:decorative xmlns="" xmlns:adec="http://schemas.microsoft.com/office/drawing/2017/decorative" val="1"/>
              </a:ext>
            </a:extLst>
          </p:cNvPr>
          <p:cNvSpPr>
            <a:spLocks noGrp="1"/>
          </p:cNvSpPr>
          <p:nvPr>
            <p:ph type="dt" sz="half" idx="35"/>
          </p:nvPr>
        </p:nvSpPr>
        <p:spPr/>
        <p:txBody>
          <a:bodyPr/>
          <a:lstStyle>
            <a:lvl1pPr>
              <a:lnSpc>
                <a:spcPct val="100000"/>
              </a:lnSpc>
              <a:defRPr/>
            </a:lvl1pPr>
          </a:lstStyle>
          <a:p>
            <a:endParaRPr lang="en-GB"/>
          </a:p>
        </p:txBody>
      </p:sp>
      <p:sp>
        <p:nvSpPr>
          <p:cNvPr id="20" name="Text Placeholder 30">
            <a:extLst>
              <a:ext uri="{FF2B5EF4-FFF2-40B4-BE49-F238E27FC236}">
                <a16:creationId xmlns="" xmlns:a16="http://schemas.microsoft.com/office/drawing/2014/main" id="{9A77974F-FF01-4E3F-957B-CC5A44F8CE16}"/>
              </a:ext>
              <a:ext uri="{C183D7F6-B498-43B3-948B-1728B52AA6E4}">
                <adec:decorative xmlns="" xmlns:adec="http://schemas.microsoft.com/office/drawing/2017/decorative" val="1"/>
              </a:ext>
            </a:extLst>
          </p:cNvPr>
          <p:cNvSpPr txBox="1">
            <a:spLocks/>
          </p:cNvSpPr>
          <p:nvPr userDrawn="1"/>
        </p:nvSpPr>
        <p:spPr>
          <a:xfrm>
            <a:off x="11597151" y="6303999"/>
            <a:ext cx="294812" cy="355098"/>
          </a:xfrm>
          <a:prstGeom prst="rect">
            <a:avLst/>
          </a:prstGeom>
          <a:blipFill>
            <a:blip r:embed="rId3">
              <a:extLst>
                <a:ext uri="{96DAC541-7B7A-43D3-8B79-37D633B846F1}">
                  <asvg:svgBlip xmlns=""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Tree>
    <p:custDataLst>
      <p:tags r:id="rId1"/>
    </p:custDataLst>
    <p:extLst>
      <p:ext uri="{BB962C8B-B14F-4D97-AF65-F5344CB8AC3E}">
        <p14:creationId xmlns:p14="http://schemas.microsoft.com/office/powerpoint/2010/main" val="2728829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4104CA8-7778-7E60-83BF-CDBE0EDCE74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B6005ACC-63EB-B835-B13C-5A987846A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6F47CA10-B22A-D118-F951-2E1A1084513B}"/>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5" name="Espace réservé du pied de page 4">
            <a:extLst>
              <a:ext uri="{FF2B5EF4-FFF2-40B4-BE49-F238E27FC236}">
                <a16:creationId xmlns="" xmlns:a16="http://schemas.microsoft.com/office/drawing/2014/main" id="{CCE81DAB-2160-9042-DFDB-D6CC1B6036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5D911743-FAF3-980A-6E4F-E7FE848127DE}"/>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1456732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dirty="0"/>
              <a:t>Click to add key statement</a:t>
            </a:r>
          </a:p>
        </p:txBody>
      </p:sp>
      <p:sp>
        <p:nvSpPr>
          <p:cNvPr id="5" name="Slide Number Placeholder 4">
            <a:extLst>
              <a:ext uri="{FF2B5EF4-FFF2-40B4-BE49-F238E27FC236}">
                <a16:creationId xmlns="" xmlns:a16="http://schemas.microsoft.com/office/drawing/2014/main" id="{5C0FD97D-3F39-4649-B10A-ECD97F370F22}"/>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
        <p:nvSpPr>
          <p:cNvPr id="3" name="Date Placeholder 2">
            <a:extLst>
              <a:ext uri="{FF2B5EF4-FFF2-40B4-BE49-F238E27FC236}">
                <a16:creationId xmlns="" xmlns:a16="http://schemas.microsoft.com/office/drawing/2014/main" id="{BA8931D2-AD7B-454A-86A6-EA48B20C0CCA}"/>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Tree>
    <p:custDataLst>
      <p:tags r:id="rId1"/>
    </p:custDataLst>
    <p:extLst>
      <p:ext uri="{BB962C8B-B14F-4D97-AF65-F5344CB8AC3E}">
        <p14:creationId xmlns:p14="http://schemas.microsoft.com/office/powerpoint/2010/main" val="3144034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dirty="0"/>
              <a:t>Click to enter title here</a:t>
            </a:r>
          </a:p>
        </p:txBody>
      </p:sp>
      <p:sp>
        <p:nvSpPr>
          <p:cNvPr id="11" name="Slide Number Placeholder 10">
            <a:extLst>
              <a:ext uri="{FF2B5EF4-FFF2-40B4-BE49-F238E27FC236}">
                <a16:creationId xmlns="" xmlns:a16="http://schemas.microsoft.com/office/drawing/2014/main" id="{A7BF9FC5-73CA-47D5-891A-42CBDE7995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dirty="0"/>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 xmlns:a16="http://schemas.microsoft.com/office/drawing/2014/main" id="{11075AA4-1FA9-4704-A587-D8E88C1D1EF9}"/>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dirty="0"/>
          </a:p>
        </p:txBody>
      </p:sp>
    </p:spTree>
    <p:custDataLst>
      <p:tags r:id="rId1"/>
    </p:custDataLst>
    <p:extLst>
      <p:ext uri="{BB962C8B-B14F-4D97-AF65-F5344CB8AC3E}">
        <p14:creationId xmlns:p14="http://schemas.microsoft.com/office/powerpoint/2010/main" val="415306478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11" name="Slide Number Placeholder 10">
            <a:extLst>
              <a:ext uri="{FF2B5EF4-FFF2-40B4-BE49-F238E27FC236}">
                <a16:creationId xmlns="" xmlns:a16="http://schemas.microsoft.com/office/drawing/2014/main" id="{E358DA9E-BDF5-4DC7-B478-434301DA6253}"/>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5" name="Text Placeholder 96">
            <a:extLst>
              <a:ext uri="{FF2B5EF4-FFF2-40B4-BE49-F238E27FC236}">
                <a16:creationId xmlns="" xmlns:a16="http://schemas.microsoft.com/office/drawing/2014/main" id="{5D317BC2-3CD5-4931-93AD-CC95F2C50D24}"/>
              </a:ext>
            </a:extLst>
          </p:cNvPr>
          <p:cNvSpPr>
            <a:spLocks noGrp="1"/>
          </p:cNvSpPr>
          <p:nvPr>
            <p:ph type="body" sz="quarter" idx="111" hasCustomPrompt="1"/>
          </p:nvPr>
        </p:nvSpPr>
        <p:spPr>
          <a:xfrm>
            <a:off x="497481" y="6250152"/>
            <a:ext cx="9550800" cy="561048"/>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9" name="Date Placeholder 8">
            <a:extLst>
              <a:ext uri="{FF2B5EF4-FFF2-40B4-BE49-F238E27FC236}">
                <a16:creationId xmlns="" xmlns:a16="http://schemas.microsoft.com/office/drawing/2014/main" id="{9B03F247-4297-4973-90A3-0193475AC741}"/>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471313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descr="Confidentiality Notice&#10;">
            <a:extLst>
              <a:ext uri="{FF2B5EF4-FFF2-40B4-BE49-F238E27FC236}">
                <a16:creationId xmlns=""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8" name="Slide Number Placeholder 7">
            <a:extLst>
              <a:ext uri="{FF2B5EF4-FFF2-40B4-BE49-F238E27FC236}">
                <a16:creationId xmlns="" xmlns:a16="http://schemas.microsoft.com/office/drawing/2014/main" id="{25C10CA0-7F28-40CE-9633-59C6800E766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4" name="Date Placeholder 3">
            <a:extLst>
              <a:ext uri="{FF2B5EF4-FFF2-40B4-BE49-F238E27FC236}">
                <a16:creationId xmlns="" xmlns:a16="http://schemas.microsoft.com/office/drawing/2014/main" id="{2AB750B5-01B2-430D-BF92-6E5CD93388D3}"/>
              </a:ext>
              <a:ext uri="{C183D7F6-B498-43B3-948B-1728B52AA6E4}">
                <adec:decorative xmlns="" xmlns:adec="http://schemas.microsoft.com/office/drawing/2017/decorative" val="1"/>
              </a:ext>
            </a:extLst>
          </p:cNvPr>
          <p:cNvSpPr>
            <a:spLocks noGrp="1"/>
          </p:cNvSpPr>
          <p:nvPr>
            <p:ph type="dt" sz="half" idx="10"/>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849606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dirty="0"/>
              <a:t>Do not use layouts</a:t>
            </a:r>
            <a:br>
              <a:rPr lang="en-US" sz="9600" dirty="0"/>
            </a:br>
            <a:r>
              <a:rPr lang="en-US" sz="9600" dirty="0"/>
              <a:t>in this section appearing after this point. </a:t>
            </a:r>
          </a:p>
        </p:txBody>
      </p:sp>
      <p:sp>
        <p:nvSpPr>
          <p:cNvPr id="4" name="DO NOT DELETE (BRANDIN)">
            <a:extLst>
              <a:ext uri="{FF2B5EF4-FFF2-40B4-BE49-F238E27FC236}">
                <a16:creationId xmlns=""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dirty="0" err="1"/>
          </a:p>
        </p:txBody>
      </p:sp>
    </p:spTree>
    <p:custDataLst>
      <p:custData r:id="rId1"/>
      <p:tags r:id="rId2"/>
    </p:custDataLst>
    <p:extLst>
      <p:ext uri="{BB962C8B-B14F-4D97-AF65-F5344CB8AC3E}">
        <p14:creationId xmlns:p14="http://schemas.microsoft.com/office/powerpoint/2010/main" val="3642783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4E1E80F-4D22-1BCD-35AD-6E0ED7CBB9B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CB60FB2D-DA0C-9177-E16F-CDC2ECDA48F6}"/>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4" name="Espace réservé du pied de page 3">
            <a:extLst>
              <a:ext uri="{FF2B5EF4-FFF2-40B4-BE49-F238E27FC236}">
                <a16:creationId xmlns="" xmlns:a16="http://schemas.microsoft.com/office/drawing/2014/main" id="{921A51BE-E673-36C7-D086-B8701B8C1CB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B3796E4F-28B3-A14F-609D-9F90F54A2542}"/>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2146161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CDCC3B-CA12-4A4B-B5F5-D2062F3C58EC}"/>
              </a:ext>
            </a:extLst>
          </p:cNvPr>
          <p:cNvSpPr>
            <a:spLocks noGrp="1"/>
          </p:cNvSpPr>
          <p:nvPr>
            <p:ph type="title" hasCustomPrompt="1"/>
          </p:nvPr>
        </p:nvSpPr>
        <p:spPr>
          <a:xfrm>
            <a:off x="407987" y="1486304"/>
            <a:ext cx="5185093" cy="2649135"/>
          </a:xfrm>
        </p:spPr>
        <p:txBody>
          <a:bodyPr anchor="b" anchorCtr="0">
            <a:normAutofit/>
          </a:bodyPr>
          <a:lstStyle>
            <a:lvl1pPr>
              <a:lnSpc>
                <a:spcPct val="100000"/>
              </a:lnSpc>
              <a:defRPr sz="4000">
                <a:solidFill>
                  <a:schemeClr val="accent1"/>
                </a:solidFill>
              </a:defRPr>
            </a:lvl1pPr>
          </a:lstStyle>
          <a:p>
            <a:r>
              <a:rPr lang="en-US"/>
              <a:t>Click to enter title here</a:t>
            </a:r>
          </a:p>
        </p:txBody>
      </p:sp>
      <p:sp>
        <p:nvSpPr>
          <p:cNvPr id="6" name="Picture Placeholder 12">
            <a:extLst>
              <a:ext uri="{FF2B5EF4-FFF2-40B4-BE49-F238E27FC236}">
                <a16:creationId xmlns="" xmlns:a16="http://schemas.microsoft.com/office/drawing/2014/main" id="{3506CBD9-0F78-454A-9842-87C2546180B8}"/>
              </a:ext>
            </a:extLst>
          </p:cNvPr>
          <p:cNvSpPr>
            <a:spLocks noGrp="1"/>
          </p:cNvSpPr>
          <p:nvPr>
            <p:ph type="pic" sz="quarter" idx="20" hasCustomPrompt="1"/>
          </p:nvPr>
        </p:nvSpPr>
        <p:spPr>
          <a:xfrm>
            <a:off x="6188475" y="0"/>
            <a:ext cx="6004761" cy="6865200"/>
          </a:xfrm>
          <a:custGeom>
            <a:avLst/>
            <a:gdLst>
              <a:gd name="connsiteX0" fmla="*/ 1547827 w 6004761"/>
              <a:gd name="connsiteY0" fmla="*/ 0 h 6864096"/>
              <a:gd name="connsiteX1" fmla="*/ 6004760 w 6004761"/>
              <a:gd name="connsiteY1" fmla="*/ 0 h 6864096"/>
              <a:gd name="connsiteX2" fmla="*/ 6004761 w 6004761"/>
              <a:gd name="connsiteY2" fmla="*/ 6864096 h 6864096"/>
              <a:gd name="connsiteX3" fmla="*/ 1554450 w 6004761"/>
              <a:gd name="connsiteY3" fmla="*/ 6864096 h 6864096"/>
              <a:gd name="connsiteX4" fmla="*/ 1379124 w 6004761"/>
              <a:gd name="connsiteY4" fmla="*/ 6702826 h 6864096"/>
              <a:gd name="connsiteX5" fmla="*/ 0 w 6004761"/>
              <a:gd name="connsiteY5" fmla="*/ 3429001 h 6864096"/>
              <a:gd name="connsiteX6" fmla="*/ 1379124 w 6004761"/>
              <a:gd name="connsiteY6" fmla="*/ 155178 h 686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4761" h="6864096">
                <a:moveTo>
                  <a:pt x="1547827" y="0"/>
                </a:moveTo>
                <a:lnTo>
                  <a:pt x="6004760" y="0"/>
                </a:lnTo>
                <a:lnTo>
                  <a:pt x="6004761" y="6864096"/>
                </a:lnTo>
                <a:lnTo>
                  <a:pt x="1554450" y="6864096"/>
                </a:lnTo>
                <a:lnTo>
                  <a:pt x="1379124" y="6702826"/>
                </a:lnTo>
                <a:cubicBezTo>
                  <a:pt x="528239" y="5871990"/>
                  <a:pt x="0" y="4712184"/>
                  <a:pt x="0" y="3429001"/>
                </a:cubicBezTo>
                <a:cubicBezTo>
                  <a:pt x="0" y="2145819"/>
                  <a:pt x="528239" y="986013"/>
                  <a:pt x="1379124" y="155178"/>
                </a:cubicBezTo>
                <a:close/>
              </a:path>
            </a:pathLst>
          </a:custGeom>
          <a:solidFill>
            <a:schemeClr val="accent1"/>
          </a:solidFill>
        </p:spPr>
        <p:txBody>
          <a:bodyPr wrap="square" tIns="429768" bIns="649224" anchor="ctr">
            <a:noAutofit/>
          </a:bodyPr>
          <a:lstStyle>
            <a:lvl1pPr marL="0" indent="0" algn="ctr">
              <a:lnSpc>
                <a:spcPct val="100000"/>
              </a:lnSpc>
              <a:spcAft>
                <a:spcPts val="0"/>
              </a:spcAft>
              <a:buNone/>
              <a:defRPr sz="1600" b="1">
                <a:solidFill>
                  <a:schemeClr val="bg1"/>
                </a:solidFill>
              </a:defRPr>
            </a:lvl1pPr>
          </a:lstStyle>
          <a:p>
            <a:r>
              <a:rPr lang="en-US"/>
              <a:t>_______________________________</a:t>
            </a:r>
            <a:br>
              <a:rPr lang="en-US"/>
            </a:br>
            <a:r>
              <a:rPr lang="en-US"/>
              <a:t/>
            </a:r>
            <a:br>
              <a:rPr lang="en-US"/>
            </a:br>
            <a:r>
              <a:rPr lang="en-US"/>
              <a:t>To add an image here: </a:t>
            </a:r>
            <a:br>
              <a:rPr lang="en-US"/>
            </a:br>
            <a:r>
              <a:rPr lang="en-US"/>
              <a:t>Click the icon and select Brand Pictures, </a:t>
            </a:r>
            <a:br>
              <a:rPr lang="en-US"/>
            </a:br>
            <a:r>
              <a:rPr lang="en-US"/>
              <a:t>or insert a file from your computer.</a:t>
            </a:r>
            <a:br>
              <a:rPr lang="en-US"/>
            </a:br>
            <a:r>
              <a:rPr lang="en-US"/>
              <a:t/>
            </a:r>
            <a:br>
              <a:rPr lang="en-US"/>
            </a:br>
            <a:r>
              <a:rPr lang="en-US"/>
              <a:t/>
            </a:r>
            <a:br>
              <a:rPr lang="en-US"/>
            </a:br>
            <a:r>
              <a:rPr lang="en-US"/>
              <a:t/>
            </a: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pic>
        <p:nvPicPr>
          <p:cNvPr id="7" name="Picture 2" descr="Image result for ASTRAZENECA LOGO">
            <a:extLst>
              <a:ext uri="{FF2B5EF4-FFF2-40B4-BE49-F238E27FC236}">
                <a16:creationId xmlns="" xmlns:a16="http://schemas.microsoft.com/office/drawing/2014/main" id="{1ED72C3C-E918-420F-9374-6F1CBE3946F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12276" y="576767"/>
            <a:ext cx="2405987" cy="6519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 xmlns:a16="http://schemas.microsoft.com/office/drawing/2014/main" id="{632E5583-912E-4EA8-8EDC-7B6B86E76274}"/>
              </a:ext>
            </a:extLst>
          </p:cNvPr>
          <p:cNvSpPr>
            <a:spLocks noGrp="1"/>
          </p:cNvSpPr>
          <p:nvPr>
            <p:ph type="body" sz="quarter" idx="21" hasCustomPrompt="1"/>
          </p:nvPr>
        </p:nvSpPr>
        <p:spPr>
          <a:xfrm>
            <a:off x="407988" y="4328932"/>
            <a:ext cx="5184775" cy="1203767"/>
          </a:xfrm>
          <a:prstGeom prst="rect">
            <a:avLst/>
          </a:prstGeom>
        </p:spPr>
        <p:txBody>
          <a:bodyPr lIns="0">
            <a:normAutofit/>
          </a:bodyPr>
          <a:lstStyle>
            <a:lvl1pPr marL="0" indent="0">
              <a:lnSpc>
                <a:spcPct val="100000"/>
              </a:lnSpc>
              <a:buNone/>
              <a:defRPr sz="2400">
                <a:solidFill>
                  <a:schemeClr val="tx1"/>
                </a:solidFill>
              </a:defRPr>
            </a:lvl1pPr>
          </a:lstStyle>
          <a:p>
            <a:pPr lvl="0"/>
            <a:r>
              <a:rPr lang="en-US"/>
              <a:t>Click to add subtitle / presenter name</a:t>
            </a:r>
          </a:p>
        </p:txBody>
      </p:sp>
      <p:sp>
        <p:nvSpPr>
          <p:cNvPr id="12" name="Rectangle 11">
            <a:extLst>
              <a:ext uri="{FF2B5EF4-FFF2-40B4-BE49-F238E27FC236}">
                <a16:creationId xmlns="" xmlns:a16="http://schemas.microsoft.com/office/drawing/2014/main" id="{06231862-37A9-4364-9D96-47810B11870D}"/>
              </a:ext>
            </a:extLst>
          </p:cNvPr>
          <p:cNvSpPr/>
          <p:nvPr userDrawn="1"/>
        </p:nvSpPr>
        <p:spPr>
          <a:xfrm>
            <a:off x="342900" y="404813"/>
            <a:ext cx="2794000" cy="92048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endParaRPr lang="en-US" sz="2400" err="1">
              <a:latin typeface="+mj-lt"/>
            </a:endParaRPr>
          </a:p>
        </p:txBody>
      </p:sp>
      <p:sp>
        <p:nvSpPr>
          <p:cNvPr id="3" name="Date Placeholder 2">
            <a:extLst>
              <a:ext uri="{FF2B5EF4-FFF2-40B4-BE49-F238E27FC236}">
                <a16:creationId xmlns="" xmlns:a16="http://schemas.microsoft.com/office/drawing/2014/main" id="{39E6A1CD-3FD6-4AD3-876A-75F060E88A2E}"/>
              </a:ext>
            </a:extLst>
          </p:cNvPr>
          <p:cNvSpPr>
            <a:spLocks noGrp="1"/>
          </p:cNvSpPr>
          <p:nvPr>
            <p:ph type="dt" sz="half" idx="26"/>
          </p:nvPr>
        </p:nvSpPr>
        <p:spPr>
          <a:xfrm>
            <a:off x="407987" y="5887668"/>
            <a:ext cx="1279358" cy="309145"/>
          </a:xfrm>
        </p:spPr>
        <p:txBody>
          <a:bodyPr lIns="0"/>
          <a:lstStyle>
            <a:lvl1pPr algn="l">
              <a:lnSpc>
                <a:spcPct val="100000"/>
              </a:lnSpc>
              <a:defRPr/>
            </a:lvl1pPr>
          </a:lstStyle>
          <a:p>
            <a:endParaRPr lang="en-GB"/>
          </a:p>
        </p:txBody>
      </p:sp>
      <p:sp>
        <p:nvSpPr>
          <p:cNvPr id="15" name="Freeform: Shape 14">
            <a:extLst>
              <a:ext uri="{FF2B5EF4-FFF2-40B4-BE49-F238E27FC236}">
                <a16:creationId xmlns="" xmlns:a16="http://schemas.microsoft.com/office/drawing/2014/main" id="{72260595-7C87-4D29-977E-EE25A0D9291A}"/>
              </a:ext>
            </a:extLst>
          </p:cNvPr>
          <p:cNvSpPr/>
          <p:nvPr userDrawn="1"/>
        </p:nvSpPr>
        <p:spPr>
          <a:xfrm>
            <a:off x="-2087955" y="1"/>
            <a:ext cx="2064161" cy="6858000"/>
          </a:xfrm>
          <a:custGeom>
            <a:avLst/>
            <a:gdLst>
              <a:gd name="connsiteX0" fmla="*/ 0 w 2064161"/>
              <a:gd name="connsiteY0" fmla="*/ 0 h 6858000"/>
              <a:gd name="connsiteX1" fmla="*/ 2002971 w 2064161"/>
              <a:gd name="connsiteY1" fmla="*/ 0 h 6858000"/>
              <a:gd name="connsiteX2" fmla="*/ 2002971 w 2064161"/>
              <a:gd name="connsiteY2" fmla="*/ 6447122 h 6858000"/>
              <a:gd name="connsiteX3" fmla="*/ 2064161 w 2064161"/>
              <a:gd name="connsiteY3" fmla="*/ 6538118 h 6858000"/>
              <a:gd name="connsiteX4" fmla="*/ 2002971 w 2064161"/>
              <a:gd name="connsiteY4" fmla="*/ 6629114 h 6858000"/>
              <a:gd name="connsiteX5" fmla="*/ 2002971 w 2064161"/>
              <a:gd name="connsiteY5" fmla="*/ 6858000 h 6858000"/>
              <a:gd name="connsiteX6" fmla="*/ 0 w 206416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4161" h="6858000">
                <a:moveTo>
                  <a:pt x="0" y="0"/>
                </a:moveTo>
                <a:lnTo>
                  <a:pt x="2002971" y="0"/>
                </a:lnTo>
                <a:lnTo>
                  <a:pt x="2002971" y="6447122"/>
                </a:lnTo>
                <a:lnTo>
                  <a:pt x="2064161" y="6538118"/>
                </a:lnTo>
                <a:lnTo>
                  <a:pt x="2002971" y="6629114"/>
                </a:lnTo>
                <a:lnTo>
                  <a:pt x="200297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bIns="216000" rtlCol="0" anchor="b" anchorCtr="0">
            <a:noAutofit/>
          </a:bodyPr>
          <a:lstStyle/>
          <a:p>
            <a:pPr>
              <a:lnSpc>
                <a:spcPct val="100000"/>
              </a:lnSpc>
              <a:spcAft>
                <a:spcPts val="600"/>
              </a:spcAft>
            </a:pPr>
            <a:r>
              <a:rPr lang="en-GB" sz="1400">
                <a:solidFill>
                  <a:schemeClr val="tx1"/>
                </a:solidFill>
              </a:rPr>
              <a:t>Please ensure you have added the correct confidentiality statement. </a:t>
            </a:r>
          </a:p>
          <a:p>
            <a:pPr>
              <a:lnSpc>
                <a:spcPct val="100000"/>
              </a:lnSpc>
              <a:spcAft>
                <a:spcPts val="600"/>
              </a:spcAft>
            </a:pPr>
            <a:r>
              <a:rPr lang="en-GB" sz="1400">
                <a:solidFill>
                  <a:schemeClr val="tx1"/>
                </a:solidFill>
              </a:rPr>
              <a:t>Type the correct statement: </a:t>
            </a:r>
            <a:r>
              <a:rPr lang="en-GB" sz="1400">
                <a:solidFill>
                  <a:schemeClr val="accent1"/>
                </a:solidFill>
              </a:rPr>
              <a:t/>
            </a:r>
            <a:br>
              <a:rPr lang="en-GB" sz="1400">
                <a:solidFill>
                  <a:schemeClr val="accent1"/>
                </a:solidFill>
              </a:rPr>
            </a:br>
            <a:r>
              <a:rPr lang="en-GB" sz="1400">
                <a:solidFill>
                  <a:schemeClr val="accent1"/>
                </a:solidFill>
              </a:rPr>
              <a:t>‘</a:t>
            </a:r>
            <a:r>
              <a:rPr lang="en-GB" sz="1400" b="1" i="1">
                <a:solidFill>
                  <a:schemeClr val="accent1"/>
                </a:solidFill>
              </a:rPr>
              <a:t>Company Restricted’ </a:t>
            </a:r>
            <a:r>
              <a:rPr lang="en-GB" sz="1400" b="0">
                <a:solidFill>
                  <a:schemeClr val="tx1"/>
                </a:solidFill>
              </a:rPr>
              <a:t>or</a:t>
            </a:r>
            <a:r>
              <a:rPr lang="en-GB" sz="1400" b="1">
                <a:solidFill>
                  <a:schemeClr val="accent1"/>
                </a:solidFill>
              </a:rPr>
              <a:t> ‘</a:t>
            </a:r>
            <a:r>
              <a:rPr lang="en-GB" sz="1400" b="1" i="1">
                <a:solidFill>
                  <a:schemeClr val="accent1"/>
                </a:solidFill>
              </a:rPr>
              <a:t>Strictly Confidential’ </a:t>
            </a:r>
            <a:r>
              <a:rPr lang="en-GB" sz="1400" b="0" i="1">
                <a:solidFill>
                  <a:schemeClr val="tx1"/>
                </a:solidFill>
              </a:rPr>
              <a:t>.</a:t>
            </a:r>
            <a:r>
              <a:rPr lang="en-GB" sz="1400" b="1" i="1">
                <a:solidFill>
                  <a:schemeClr val="accent1"/>
                </a:solidFill>
              </a:rPr>
              <a:t> </a:t>
            </a:r>
            <a:r>
              <a:rPr lang="en-GB" sz="1400" b="0" i="0">
                <a:solidFill>
                  <a:schemeClr val="tx1"/>
                </a:solidFill>
              </a:rPr>
              <a:t>No statement is needed </a:t>
            </a:r>
            <a:br>
              <a:rPr lang="en-GB" sz="1400" b="0" i="0">
                <a:solidFill>
                  <a:schemeClr val="tx1"/>
                </a:solidFill>
              </a:rPr>
            </a:br>
            <a:r>
              <a:rPr lang="en-GB" sz="1400" b="0" i="0">
                <a:solidFill>
                  <a:schemeClr val="tx1"/>
                </a:solidFill>
              </a:rPr>
              <a:t>for public information. </a:t>
            </a:r>
            <a:endParaRPr lang="en-GB" sz="1400" b="0">
              <a:solidFill>
                <a:schemeClr val="tx1"/>
              </a:solidFill>
            </a:endParaRPr>
          </a:p>
        </p:txBody>
      </p:sp>
      <p:sp>
        <p:nvSpPr>
          <p:cNvPr id="14" name="Oval 13">
            <a:extLst>
              <a:ext uri="{FF2B5EF4-FFF2-40B4-BE49-F238E27FC236}">
                <a16:creationId xmlns="" xmlns:a16="http://schemas.microsoft.com/office/drawing/2014/main" id="{E4809C05-E460-4D1A-BC84-C63C988F5D2D}"/>
              </a:ext>
            </a:extLst>
          </p:cNvPr>
          <p:cNvSpPr/>
          <p:nvPr userDrawn="1"/>
        </p:nvSpPr>
        <p:spPr>
          <a:xfrm>
            <a:off x="-1944694" y="3878333"/>
            <a:ext cx="419968" cy="41996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Aft>
                <a:spcPts val="600"/>
              </a:spcAft>
            </a:pPr>
            <a:r>
              <a:rPr lang="en-US" sz="2400" b="1">
                <a:solidFill>
                  <a:schemeClr val="bg1"/>
                </a:solidFill>
                <a:latin typeface="+mn-lt"/>
              </a:rPr>
              <a:t>!</a:t>
            </a:r>
          </a:p>
        </p:txBody>
      </p:sp>
      <p:sp>
        <p:nvSpPr>
          <p:cNvPr id="8" name="Text Placeholder 7">
            <a:extLst>
              <a:ext uri="{FF2B5EF4-FFF2-40B4-BE49-F238E27FC236}">
                <a16:creationId xmlns="" xmlns:a16="http://schemas.microsoft.com/office/drawing/2014/main" id="{7468ED59-10F2-418A-8E8D-5A205AB6BDFD}"/>
              </a:ext>
            </a:extLst>
          </p:cNvPr>
          <p:cNvSpPr>
            <a:spLocks noGrp="1"/>
          </p:cNvSpPr>
          <p:nvPr>
            <p:ph type="body" sz="quarter" idx="27" hasCustomPrompt="1"/>
          </p:nvPr>
        </p:nvSpPr>
        <p:spPr>
          <a:xfrm>
            <a:off x="407988" y="6420976"/>
            <a:ext cx="5184775" cy="234286"/>
          </a:xfrm>
        </p:spPr>
        <p:txBody>
          <a:bodyPr lIns="0" tIns="36000" rIns="0" bIns="36000" anchor="ctr" anchorCtr="0">
            <a:spAutoFit/>
          </a:bodyPr>
          <a:lstStyle>
            <a:lvl1pPr marL="0" indent="0">
              <a:lnSpc>
                <a:spcPct val="100000"/>
              </a:lnSpc>
              <a:buNone/>
              <a:defRPr sz="1050"/>
            </a:lvl1pPr>
            <a:lvl2pPr marL="432000" indent="0">
              <a:buNone/>
              <a:defRPr sz="1050"/>
            </a:lvl2pPr>
            <a:lvl3pPr marL="684000" indent="0">
              <a:buNone/>
              <a:defRPr sz="1050"/>
            </a:lvl3pPr>
            <a:lvl4pPr marL="828000" indent="0">
              <a:buNone/>
              <a:defRPr sz="1050"/>
            </a:lvl4pPr>
            <a:lvl5pPr marL="959400" indent="0">
              <a:buNone/>
              <a:defRPr sz="1050"/>
            </a:lvl5pPr>
          </a:lstStyle>
          <a:p>
            <a:pPr lvl="0"/>
            <a:r>
              <a:rPr lang="en-US"/>
              <a:t>Click to add confidentiality statement here</a:t>
            </a:r>
          </a:p>
        </p:txBody>
      </p:sp>
    </p:spTree>
    <p:custDataLst>
      <p:tags r:id="rId1"/>
    </p:custDataLst>
    <p:extLst>
      <p:ext uri="{BB962C8B-B14F-4D97-AF65-F5344CB8AC3E}">
        <p14:creationId xmlns:p14="http://schemas.microsoft.com/office/powerpoint/2010/main" val="2627457042"/>
      </p:ext>
    </p:extLst>
  </p:cSld>
  <p:clrMapOvr>
    <a:masterClrMapping/>
  </p:clrMapOvr>
  <p:extLst>
    <p:ext uri="{DCECCB84-F9BA-43D5-87BE-67443E8EF086}">
      <p15:sldGuideLst xmlns:p15="http://schemas.microsoft.com/office/powerpoint/2012/main">
        <p15:guide id="1" pos="3522">
          <p15:clr>
            <a:srgbClr val="C35E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002CC1A-50FF-4A50-8660-D325E3429D98}"/>
              </a:ext>
            </a:extLst>
          </p:cNvPr>
          <p:cNvSpPr>
            <a:spLocks noGrp="1"/>
          </p:cNvSpPr>
          <p:nvPr>
            <p:ph type="dt" sz="half" idx="20"/>
          </p:nvPr>
        </p:nvSpPr>
        <p:spPr/>
        <p:txBody>
          <a:bodyPr/>
          <a:lstStyle>
            <a:lvl1pPr>
              <a:lnSpc>
                <a:spcPct val="100000"/>
              </a:lnSpc>
              <a:defRPr/>
            </a:lvl1pPr>
          </a:lstStyle>
          <a:p>
            <a:endParaRPr lang="en-GB"/>
          </a:p>
        </p:txBody>
      </p:sp>
      <p:sp>
        <p:nvSpPr>
          <p:cNvPr id="10" name="Slide Number Placeholder 9">
            <a:extLst>
              <a:ext uri="{FF2B5EF4-FFF2-40B4-BE49-F238E27FC236}">
                <a16:creationId xmlns=""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11" name="Text Placeholder 96">
            <a:extLst>
              <a:ext uri="{FF2B5EF4-FFF2-40B4-BE49-F238E27FC236}">
                <a16:creationId xmlns=""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99293509"/>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in Lens">
    <p:spTree>
      <p:nvGrpSpPr>
        <p:cNvPr id="1" name=""/>
        <p:cNvGrpSpPr/>
        <p:nvPr/>
      </p:nvGrpSpPr>
      <p:grpSpPr>
        <a:xfrm>
          <a:off x="0" y="0"/>
          <a:ext cx="0" cy="0"/>
          <a:chOff x="0" y="0"/>
          <a:chExt cx="0" cy="0"/>
        </a:xfrm>
      </p:grpSpPr>
      <p:sp>
        <p:nvSpPr>
          <p:cNvPr id="12" name="Title 11">
            <a:extLst>
              <a:ext uri="{FF2B5EF4-FFF2-40B4-BE49-F238E27FC236}">
                <a16:creationId xmlns="" xmlns:a16="http://schemas.microsoft.com/office/drawing/2014/main" id="{CD0FA13F-5B1F-4795-B0E7-3E97B5D8E071}"/>
              </a:ext>
            </a:extLst>
          </p:cNvPr>
          <p:cNvSpPr>
            <a:spLocks noGrp="1"/>
          </p:cNvSpPr>
          <p:nvPr>
            <p:ph type="title" hasCustomPrompt="1"/>
          </p:nvPr>
        </p:nvSpPr>
        <p:spPr>
          <a:xfrm>
            <a:off x="1" y="-1"/>
            <a:ext cx="3875391" cy="4330700"/>
          </a:xfrm>
          <a:custGeom>
            <a:avLst/>
            <a:gdLst>
              <a:gd name="connsiteX0" fmla="*/ 417122 w 3875391"/>
              <a:gd name="connsiteY0" fmla="*/ 0 h 4330700"/>
              <a:gd name="connsiteX1" fmla="*/ 2700571 w 3875391"/>
              <a:gd name="connsiteY1" fmla="*/ 0 h 4330700"/>
              <a:gd name="connsiteX2" fmla="*/ 2854048 w 3875391"/>
              <a:gd name="connsiteY2" fmla="*/ 93240 h 4330700"/>
              <a:gd name="connsiteX3" fmla="*/ 3875391 w 3875391"/>
              <a:gd name="connsiteY3" fmla="*/ 2014156 h 4330700"/>
              <a:gd name="connsiteX4" fmla="*/ 3479762 w 3875391"/>
              <a:gd name="connsiteY4" fmla="*/ 3309358 h 4330700"/>
              <a:gd name="connsiteX5" fmla="*/ 3457575 w 3875391"/>
              <a:gd name="connsiteY5" fmla="*/ 3339027 h 4330700"/>
              <a:gd name="connsiteX6" fmla="*/ 3457575 w 3875391"/>
              <a:gd name="connsiteY6" fmla="*/ 3343274 h 4330700"/>
              <a:gd name="connsiteX7" fmla="*/ 3454399 w 3875391"/>
              <a:gd name="connsiteY7" fmla="*/ 3343274 h 4330700"/>
              <a:gd name="connsiteX8" fmla="*/ 3346405 w 3875391"/>
              <a:gd name="connsiteY8" fmla="*/ 3487693 h 4330700"/>
              <a:gd name="connsiteX9" fmla="*/ 1558846 w 3875391"/>
              <a:gd name="connsiteY9" fmla="*/ 4330700 h 4330700"/>
              <a:gd name="connsiteX10" fmla="*/ 85309 w 3875391"/>
              <a:gd name="connsiteY10" fmla="*/ 3801714 h 4330700"/>
              <a:gd name="connsiteX11" fmla="*/ 0 w 3875391"/>
              <a:gd name="connsiteY11" fmla="*/ 3724180 h 4330700"/>
              <a:gd name="connsiteX12" fmla="*/ 0 w 3875391"/>
              <a:gd name="connsiteY12" fmla="*/ 304131 h 4330700"/>
              <a:gd name="connsiteX13" fmla="*/ 85309 w 3875391"/>
              <a:gd name="connsiteY13" fmla="*/ 226597 h 4330700"/>
              <a:gd name="connsiteX14" fmla="*/ 263644 w 3875391"/>
              <a:gd name="connsiteY14" fmla="*/ 9324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5391" h="4330700">
                <a:moveTo>
                  <a:pt x="417122" y="0"/>
                </a:moveTo>
                <a:lnTo>
                  <a:pt x="2700571" y="0"/>
                </a:lnTo>
                <a:lnTo>
                  <a:pt x="2854048" y="93240"/>
                </a:lnTo>
                <a:cubicBezTo>
                  <a:pt x="3470253" y="509540"/>
                  <a:pt x="3875391" y="1214535"/>
                  <a:pt x="3875391" y="2014156"/>
                </a:cubicBezTo>
                <a:cubicBezTo>
                  <a:pt x="3875391" y="2493928"/>
                  <a:pt x="3729542" y="2939635"/>
                  <a:pt x="3479762" y="3309358"/>
                </a:cubicBezTo>
                <a:lnTo>
                  <a:pt x="3457575" y="3339027"/>
                </a:lnTo>
                <a:lnTo>
                  <a:pt x="3457575" y="3343274"/>
                </a:lnTo>
                <a:lnTo>
                  <a:pt x="3454399" y="3343274"/>
                </a:lnTo>
                <a:lnTo>
                  <a:pt x="3346405" y="3487693"/>
                </a:lnTo>
                <a:cubicBezTo>
                  <a:pt x="2921516" y="4002539"/>
                  <a:pt x="2278504" y="4330700"/>
                  <a:pt x="1558846" y="4330700"/>
                </a:cubicBezTo>
                <a:cubicBezTo>
                  <a:pt x="999112" y="4330700"/>
                  <a:pt x="485745" y="4132183"/>
                  <a:pt x="85309" y="3801714"/>
                </a:cubicBezTo>
                <a:lnTo>
                  <a:pt x="0" y="3724180"/>
                </a:lnTo>
                <a:lnTo>
                  <a:pt x="0" y="304131"/>
                </a:lnTo>
                <a:lnTo>
                  <a:pt x="85309" y="226597"/>
                </a:lnTo>
                <a:cubicBezTo>
                  <a:pt x="142514" y="179387"/>
                  <a:pt x="202023" y="134871"/>
                  <a:pt x="263644" y="93240"/>
                </a:cubicBezTo>
                <a:close/>
              </a:path>
            </a:pathLst>
          </a:custGeom>
          <a:solidFill>
            <a:schemeClr val="accent1"/>
          </a:solidFill>
        </p:spPr>
        <p:txBody>
          <a:bodyPr wrap="square" lIns="396000" tIns="360000" rIns="90000" bIns="360000" anchor="ctr" anchorCtr="0">
            <a:normAutofit/>
          </a:bodyPr>
          <a:lstStyle>
            <a:lvl1pPr>
              <a:lnSpc>
                <a:spcPct val="100000"/>
              </a:lnSpc>
              <a:defRPr sz="4000">
                <a:solidFill>
                  <a:schemeClr val="bg1"/>
                </a:solidFill>
              </a:defRPr>
            </a:lvl1pPr>
          </a:lstStyle>
          <a:p>
            <a:r>
              <a:rPr lang="en-US"/>
              <a:t>Click to enter title here</a:t>
            </a:r>
          </a:p>
        </p:txBody>
      </p:sp>
      <p:cxnSp>
        <p:nvCxnSpPr>
          <p:cNvPr id="9" name="Straight Connector 8">
            <a:extLst>
              <a:ext uri="{FF2B5EF4-FFF2-40B4-BE49-F238E27FC236}">
                <a16:creationId xmlns="" xmlns:a16="http://schemas.microsoft.com/office/drawing/2014/main" id="{21040238-DCC8-4532-9AE6-EB7C834F336E}"/>
              </a:ext>
            </a:extLst>
          </p:cNvPr>
          <p:cNvCxnSpPr>
            <a:cxnSpLocks/>
          </p:cNvCxnSpPr>
          <p:nvPr userDrawn="1"/>
        </p:nvCxnSpPr>
        <p:spPr>
          <a:xfrm>
            <a:off x="3540125" y="3730171"/>
            <a:ext cx="0" cy="2479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 xmlns:a16="http://schemas.microsoft.com/office/drawing/2014/main" id="{75A4EBE2-41F7-48F4-B525-605699ECF92F}"/>
              </a:ext>
            </a:extLst>
          </p:cNvPr>
          <p:cNvSpPr>
            <a:spLocks noGrp="1"/>
          </p:cNvSpPr>
          <p:nvPr>
            <p:ph sz="quarter" idx="19" hasCustomPrompt="1"/>
          </p:nvPr>
        </p:nvSpPr>
        <p:spPr>
          <a:xfrm>
            <a:off x="4238625" y="404813"/>
            <a:ext cx="7545387" cy="5796000"/>
          </a:xfrm>
        </p:spPr>
        <p:txBody>
          <a:bodyPr/>
          <a:lstStyle>
            <a:lvl1pPr>
              <a:lnSpc>
                <a:spcPct val="100000"/>
              </a:lnSpc>
              <a:defRPr/>
            </a:lvl1pPr>
            <a:lvl2pPr marL="460800" indent="-228600">
              <a:lnSpc>
                <a:spcPct val="100000"/>
              </a:lnSpc>
              <a:defRPr lang="en-US" sz="2400" kern="1200" dirty="0">
                <a:solidFill>
                  <a:schemeClr val="tx1"/>
                </a:solidFill>
                <a:latin typeface="+mn-lt"/>
                <a:ea typeface="+mn-ea"/>
                <a:cs typeface="+mn-cs"/>
              </a:defRPr>
            </a:lvl2pPr>
            <a:lvl3pPr marL="691200" indent="-228600">
              <a:lnSpc>
                <a:spcPct val="100000"/>
              </a:lnSpc>
              <a:defRPr lang="en-US" sz="2000" kern="1200" dirty="0">
                <a:solidFill>
                  <a:schemeClr val="tx1"/>
                </a:solidFill>
                <a:latin typeface="+mn-lt"/>
                <a:ea typeface="+mn-ea"/>
                <a:cs typeface="+mn-cs"/>
              </a:defRPr>
            </a:lvl3pPr>
            <a:lvl4pPr marL="921600" indent="-228600">
              <a:lnSpc>
                <a:spcPct val="100000"/>
              </a:lnSpc>
              <a:defRPr lang="en-US" sz="2000" kern="1200" dirty="0">
                <a:solidFill>
                  <a:schemeClr val="tx1"/>
                </a:solidFill>
                <a:latin typeface="+mn-lt"/>
                <a:ea typeface="+mn-ea"/>
                <a:cs typeface="+mn-cs"/>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 xmlns:a16="http://schemas.microsoft.com/office/drawing/2014/main" id="{59C580CE-4074-4379-8D68-E5118B13A13A}"/>
              </a:ext>
            </a:extLst>
          </p:cNvPr>
          <p:cNvSpPr>
            <a:spLocks noGrp="1"/>
          </p:cNvSpPr>
          <p:nvPr>
            <p:ph type="dt" sz="half" idx="20"/>
          </p:nvPr>
        </p:nvSpPr>
        <p:spPr/>
        <p:txBody>
          <a:bodyPr/>
          <a:lstStyle>
            <a:lvl1pPr>
              <a:lnSpc>
                <a:spcPct val="100000"/>
              </a:lnSpc>
              <a:defRPr/>
            </a:lvl1pPr>
          </a:lstStyle>
          <a:p>
            <a:endParaRPr lang="en-GB"/>
          </a:p>
        </p:txBody>
      </p:sp>
      <p:sp>
        <p:nvSpPr>
          <p:cNvPr id="13" name="Slide Number Placeholder 12">
            <a:extLst>
              <a:ext uri="{FF2B5EF4-FFF2-40B4-BE49-F238E27FC236}">
                <a16:creationId xmlns="" xmlns:a16="http://schemas.microsoft.com/office/drawing/2014/main" id="{D2C25B5D-B685-4B55-8498-3486110FDCFE}"/>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‹N°›</a:t>
            </a:fld>
            <a:endParaRPr lang="en-GB"/>
          </a:p>
        </p:txBody>
      </p:sp>
      <p:sp>
        <p:nvSpPr>
          <p:cNvPr id="8" name="Text Placeholder 96">
            <a:extLst>
              <a:ext uri="{FF2B5EF4-FFF2-40B4-BE49-F238E27FC236}">
                <a16:creationId xmlns="" xmlns:a16="http://schemas.microsoft.com/office/drawing/2014/main" id="{DFE25DB2-F58D-4AD2-B640-7A1061569FFB}"/>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685056089"/>
      </p:ext>
    </p:extLst>
  </p:cSld>
  <p:clrMapOvr>
    <a:masterClrMapping/>
  </p:clrMapOvr>
  <p:extLst>
    <p:ext uri="{DCECCB84-F9BA-43D5-87BE-67443E8EF086}">
      <p15:sldGuideLst xmlns:p15="http://schemas.microsoft.com/office/powerpoint/2012/main">
        <p15:guide id="1" pos="2230">
          <p15:clr>
            <a:srgbClr val="C35EA4"/>
          </p15:clr>
        </p15:guide>
        <p15:guide id="5" pos="2661">
          <p15:clr>
            <a:srgbClr val="C35E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3" name="Title 12">
            <a:extLst>
              <a:ext uri="{FF2B5EF4-FFF2-40B4-BE49-F238E27FC236}">
                <a16:creationId xmlns="" xmlns:a16="http://schemas.microsoft.com/office/drawing/2014/main" id="{4447ADDD-920E-4BEB-819B-9759B3CF06AB}"/>
              </a:ext>
            </a:extLst>
          </p:cNvPr>
          <p:cNvSpPr>
            <a:spLocks noGrp="1"/>
          </p:cNvSpPr>
          <p:nvPr>
            <p:ph type="title" hasCustomPrompt="1"/>
          </p:nvPr>
        </p:nvSpPr>
        <p:spPr>
          <a:xfrm>
            <a:off x="1" y="0"/>
            <a:ext cx="5562601" cy="6858000"/>
          </a:xfrm>
          <a:custGeom>
            <a:avLst/>
            <a:gdLst>
              <a:gd name="connsiteX0" fmla="*/ 0 w 5562601"/>
              <a:gd name="connsiteY0" fmla="*/ 0 h 6858000"/>
              <a:gd name="connsiteX1" fmla="*/ 3124199 w 5562601"/>
              <a:gd name="connsiteY1" fmla="*/ 0 h 6858000"/>
              <a:gd name="connsiteX2" fmla="*/ 3694793 w 5562601"/>
              <a:gd name="connsiteY2" fmla="*/ 0 h 6858000"/>
              <a:gd name="connsiteX3" fmla="*/ 3762493 w 5562601"/>
              <a:gd name="connsiteY3" fmla="*/ 43402 h 6858000"/>
              <a:gd name="connsiteX4" fmla="*/ 5562601 w 5562601"/>
              <a:gd name="connsiteY4" fmla="*/ 3429000 h 6858000"/>
              <a:gd name="connsiteX5" fmla="*/ 3762493 w 5562601"/>
              <a:gd name="connsiteY5" fmla="*/ 6814598 h 6858000"/>
              <a:gd name="connsiteX6" fmla="*/ 3694792 w 5562601"/>
              <a:gd name="connsiteY6" fmla="*/ 6858000 h 6858000"/>
              <a:gd name="connsiteX7" fmla="*/ 0 w 5562601"/>
              <a:gd name="connsiteY7" fmla="*/ 6858000 h 6858000"/>
              <a:gd name="connsiteX8" fmla="*/ 0 w 5562601"/>
              <a:gd name="connsiteY8" fmla="*/ 26016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2601" h="6858000">
                <a:moveTo>
                  <a:pt x="0" y="0"/>
                </a:moveTo>
                <a:lnTo>
                  <a:pt x="3124199" y="0"/>
                </a:lnTo>
                <a:lnTo>
                  <a:pt x="3694793" y="0"/>
                </a:lnTo>
                <a:lnTo>
                  <a:pt x="3762493" y="43402"/>
                </a:lnTo>
                <a:cubicBezTo>
                  <a:pt x="4848549" y="777127"/>
                  <a:pt x="5562601" y="2019676"/>
                  <a:pt x="5562601" y="3429000"/>
                </a:cubicBezTo>
                <a:cubicBezTo>
                  <a:pt x="5562601" y="4838325"/>
                  <a:pt x="4848549" y="6080873"/>
                  <a:pt x="3762493" y="6814598"/>
                </a:cubicBezTo>
                <a:lnTo>
                  <a:pt x="3694792" y="6858000"/>
                </a:lnTo>
                <a:lnTo>
                  <a:pt x="0" y="6858000"/>
                </a:lnTo>
                <a:lnTo>
                  <a:pt x="0" y="2601686"/>
                </a:lnTo>
                <a:close/>
              </a:path>
            </a:pathLst>
          </a:custGeom>
          <a:solidFill>
            <a:schemeClr val="accent1"/>
          </a:solidFill>
        </p:spPr>
        <p:txBody>
          <a:bodyPr wrap="square" lIns="396000" tIns="2160000" bIns="2880000" anchor="b" anchorCtr="0">
            <a:normAutofit/>
          </a:bodyPr>
          <a:lstStyle>
            <a:lvl1pPr>
              <a:lnSpc>
                <a:spcPct val="100000"/>
              </a:lnSpc>
              <a:defRPr sz="4000">
                <a:solidFill>
                  <a:schemeClr val="bg1"/>
                </a:solidFill>
              </a:defRPr>
            </a:lvl1pPr>
          </a:lstStyle>
          <a:p>
            <a:r>
              <a:rPr lang="en-US"/>
              <a:t>Click to enter</a:t>
            </a:r>
            <a:br>
              <a:rPr lang="en-US"/>
            </a:br>
            <a:r>
              <a:rPr lang="en-US"/>
              <a:t>section title here</a:t>
            </a:r>
            <a:endParaRPr lang="en-GB"/>
          </a:p>
        </p:txBody>
      </p:sp>
      <p:sp>
        <p:nvSpPr>
          <p:cNvPr id="20" name="Text Placeholder 30">
            <a:extLst>
              <a:ext uri="{FF2B5EF4-FFF2-40B4-BE49-F238E27FC236}">
                <a16:creationId xmlns="" xmlns:a16="http://schemas.microsoft.com/office/drawing/2014/main" id="{9A77974F-FF01-4E3F-957B-CC5A44F8CE16}"/>
              </a:ext>
            </a:extLst>
          </p:cNvPr>
          <p:cNvSpPr txBox="1">
            <a:spLocks/>
          </p:cNvSpPr>
          <p:nvPr userDrawn="1"/>
        </p:nvSpPr>
        <p:spPr>
          <a:xfrm>
            <a:off x="11597151" y="6303999"/>
            <a:ext cx="294812" cy="355098"/>
          </a:xfrm>
          <a:prstGeom prst="rect">
            <a:avLst/>
          </a:prstGeom>
          <a:blipFill>
            <a:blip r:embed="rId3">
              <a:extLst>
                <a:ext uri="{96DAC541-7B7A-43D3-8B79-37D633B846F1}">
                  <asvg:svgBlip xmlns="" xmlns:asvg="http://schemas.microsoft.com/office/drawing/2016/SVG/main" r:embed="rId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5" name="Text Placeholder 4">
            <a:extLst>
              <a:ext uri="{FF2B5EF4-FFF2-40B4-BE49-F238E27FC236}">
                <a16:creationId xmlns="" xmlns:a16="http://schemas.microsoft.com/office/drawing/2014/main" id="{D60AE4F3-AAA3-4B8D-A01A-1FF9B8F9F42A}"/>
              </a:ext>
            </a:extLst>
          </p:cNvPr>
          <p:cNvSpPr>
            <a:spLocks noGrp="1"/>
          </p:cNvSpPr>
          <p:nvPr>
            <p:ph type="body" sz="quarter" idx="33" hasCustomPrompt="1"/>
          </p:nvPr>
        </p:nvSpPr>
        <p:spPr>
          <a:xfrm>
            <a:off x="428095" y="863767"/>
            <a:ext cx="1203158" cy="1203158"/>
          </a:xfrm>
          <a:prstGeom prst="ellipse">
            <a:avLst/>
          </a:prstGeom>
          <a:solidFill>
            <a:schemeClr val="bg1"/>
          </a:solidFill>
        </p:spPr>
        <p:txBody>
          <a:bodyPr wrap="none" bIns="0" anchor="ctr" anchorCtr="0">
            <a:normAutofit/>
          </a:bodyPr>
          <a:lstStyle>
            <a:lvl1pPr marL="0" indent="0" algn="ctr">
              <a:lnSpc>
                <a:spcPct val="100000"/>
              </a:lnSpc>
              <a:buNone/>
              <a:defRPr sz="6000" b="1">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t>
            </a:r>
          </a:p>
        </p:txBody>
      </p:sp>
      <p:sp>
        <p:nvSpPr>
          <p:cNvPr id="8" name="Text Placeholder 7">
            <a:extLst>
              <a:ext uri="{FF2B5EF4-FFF2-40B4-BE49-F238E27FC236}">
                <a16:creationId xmlns="" xmlns:a16="http://schemas.microsoft.com/office/drawing/2014/main" id="{45758FA1-2B23-4C7E-97FD-FBA94AB3853B}"/>
              </a:ext>
            </a:extLst>
          </p:cNvPr>
          <p:cNvSpPr>
            <a:spLocks noGrp="1"/>
          </p:cNvSpPr>
          <p:nvPr>
            <p:ph type="body" sz="quarter" idx="34" hasCustomPrompt="1"/>
          </p:nvPr>
        </p:nvSpPr>
        <p:spPr>
          <a:xfrm>
            <a:off x="428626" y="4267200"/>
            <a:ext cx="3678918" cy="1896645"/>
          </a:xfrm>
          <a:prstGeom prst="rect">
            <a:avLst/>
          </a:prstGeom>
        </p:spPr>
        <p:txBody>
          <a:bodyPr lIns="0"/>
          <a:lstStyle>
            <a:lvl1pPr marL="0" indent="0">
              <a:lnSpc>
                <a:spcPct val="100000"/>
              </a:lnSpc>
              <a:buNone/>
              <a:defRPr>
                <a:solidFill>
                  <a:schemeClr val="bg1"/>
                </a:solidFill>
              </a:defRPr>
            </a:lvl1pPr>
            <a:lvl5pPr>
              <a:defRPr/>
            </a:lvl5pPr>
          </a:lstStyle>
          <a:p>
            <a:pPr lvl="0"/>
            <a:r>
              <a:rPr lang="en-US"/>
              <a:t>Click to add subtitle / presenter name(s)</a:t>
            </a:r>
          </a:p>
        </p:txBody>
      </p:sp>
      <p:sp>
        <p:nvSpPr>
          <p:cNvPr id="22" name="Picture Placeholder 21">
            <a:extLst>
              <a:ext uri="{FF2B5EF4-FFF2-40B4-BE49-F238E27FC236}">
                <a16:creationId xmlns="" xmlns:a16="http://schemas.microsoft.com/office/drawing/2014/main" id="{0486192A-3DB1-49EB-9B2C-D5E68AF24B1A}"/>
              </a:ext>
            </a:extLst>
          </p:cNvPr>
          <p:cNvSpPr>
            <a:spLocks noGrp="1"/>
          </p:cNvSpPr>
          <p:nvPr>
            <p:ph type="pic" sz="quarter" idx="36" hasCustomPrompt="1"/>
          </p:nvPr>
        </p:nvSpPr>
        <p:spPr>
          <a:xfrm>
            <a:off x="3694792" y="-1"/>
            <a:ext cx="8497208" cy="6858001"/>
          </a:xfrm>
          <a:custGeom>
            <a:avLst/>
            <a:gdLst>
              <a:gd name="connsiteX0" fmla="*/ 8001617 w 8497208"/>
              <a:gd name="connsiteY0" fmla="*/ 6414717 h 6858001"/>
              <a:gd name="connsiteX1" fmla="*/ 7980570 w 8497208"/>
              <a:gd name="connsiteY1" fmla="*/ 6439539 h 6858001"/>
              <a:gd name="connsiteX2" fmla="*/ 8034470 w 8497208"/>
              <a:gd name="connsiteY2" fmla="*/ 6517076 h 6858001"/>
              <a:gd name="connsiteX3" fmla="*/ 8090937 w 8497208"/>
              <a:gd name="connsiteY3" fmla="*/ 6510166 h 6858001"/>
              <a:gd name="connsiteX4" fmla="*/ 8091707 w 8497208"/>
              <a:gd name="connsiteY4" fmla="*/ 6506072 h 6858001"/>
              <a:gd name="connsiteX5" fmla="*/ 8095814 w 8497208"/>
              <a:gd name="connsiteY5" fmla="*/ 6478435 h 6858001"/>
              <a:gd name="connsiteX6" fmla="*/ 8062447 w 8497208"/>
              <a:gd name="connsiteY6" fmla="*/ 6464105 h 6858001"/>
              <a:gd name="connsiteX7" fmla="*/ 8064757 w 8497208"/>
              <a:gd name="connsiteY7" fmla="*/ 6499675 h 6858001"/>
              <a:gd name="connsiteX8" fmla="*/ 8064757 w 8497208"/>
              <a:gd name="connsiteY8" fmla="*/ 6504025 h 6858001"/>
              <a:gd name="connsiteX9" fmla="*/ 8048330 w 8497208"/>
              <a:gd name="connsiteY9" fmla="*/ 6515029 h 6858001"/>
              <a:gd name="connsiteX10" fmla="*/ 7993147 w 8497208"/>
              <a:gd name="connsiteY10" fmla="*/ 6433142 h 6858001"/>
              <a:gd name="connsiteX11" fmla="*/ 7994430 w 8497208"/>
              <a:gd name="connsiteY11" fmla="*/ 6431862 h 6858001"/>
              <a:gd name="connsiteX12" fmla="*/ 7995200 w 8497208"/>
              <a:gd name="connsiteY12" fmla="*/ 6432374 h 6858001"/>
              <a:gd name="connsiteX13" fmla="*/ 7995457 w 8497208"/>
              <a:gd name="connsiteY13" fmla="*/ 6432374 h 6858001"/>
              <a:gd name="connsiteX14" fmla="*/ 8062190 w 8497208"/>
              <a:gd name="connsiteY14" fmla="*/ 6459499 h 6858001"/>
              <a:gd name="connsiteX15" fmla="*/ 8096071 w 8497208"/>
              <a:gd name="connsiteY15" fmla="*/ 6474085 h 6858001"/>
              <a:gd name="connsiteX16" fmla="*/ 8122764 w 8497208"/>
              <a:gd name="connsiteY16" fmla="*/ 6486880 h 6858001"/>
              <a:gd name="connsiteX17" fmla="*/ 8134828 w 8497208"/>
              <a:gd name="connsiteY17" fmla="*/ 6503513 h 6858001"/>
              <a:gd name="connsiteX18" fmla="*/ 7984933 w 8497208"/>
              <a:gd name="connsiteY18" fmla="*/ 6615084 h 6858001"/>
              <a:gd name="connsiteX19" fmla="*/ 7984420 w 8497208"/>
              <a:gd name="connsiteY19" fmla="*/ 6615596 h 6858001"/>
              <a:gd name="connsiteX20" fmla="*/ 7983393 w 8497208"/>
              <a:gd name="connsiteY20" fmla="*/ 6617131 h 6858001"/>
              <a:gd name="connsiteX21" fmla="*/ 7983137 w 8497208"/>
              <a:gd name="connsiteY21" fmla="*/ 6617643 h 6858001"/>
              <a:gd name="connsiteX22" fmla="*/ 7978517 w 8497208"/>
              <a:gd name="connsiteY22" fmla="*/ 6631717 h 6858001"/>
              <a:gd name="connsiteX23" fmla="*/ 7997253 w 8497208"/>
              <a:gd name="connsiteY23" fmla="*/ 6655260 h 6858001"/>
              <a:gd name="connsiteX24" fmla="*/ 8009830 w 8497208"/>
              <a:gd name="connsiteY24" fmla="*/ 6657563 h 6858001"/>
              <a:gd name="connsiteX25" fmla="*/ 8012397 w 8497208"/>
              <a:gd name="connsiteY25" fmla="*/ 6657819 h 6858001"/>
              <a:gd name="connsiteX26" fmla="*/ 8136881 w 8497208"/>
              <a:gd name="connsiteY26" fmla="*/ 6633253 h 6858001"/>
              <a:gd name="connsiteX27" fmla="*/ 8146378 w 8497208"/>
              <a:gd name="connsiteY27" fmla="*/ 6607407 h 6858001"/>
              <a:gd name="connsiteX28" fmla="*/ 8103001 w 8497208"/>
              <a:gd name="connsiteY28" fmla="*/ 6582073 h 6858001"/>
              <a:gd name="connsiteX29" fmla="*/ 8093761 w 8497208"/>
              <a:gd name="connsiteY29" fmla="*/ 6588215 h 6858001"/>
              <a:gd name="connsiteX30" fmla="*/ 8128411 w 8497208"/>
              <a:gd name="connsiteY30" fmla="*/ 6611246 h 6858001"/>
              <a:gd name="connsiteX31" fmla="*/ 8126614 w 8497208"/>
              <a:gd name="connsiteY31" fmla="*/ 6614828 h 6858001"/>
              <a:gd name="connsiteX32" fmla="*/ 8124304 w 8497208"/>
              <a:gd name="connsiteY32" fmla="*/ 6614828 h 6858001"/>
              <a:gd name="connsiteX33" fmla="*/ 8047817 w 8497208"/>
              <a:gd name="connsiteY33" fmla="*/ 6619946 h 6858001"/>
              <a:gd name="connsiteX34" fmla="*/ 8040630 w 8497208"/>
              <a:gd name="connsiteY34" fmla="*/ 6620202 h 6858001"/>
              <a:gd name="connsiteX35" fmla="*/ 8052437 w 8497208"/>
              <a:gd name="connsiteY35" fmla="*/ 6610734 h 6858001"/>
              <a:gd name="connsiteX36" fmla="*/ 8173841 w 8497208"/>
              <a:gd name="connsiteY36" fmla="*/ 6529615 h 6858001"/>
              <a:gd name="connsiteX37" fmla="*/ 8144068 w 8497208"/>
              <a:gd name="connsiteY37" fmla="*/ 6452334 h 6858001"/>
              <a:gd name="connsiteX38" fmla="*/ 8001617 w 8497208"/>
              <a:gd name="connsiteY38" fmla="*/ 6414717 h 6858001"/>
              <a:gd name="connsiteX39" fmla="*/ 8063182 w 8497208"/>
              <a:gd name="connsiteY39" fmla="*/ 6306559 h 6858001"/>
              <a:gd name="connsiteX40" fmla="*/ 7947246 w 8497208"/>
              <a:gd name="connsiteY40" fmla="*/ 6409920 h 6858001"/>
              <a:gd name="connsiteX41" fmla="*/ 7903898 w 8497208"/>
              <a:gd name="connsiteY41" fmla="*/ 6477718 h 6858001"/>
              <a:gd name="connsiteX42" fmla="*/ 7922109 w 8497208"/>
              <a:gd name="connsiteY42" fmla="*/ 6498186 h 6858001"/>
              <a:gd name="connsiteX43" fmla="*/ 8041380 w 8497208"/>
              <a:gd name="connsiteY43" fmla="*/ 6559844 h 6858001"/>
              <a:gd name="connsiteX44" fmla="*/ 8050870 w 8497208"/>
              <a:gd name="connsiteY44" fmla="*/ 6553960 h 6858001"/>
              <a:gd name="connsiteX45" fmla="*/ 7945194 w 8497208"/>
              <a:gd name="connsiteY45" fmla="*/ 6495627 h 6858001"/>
              <a:gd name="connsiteX46" fmla="*/ 7928778 w 8497208"/>
              <a:gd name="connsiteY46" fmla="*/ 6480277 h 6858001"/>
              <a:gd name="connsiteX47" fmla="*/ 7958019 w 8497208"/>
              <a:gd name="connsiteY47" fmla="*/ 6449575 h 6858001"/>
              <a:gd name="connsiteX48" fmla="*/ 7974178 w 8497208"/>
              <a:gd name="connsiteY48" fmla="*/ 6433457 h 6858001"/>
              <a:gd name="connsiteX49" fmla="*/ 7976230 w 8497208"/>
              <a:gd name="connsiteY49" fmla="*/ 6416827 h 6858001"/>
              <a:gd name="connsiteX50" fmla="*/ 7997263 w 8497208"/>
              <a:gd name="connsiteY50" fmla="*/ 6410176 h 6858001"/>
              <a:gd name="connsiteX51" fmla="*/ 8024964 w 8497208"/>
              <a:gd name="connsiteY51" fmla="*/ 6382289 h 6858001"/>
              <a:gd name="connsiteX52" fmla="*/ 8047536 w 8497208"/>
              <a:gd name="connsiteY52" fmla="*/ 6364635 h 6858001"/>
              <a:gd name="connsiteX53" fmla="*/ 8053948 w 8497208"/>
              <a:gd name="connsiteY53" fmla="*/ 6376916 h 6858001"/>
              <a:gd name="connsiteX54" fmla="*/ 8058822 w 8497208"/>
              <a:gd name="connsiteY54" fmla="*/ 6421688 h 6858001"/>
              <a:gd name="connsiteX55" fmla="*/ 8097296 w 8497208"/>
              <a:gd name="connsiteY55" fmla="*/ 6432434 h 6858001"/>
              <a:gd name="connsiteX56" fmla="*/ 8063182 w 8497208"/>
              <a:gd name="connsiteY56" fmla="*/ 6306559 h 6858001"/>
              <a:gd name="connsiteX57" fmla="*/ 4802415 w 8497208"/>
              <a:gd name="connsiteY57" fmla="*/ 0 h 6858001"/>
              <a:gd name="connsiteX58" fmla="*/ 5373009 w 8497208"/>
              <a:gd name="connsiteY58" fmla="*/ 0 h 6858001"/>
              <a:gd name="connsiteX59" fmla="*/ 8497208 w 8497208"/>
              <a:gd name="connsiteY59" fmla="*/ 0 h 6858001"/>
              <a:gd name="connsiteX60" fmla="*/ 8497208 w 8497208"/>
              <a:gd name="connsiteY60" fmla="*/ 1 h 6858001"/>
              <a:gd name="connsiteX61" fmla="*/ 8497208 w 8497208"/>
              <a:gd name="connsiteY61" fmla="*/ 2601686 h 6858001"/>
              <a:gd name="connsiteX62" fmla="*/ 8497208 w 8497208"/>
              <a:gd name="connsiteY62" fmla="*/ 6858000 h 6858001"/>
              <a:gd name="connsiteX63" fmla="*/ 8497208 w 8497208"/>
              <a:gd name="connsiteY63" fmla="*/ 6858001 h 6858001"/>
              <a:gd name="connsiteX64" fmla="*/ 0 w 8497208"/>
              <a:gd name="connsiteY64" fmla="*/ 6858001 h 6858001"/>
              <a:gd name="connsiteX65" fmla="*/ 67701 w 8497208"/>
              <a:gd name="connsiteY65" fmla="*/ 6814599 h 6858001"/>
              <a:gd name="connsiteX66" fmla="*/ 1867809 w 8497208"/>
              <a:gd name="connsiteY66" fmla="*/ 3429001 h 6858001"/>
              <a:gd name="connsiteX67" fmla="*/ 67701 w 8497208"/>
              <a:gd name="connsiteY67" fmla="*/ 43403 h 6858001"/>
              <a:gd name="connsiteX68" fmla="*/ 1 w 8497208"/>
              <a:gd name="connsiteY68" fmla="*/ 1 h 6858001"/>
              <a:gd name="connsiteX69" fmla="*/ 4802413 w 8497208"/>
              <a:gd name="connsiteY69"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8497208" h="6858001">
                <a:moveTo>
                  <a:pt x="8001617" y="6414717"/>
                </a:moveTo>
                <a:cubicBezTo>
                  <a:pt x="7980570" y="6411902"/>
                  <a:pt x="7972100" y="6419579"/>
                  <a:pt x="7980570" y="6439539"/>
                </a:cubicBezTo>
                <a:cubicBezTo>
                  <a:pt x="7989297" y="6459243"/>
                  <a:pt x="8011370" y="6492254"/>
                  <a:pt x="8034470" y="6517076"/>
                </a:cubicBezTo>
                <a:cubicBezTo>
                  <a:pt x="8057827" y="6541642"/>
                  <a:pt x="8082981" y="6548551"/>
                  <a:pt x="8090937" y="6510166"/>
                </a:cubicBezTo>
                <a:cubicBezTo>
                  <a:pt x="8091194" y="6508887"/>
                  <a:pt x="8091451" y="6507608"/>
                  <a:pt x="8091707" y="6506072"/>
                </a:cubicBezTo>
                <a:cubicBezTo>
                  <a:pt x="8093504" y="6496348"/>
                  <a:pt x="8095044" y="6486880"/>
                  <a:pt x="8095814" y="6478435"/>
                </a:cubicBezTo>
                <a:cubicBezTo>
                  <a:pt x="8085547" y="6473829"/>
                  <a:pt x="8073997" y="6468967"/>
                  <a:pt x="8062447" y="6464105"/>
                </a:cubicBezTo>
                <a:cubicBezTo>
                  <a:pt x="8063217" y="6472806"/>
                  <a:pt x="8064244" y="6487904"/>
                  <a:pt x="8064757" y="6499675"/>
                </a:cubicBezTo>
                <a:cubicBezTo>
                  <a:pt x="8064757" y="6500954"/>
                  <a:pt x="8064757" y="6502490"/>
                  <a:pt x="8064757" y="6504025"/>
                </a:cubicBezTo>
                <a:cubicBezTo>
                  <a:pt x="8065527" y="6522705"/>
                  <a:pt x="8059110" y="6522705"/>
                  <a:pt x="8048330" y="6515029"/>
                </a:cubicBezTo>
                <a:cubicBezTo>
                  <a:pt x="8035754" y="6506072"/>
                  <a:pt x="7997510" y="6455661"/>
                  <a:pt x="7993147" y="6433142"/>
                </a:cubicBezTo>
                <a:cubicBezTo>
                  <a:pt x="7992890" y="6431862"/>
                  <a:pt x="7993660" y="6431606"/>
                  <a:pt x="7994430" y="6431862"/>
                </a:cubicBezTo>
                <a:cubicBezTo>
                  <a:pt x="7994687" y="6432118"/>
                  <a:pt x="7994943" y="6432118"/>
                  <a:pt x="7995200" y="6432374"/>
                </a:cubicBezTo>
                <a:cubicBezTo>
                  <a:pt x="7995200" y="6432374"/>
                  <a:pt x="7995200" y="6432374"/>
                  <a:pt x="7995457" y="6432374"/>
                </a:cubicBezTo>
                <a:cubicBezTo>
                  <a:pt x="8003927" y="6435701"/>
                  <a:pt x="8032930" y="6447216"/>
                  <a:pt x="8062190" y="6459499"/>
                </a:cubicBezTo>
                <a:cubicBezTo>
                  <a:pt x="8073741" y="6464361"/>
                  <a:pt x="8085547" y="6469479"/>
                  <a:pt x="8096071" y="6474085"/>
                </a:cubicBezTo>
                <a:cubicBezTo>
                  <a:pt x="8106594" y="6478691"/>
                  <a:pt x="8115834" y="6483297"/>
                  <a:pt x="8122764" y="6486880"/>
                </a:cubicBezTo>
                <a:cubicBezTo>
                  <a:pt x="8135341" y="6493533"/>
                  <a:pt x="8140218" y="6498139"/>
                  <a:pt x="8134828" y="6503513"/>
                </a:cubicBezTo>
                <a:cubicBezTo>
                  <a:pt x="8108647" y="6530382"/>
                  <a:pt x="8016504" y="6568255"/>
                  <a:pt x="7984933" y="6615084"/>
                </a:cubicBezTo>
                <a:cubicBezTo>
                  <a:pt x="7984933" y="6615084"/>
                  <a:pt x="7984677" y="6615340"/>
                  <a:pt x="7984420" y="6615596"/>
                </a:cubicBezTo>
                <a:cubicBezTo>
                  <a:pt x="7984163" y="6616108"/>
                  <a:pt x="7983650" y="6616619"/>
                  <a:pt x="7983393" y="6617131"/>
                </a:cubicBezTo>
                <a:cubicBezTo>
                  <a:pt x="7983393" y="6617387"/>
                  <a:pt x="7983393" y="6617643"/>
                  <a:pt x="7983137" y="6617643"/>
                </a:cubicBezTo>
                <a:cubicBezTo>
                  <a:pt x="7981597" y="6620714"/>
                  <a:pt x="7979287" y="6625576"/>
                  <a:pt x="7978517" y="6631717"/>
                </a:cubicBezTo>
                <a:cubicBezTo>
                  <a:pt x="7977233" y="6641953"/>
                  <a:pt x="7982623" y="6651421"/>
                  <a:pt x="7997253" y="6655260"/>
                </a:cubicBezTo>
                <a:cubicBezTo>
                  <a:pt x="8001103" y="6656283"/>
                  <a:pt x="8005210" y="6657051"/>
                  <a:pt x="8009830" y="6657563"/>
                </a:cubicBezTo>
                <a:cubicBezTo>
                  <a:pt x="8010600" y="6657819"/>
                  <a:pt x="8011627" y="6657819"/>
                  <a:pt x="8012397" y="6657819"/>
                </a:cubicBezTo>
                <a:cubicBezTo>
                  <a:pt x="8040887" y="6659098"/>
                  <a:pt x="8114551" y="6642977"/>
                  <a:pt x="8136881" y="6633253"/>
                </a:cubicBezTo>
                <a:cubicBezTo>
                  <a:pt x="8159981" y="6623017"/>
                  <a:pt x="8153051" y="6612781"/>
                  <a:pt x="8146378" y="6607407"/>
                </a:cubicBezTo>
                <a:cubicBezTo>
                  <a:pt x="8141244" y="6603313"/>
                  <a:pt x="8115577" y="6588983"/>
                  <a:pt x="8103001" y="6582073"/>
                </a:cubicBezTo>
                <a:cubicBezTo>
                  <a:pt x="8099664" y="6584376"/>
                  <a:pt x="8097097" y="6585912"/>
                  <a:pt x="8093761" y="6588215"/>
                </a:cubicBezTo>
                <a:cubicBezTo>
                  <a:pt x="8115064" y="6601010"/>
                  <a:pt x="8123534" y="6607407"/>
                  <a:pt x="8128411" y="6611246"/>
                </a:cubicBezTo>
                <a:cubicBezTo>
                  <a:pt x="8130464" y="6612781"/>
                  <a:pt x="8129438" y="6614572"/>
                  <a:pt x="8126614" y="6614828"/>
                </a:cubicBezTo>
                <a:cubicBezTo>
                  <a:pt x="8125844" y="6614828"/>
                  <a:pt x="8125074" y="6614828"/>
                  <a:pt x="8124304" y="6614828"/>
                </a:cubicBezTo>
                <a:cubicBezTo>
                  <a:pt x="8104027" y="6616364"/>
                  <a:pt x="8065784" y="6618922"/>
                  <a:pt x="8047817" y="6619946"/>
                </a:cubicBezTo>
                <a:cubicBezTo>
                  <a:pt x="8045250" y="6620202"/>
                  <a:pt x="8042170" y="6620202"/>
                  <a:pt x="8040630" y="6620202"/>
                </a:cubicBezTo>
                <a:cubicBezTo>
                  <a:pt x="8044994" y="6616108"/>
                  <a:pt x="8049870" y="6612525"/>
                  <a:pt x="8052437" y="6610734"/>
                </a:cubicBezTo>
                <a:cubicBezTo>
                  <a:pt x="8090937" y="6583609"/>
                  <a:pt x="8154848" y="6545736"/>
                  <a:pt x="8173841" y="6529615"/>
                </a:cubicBezTo>
                <a:cubicBezTo>
                  <a:pt x="8187701" y="6517587"/>
                  <a:pt x="8225688" y="6480994"/>
                  <a:pt x="8144068" y="6452334"/>
                </a:cubicBezTo>
                <a:cubicBezTo>
                  <a:pt x="8120711" y="6444401"/>
                  <a:pt x="8062704" y="6422906"/>
                  <a:pt x="8001617" y="6414717"/>
                </a:cubicBezTo>
                <a:close/>
                <a:moveTo>
                  <a:pt x="8063182" y="6306559"/>
                </a:moveTo>
                <a:cubicBezTo>
                  <a:pt x="8043432" y="6304000"/>
                  <a:pt x="8013678" y="6328817"/>
                  <a:pt x="7947246" y="6409920"/>
                </a:cubicBezTo>
                <a:cubicBezTo>
                  <a:pt x="7934934" y="6424759"/>
                  <a:pt x="7906206" y="6461088"/>
                  <a:pt x="7903898" y="6477718"/>
                </a:cubicBezTo>
                <a:cubicBezTo>
                  <a:pt x="7902359" y="6489487"/>
                  <a:pt x="7914927" y="6494604"/>
                  <a:pt x="7922109" y="6498186"/>
                </a:cubicBezTo>
                <a:cubicBezTo>
                  <a:pt x="7928778" y="6501768"/>
                  <a:pt x="8005727" y="6539888"/>
                  <a:pt x="8041380" y="6559844"/>
                </a:cubicBezTo>
                <a:cubicBezTo>
                  <a:pt x="8044458" y="6557797"/>
                  <a:pt x="8047536" y="6555751"/>
                  <a:pt x="8050870" y="6553960"/>
                </a:cubicBezTo>
                <a:cubicBezTo>
                  <a:pt x="8029581" y="6542447"/>
                  <a:pt x="7969561" y="6510211"/>
                  <a:pt x="7945194" y="6495627"/>
                </a:cubicBezTo>
                <a:cubicBezTo>
                  <a:pt x="7935190" y="6489743"/>
                  <a:pt x="7928265" y="6484882"/>
                  <a:pt x="7928778" y="6480277"/>
                </a:cubicBezTo>
                <a:cubicBezTo>
                  <a:pt x="7929548" y="6474648"/>
                  <a:pt x="7944168" y="6463391"/>
                  <a:pt x="7958019" y="6449575"/>
                </a:cubicBezTo>
                <a:cubicBezTo>
                  <a:pt x="7961610" y="6445994"/>
                  <a:pt x="7967509" y="6440109"/>
                  <a:pt x="7974178" y="6433457"/>
                </a:cubicBezTo>
                <a:cubicBezTo>
                  <a:pt x="7972382" y="6426550"/>
                  <a:pt x="7973152" y="6420921"/>
                  <a:pt x="7976230" y="6416827"/>
                </a:cubicBezTo>
                <a:cubicBezTo>
                  <a:pt x="7980077" y="6411711"/>
                  <a:pt x="7987003" y="6409664"/>
                  <a:pt x="7997263" y="6410176"/>
                </a:cubicBezTo>
                <a:cubicBezTo>
                  <a:pt x="8009831" y="6397639"/>
                  <a:pt x="8021117" y="6386382"/>
                  <a:pt x="8024964" y="6382289"/>
                </a:cubicBezTo>
                <a:cubicBezTo>
                  <a:pt x="8033941" y="6373334"/>
                  <a:pt x="8043432" y="6364124"/>
                  <a:pt x="8047536" y="6364635"/>
                </a:cubicBezTo>
                <a:cubicBezTo>
                  <a:pt x="8050870" y="6365147"/>
                  <a:pt x="8052666" y="6368217"/>
                  <a:pt x="8053948" y="6376916"/>
                </a:cubicBezTo>
                <a:cubicBezTo>
                  <a:pt x="8054974" y="6384591"/>
                  <a:pt x="8057539" y="6406850"/>
                  <a:pt x="8058822" y="6421688"/>
                </a:cubicBezTo>
                <a:cubicBezTo>
                  <a:pt x="8072672" y="6425014"/>
                  <a:pt x="8085497" y="6428852"/>
                  <a:pt x="8097296" y="6432434"/>
                </a:cubicBezTo>
                <a:cubicBezTo>
                  <a:pt x="8095757" y="6330864"/>
                  <a:pt x="8084215" y="6309373"/>
                  <a:pt x="8063182" y="6306559"/>
                </a:cubicBezTo>
                <a:close/>
                <a:moveTo>
                  <a:pt x="4802415" y="0"/>
                </a:moveTo>
                <a:lnTo>
                  <a:pt x="5373009" y="0"/>
                </a:lnTo>
                <a:lnTo>
                  <a:pt x="8497208" y="0"/>
                </a:lnTo>
                <a:lnTo>
                  <a:pt x="8497208" y="1"/>
                </a:lnTo>
                <a:lnTo>
                  <a:pt x="8497208" y="2601686"/>
                </a:lnTo>
                <a:lnTo>
                  <a:pt x="8497208" y="6858000"/>
                </a:lnTo>
                <a:lnTo>
                  <a:pt x="8497208" y="6858001"/>
                </a:lnTo>
                <a:lnTo>
                  <a:pt x="0" y="6858001"/>
                </a:lnTo>
                <a:lnTo>
                  <a:pt x="67701" y="6814599"/>
                </a:lnTo>
                <a:cubicBezTo>
                  <a:pt x="1153758" y="6080874"/>
                  <a:pt x="1867809" y="4838326"/>
                  <a:pt x="1867809" y="3429001"/>
                </a:cubicBezTo>
                <a:cubicBezTo>
                  <a:pt x="1867809" y="2019677"/>
                  <a:pt x="1153758" y="777128"/>
                  <a:pt x="67701" y="43403"/>
                </a:cubicBezTo>
                <a:lnTo>
                  <a:pt x="1" y="1"/>
                </a:lnTo>
                <a:lnTo>
                  <a:pt x="4802413" y="1"/>
                </a:lnTo>
                <a:close/>
              </a:path>
            </a:pathLst>
          </a:custGeom>
        </p:spPr>
        <p:txBody>
          <a:bodyPr wrap="square" tIns="360000" bIns="64008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600" b="1"/>
            </a:lvl1pPr>
          </a:lstStyle>
          <a:p>
            <a:r>
              <a:rPr lang="en-US"/>
              <a:t>_______________________________</a:t>
            </a:r>
            <a:br>
              <a:rPr lang="en-US"/>
            </a:br>
            <a:r>
              <a:rPr lang="en-US"/>
              <a:t/>
            </a:r>
            <a:br>
              <a:rPr lang="en-US"/>
            </a:br>
            <a:r>
              <a:rPr lang="en-US"/>
              <a:t>To add an image here: </a:t>
            </a:r>
            <a:br>
              <a:rPr lang="en-US"/>
            </a:br>
            <a:r>
              <a:rPr lang="en-US"/>
              <a:t>Click the icon and select Brand Pictures, </a:t>
            </a:r>
            <a:br>
              <a:rPr lang="en-US"/>
            </a:br>
            <a:r>
              <a:rPr lang="en-US"/>
              <a:t>or insert a file from your computer.</a:t>
            </a:r>
            <a:br>
              <a:rPr lang="en-US"/>
            </a:br>
            <a:r>
              <a:rPr lang="en-US"/>
              <a:t/>
            </a:r>
            <a:br>
              <a:rPr lang="en-US"/>
            </a:br>
            <a:r>
              <a:rPr lang="en-US"/>
              <a:t/>
            </a:r>
            <a:br>
              <a:rPr lang="en-US"/>
            </a:br>
            <a:r>
              <a:rPr lang="en-US"/>
              <a:t/>
            </a:r>
            <a:br>
              <a:rPr lang="en-US"/>
            </a:br>
            <a:r>
              <a:rPr lang="en-US"/>
              <a:t>The image can then be scaled within </a:t>
            </a:r>
            <a:br>
              <a:rPr lang="en-US"/>
            </a:br>
            <a:r>
              <a:rPr lang="en-US"/>
              <a:t>the frame by using the Crop feature in </a:t>
            </a:r>
            <a:br>
              <a:rPr lang="en-US"/>
            </a:br>
            <a:r>
              <a:rPr lang="en-US"/>
              <a:t>the Picture Format tab of the ribbon.</a:t>
            </a:r>
            <a:br>
              <a:rPr lang="en-US"/>
            </a:br>
            <a:r>
              <a:rPr lang="en-US"/>
              <a:t>_______________________________</a:t>
            </a:r>
          </a:p>
        </p:txBody>
      </p:sp>
      <p:sp>
        <p:nvSpPr>
          <p:cNvPr id="10" name="Date Placeholder 9">
            <a:extLst>
              <a:ext uri="{FF2B5EF4-FFF2-40B4-BE49-F238E27FC236}">
                <a16:creationId xmlns="" xmlns:a16="http://schemas.microsoft.com/office/drawing/2014/main" id="{41CC83E6-E70E-43EE-817C-4F68FB75EFD9}"/>
              </a:ext>
            </a:extLst>
          </p:cNvPr>
          <p:cNvSpPr>
            <a:spLocks noGrp="1"/>
          </p:cNvSpPr>
          <p:nvPr>
            <p:ph type="dt" sz="half" idx="35"/>
          </p:nvPr>
        </p:nvSpPr>
        <p:spPr/>
        <p:txBody>
          <a:bodyPr/>
          <a:lstStyle>
            <a:lvl1pPr>
              <a:lnSpc>
                <a:spcPct val="100000"/>
              </a:lnSpc>
              <a:defRPr/>
            </a:lvl1pPr>
          </a:lstStyle>
          <a:p>
            <a:endParaRPr lang="en-GB"/>
          </a:p>
        </p:txBody>
      </p:sp>
    </p:spTree>
    <p:custDataLst>
      <p:tags r:id="rId1"/>
    </p:custDataLst>
    <p:extLst>
      <p:ext uri="{BB962C8B-B14F-4D97-AF65-F5344CB8AC3E}">
        <p14:creationId xmlns:p14="http://schemas.microsoft.com/office/powerpoint/2010/main" val="84913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7BE1312-B9DD-8FD3-D6BE-E10094306B3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C312D381-96B0-E798-ED52-096ACFAA2F1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100933AF-4E84-F67F-C944-5F3C2EE6E7A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EF0285C2-D46F-0F20-9B0E-0FACFD5D4DFD}"/>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6" name="Espace réservé du pied de page 5">
            <a:extLst>
              <a:ext uri="{FF2B5EF4-FFF2-40B4-BE49-F238E27FC236}">
                <a16:creationId xmlns="" xmlns:a16="http://schemas.microsoft.com/office/drawing/2014/main" id="{815AE700-AA94-F7D6-3512-C71B89E858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357702FF-7A73-7210-A8C9-D3E51E684C62}"/>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3553044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ey 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DCFFF0-7218-4B33-8DFC-E37157D920C0}"/>
              </a:ext>
            </a:extLst>
          </p:cNvPr>
          <p:cNvSpPr>
            <a:spLocks noGrp="1"/>
          </p:cNvSpPr>
          <p:nvPr>
            <p:ph type="title" hasCustomPrompt="1"/>
          </p:nvPr>
        </p:nvSpPr>
        <p:spPr>
          <a:xfrm>
            <a:off x="3288323" y="555585"/>
            <a:ext cx="5615354" cy="5614274"/>
          </a:xfrm>
          <a:prstGeom prst="ellipse">
            <a:avLst/>
          </a:prstGeom>
          <a:solidFill>
            <a:schemeClr val="bg1"/>
          </a:solidFill>
        </p:spPr>
        <p:txBody>
          <a:bodyPr anchor="ctr" anchorCtr="0">
            <a:normAutofit/>
          </a:bodyPr>
          <a:lstStyle>
            <a:lvl1pPr algn="ctr">
              <a:lnSpc>
                <a:spcPct val="100000"/>
              </a:lnSpc>
              <a:defRPr sz="4000">
                <a:solidFill>
                  <a:schemeClr val="accent1"/>
                </a:solidFill>
              </a:defRPr>
            </a:lvl1pPr>
          </a:lstStyle>
          <a:p>
            <a:r>
              <a:rPr lang="en-US"/>
              <a:t>Click to add key statement</a:t>
            </a:r>
          </a:p>
        </p:txBody>
      </p:sp>
      <p:sp>
        <p:nvSpPr>
          <p:cNvPr id="3" name="Date Placeholder 2">
            <a:extLst>
              <a:ext uri="{FF2B5EF4-FFF2-40B4-BE49-F238E27FC236}">
                <a16:creationId xmlns="" xmlns:a16="http://schemas.microsoft.com/office/drawing/2014/main" id="{BA8931D2-AD7B-454A-86A6-EA48B20C0CCA}"/>
              </a:ext>
            </a:extLst>
          </p:cNvPr>
          <p:cNvSpPr>
            <a:spLocks noGrp="1"/>
          </p:cNvSpPr>
          <p:nvPr>
            <p:ph type="dt" sz="half" idx="10"/>
          </p:nvPr>
        </p:nvSpPr>
        <p:spPr/>
        <p:txBody>
          <a:bodyPr/>
          <a:lstStyle>
            <a:lvl1pPr>
              <a:lnSpc>
                <a:spcPct val="100000"/>
              </a:lnSpc>
              <a:defRPr>
                <a:solidFill>
                  <a:schemeClr val="bg1"/>
                </a:solidFill>
              </a:defRPr>
            </a:lvl1pPr>
          </a:lstStyle>
          <a:p>
            <a:endParaRPr lang="en-GB"/>
          </a:p>
        </p:txBody>
      </p:sp>
      <p:sp>
        <p:nvSpPr>
          <p:cNvPr id="5" name="Slide Number Placeholder 4">
            <a:extLst>
              <a:ext uri="{FF2B5EF4-FFF2-40B4-BE49-F238E27FC236}">
                <a16:creationId xmlns="" xmlns:a16="http://schemas.microsoft.com/office/drawing/2014/main" id="{5C0FD97D-3F39-4649-B10A-ECD97F370F22}"/>
              </a:ext>
            </a:extLst>
          </p:cNvPr>
          <p:cNvSpPr>
            <a:spLocks noGrp="1"/>
          </p:cNvSpPr>
          <p:nvPr>
            <p:ph type="sldNum" sz="quarter" idx="12"/>
          </p:nvPr>
        </p:nvSpPr>
        <p:spPr/>
        <p:txBody>
          <a:bodyPr/>
          <a:lstStyle>
            <a:lvl1pPr>
              <a:lnSpc>
                <a:spcPct val="100000"/>
              </a:lnSpc>
              <a:defRPr>
                <a:solidFill>
                  <a:schemeClr val="bg1"/>
                </a:solidFill>
              </a:defRPr>
            </a:lvl1pPr>
          </a:lstStyle>
          <a:p>
            <a:fld id="{F8E47D07-9D1E-4FE9-B31A-2F5863681021}" type="slidenum">
              <a:rPr lang="en-GB" smtClean="0"/>
              <a:pPr/>
              <a:t>‹N°›</a:t>
            </a:fld>
            <a:endParaRPr lang="en-GB"/>
          </a:p>
        </p:txBody>
      </p:sp>
    </p:spTree>
    <p:custDataLst>
      <p:tags r:id="rId1"/>
    </p:custDataLst>
    <p:extLst>
      <p:ext uri="{BB962C8B-B14F-4D97-AF65-F5344CB8AC3E}">
        <p14:creationId xmlns:p14="http://schemas.microsoft.com/office/powerpoint/2010/main" val="35335774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Date Placeholder 7">
            <a:extLst>
              <a:ext uri="{FF2B5EF4-FFF2-40B4-BE49-F238E27FC236}">
                <a16:creationId xmlns="" xmlns:a16="http://schemas.microsoft.com/office/drawing/2014/main" id="{11075AA4-1FA9-4704-A587-D8E88C1D1EF9}"/>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 xmlns:a16="http://schemas.microsoft.com/office/drawing/2014/main" id="{A7BF9FC5-73CA-47D5-891A-42CBDE79952C}"/>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6" name="Text Placeholder 96">
            <a:extLst>
              <a:ext uri="{FF2B5EF4-FFF2-40B4-BE49-F238E27FC236}">
                <a16:creationId xmlns=""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17826207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9" name="Date Placeholder 8">
            <a:extLst>
              <a:ext uri="{FF2B5EF4-FFF2-40B4-BE49-F238E27FC236}">
                <a16:creationId xmlns="" xmlns:a16="http://schemas.microsoft.com/office/drawing/2014/main" id="{9B03F247-4297-4973-90A3-0193475AC741}"/>
              </a:ext>
            </a:extLst>
          </p:cNvPr>
          <p:cNvSpPr>
            <a:spLocks noGrp="1"/>
          </p:cNvSpPr>
          <p:nvPr>
            <p:ph type="dt" sz="half" idx="10"/>
          </p:nvPr>
        </p:nvSpPr>
        <p:spPr/>
        <p:txBody>
          <a:bodyPr/>
          <a:lstStyle>
            <a:lvl1pPr>
              <a:lnSpc>
                <a:spcPct val="100000"/>
              </a:lnSpc>
              <a:defRPr/>
            </a:lvl1pPr>
          </a:lstStyle>
          <a:p>
            <a:endParaRPr lang="en-GB"/>
          </a:p>
        </p:txBody>
      </p:sp>
      <p:sp>
        <p:nvSpPr>
          <p:cNvPr id="11" name="Slide Number Placeholder 10">
            <a:extLst>
              <a:ext uri="{FF2B5EF4-FFF2-40B4-BE49-F238E27FC236}">
                <a16:creationId xmlns="" xmlns:a16="http://schemas.microsoft.com/office/drawing/2014/main" id="{E358DA9E-BDF5-4DC7-B478-434301DA6253}"/>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
        <p:nvSpPr>
          <p:cNvPr id="5" name="Text Placeholder 96">
            <a:extLst>
              <a:ext uri="{FF2B5EF4-FFF2-40B4-BE49-F238E27FC236}">
                <a16:creationId xmlns="" xmlns:a16="http://schemas.microsoft.com/office/drawing/2014/main" id="{5D317BC2-3CD5-4931-93AD-CC95F2C50D24}"/>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107181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fidentiality Notice">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2848B27A-10B7-4200-88E7-16263562F97B}"/>
              </a:ext>
            </a:extLst>
          </p:cNvPr>
          <p:cNvSpPr txBox="1"/>
          <p:nvPr userDrawn="1"/>
        </p:nvSpPr>
        <p:spPr>
          <a:xfrm>
            <a:off x="419100" y="4864100"/>
            <a:ext cx="9156700" cy="1028700"/>
          </a:xfrm>
          <a:prstGeom prst="rect">
            <a:avLst/>
          </a:prstGeom>
          <a:noFill/>
        </p:spPr>
        <p:txBody>
          <a:bodyPr wrap="square" rtlCol="0">
            <a:noAutofit/>
          </a:bodyPr>
          <a:lstStyle/>
          <a:p>
            <a:pPr marL="12700">
              <a:lnSpc>
                <a:spcPct val="100000"/>
              </a:lnSpc>
              <a:spcBef>
                <a:spcPts val="100"/>
              </a:spcBef>
            </a:pPr>
            <a:r>
              <a:rPr lang="en-US" sz="1200" b="1" spc="-5">
                <a:solidFill>
                  <a:schemeClr val="tx1"/>
                </a:solidFill>
                <a:latin typeface="+mn-lt"/>
                <a:cs typeface="Arial"/>
              </a:rPr>
              <a:t>Confidentiality</a:t>
            </a:r>
            <a:r>
              <a:rPr lang="en-US" sz="1200" b="1" spc="-10">
                <a:solidFill>
                  <a:schemeClr val="tx1"/>
                </a:solidFill>
                <a:latin typeface="+mn-lt"/>
                <a:cs typeface="Arial"/>
              </a:rPr>
              <a:t> </a:t>
            </a:r>
            <a:r>
              <a:rPr lang="en-US" sz="1200" b="1" spc="-5">
                <a:solidFill>
                  <a:schemeClr val="tx1"/>
                </a:solidFill>
                <a:latin typeface="+mn-lt"/>
                <a:cs typeface="Arial"/>
              </a:rPr>
              <a:t>Notice</a:t>
            </a:r>
            <a:endParaRPr lang="en-US" sz="1200">
              <a:solidFill>
                <a:schemeClr val="tx1"/>
              </a:solidFill>
              <a:latin typeface="+mn-lt"/>
              <a:cs typeface="Arial"/>
            </a:endParaRPr>
          </a:p>
          <a:p>
            <a:pPr marL="26670" marR="5080">
              <a:lnSpc>
                <a:spcPct val="100000"/>
              </a:lnSpc>
              <a:spcBef>
                <a:spcPts val="780"/>
              </a:spcBef>
            </a:pPr>
            <a:r>
              <a:rPr lang="en-US" sz="1200" spc="5">
                <a:solidFill>
                  <a:schemeClr val="tx1"/>
                </a:solidFill>
                <a:latin typeface="+mn-lt"/>
                <a:cs typeface="Arial"/>
              </a:rPr>
              <a:t>This </a:t>
            </a:r>
            <a:r>
              <a:rPr lang="en-US" sz="1200">
                <a:solidFill>
                  <a:schemeClr val="tx1"/>
                </a:solidFill>
                <a:latin typeface="+mn-lt"/>
                <a:cs typeface="Arial"/>
              </a:rPr>
              <a:t>file is </a:t>
            </a:r>
            <a:r>
              <a:rPr lang="en-US" sz="1200" spc="5">
                <a:solidFill>
                  <a:schemeClr val="tx1"/>
                </a:solidFill>
                <a:latin typeface="+mn-lt"/>
                <a:cs typeface="Arial"/>
              </a:rPr>
              <a:t>private </a:t>
            </a:r>
            <a:r>
              <a:rPr lang="en-US" sz="1200" spc="10">
                <a:solidFill>
                  <a:schemeClr val="tx1"/>
                </a:solidFill>
                <a:latin typeface="+mn-lt"/>
                <a:cs typeface="Arial"/>
              </a:rPr>
              <a:t>and may contain confidential and proprietary information. </a:t>
            </a:r>
            <a:r>
              <a:rPr lang="en-US" sz="1200">
                <a:solidFill>
                  <a:schemeClr val="tx1"/>
                </a:solidFill>
                <a:latin typeface="+mn-lt"/>
                <a:cs typeface="Arial"/>
              </a:rPr>
              <a:t>If </a:t>
            </a:r>
            <a:r>
              <a:rPr lang="en-US" sz="1200" spc="10">
                <a:solidFill>
                  <a:schemeClr val="tx1"/>
                </a:solidFill>
                <a:latin typeface="+mn-lt"/>
                <a:cs typeface="Arial"/>
              </a:rPr>
              <a:t>you have received </a:t>
            </a:r>
            <a:r>
              <a:rPr lang="en-US" sz="1200" spc="5">
                <a:solidFill>
                  <a:schemeClr val="tx1"/>
                </a:solidFill>
                <a:latin typeface="+mn-lt"/>
                <a:cs typeface="Arial"/>
              </a:rPr>
              <a:t>this </a:t>
            </a:r>
            <a:r>
              <a:rPr lang="en-US" sz="1200">
                <a:solidFill>
                  <a:schemeClr val="tx1"/>
                </a:solidFill>
                <a:latin typeface="+mn-lt"/>
                <a:cs typeface="Arial"/>
              </a:rPr>
              <a:t>file in </a:t>
            </a:r>
            <a:r>
              <a:rPr lang="en-US" sz="1200" spc="10">
                <a:solidFill>
                  <a:schemeClr val="tx1"/>
                </a:solidFill>
                <a:latin typeface="+mn-lt"/>
                <a:cs typeface="Arial"/>
              </a:rPr>
              <a:t>error, please </a:t>
            </a:r>
            <a:r>
              <a:rPr lang="en-US" sz="1200" spc="5">
                <a:solidFill>
                  <a:schemeClr val="tx1"/>
                </a:solidFill>
                <a:latin typeface="+mn-lt"/>
                <a:cs typeface="Arial"/>
              </a:rPr>
              <a:t>notify us </a:t>
            </a:r>
            <a:r>
              <a:rPr lang="en-US" sz="1200" spc="10">
                <a:solidFill>
                  <a:schemeClr val="tx1"/>
                </a:solidFill>
                <a:latin typeface="+mn-lt"/>
                <a:cs typeface="Arial"/>
              </a:rPr>
              <a:t>and remove  </a:t>
            </a:r>
            <a:r>
              <a:rPr lang="en-US" sz="1200">
                <a:solidFill>
                  <a:schemeClr val="tx1"/>
                </a:solidFill>
                <a:latin typeface="+mn-lt"/>
                <a:cs typeface="Arial"/>
              </a:rPr>
              <a:t>it </a:t>
            </a:r>
            <a:r>
              <a:rPr lang="en-US" sz="1200" spc="5">
                <a:solidFill>
                  <a:schemeClr val="tx1"/>
                </a:solidFill>
                <a:latin typeface="+mn-lt"/>
                <a:cs typeface="Arial"/>
              </a:rPr>
              <a:t>from </a:t>
            </a:r>
            <a:r>
              <a:rPr lang="en-US" sz="1200" spc="10">
                <a:solidFill>
                  <a:schemeClr val="tx1"/>
                </a:solidFill>
                <a:latin typeface="+mn-lt"/>
                <a:cs typeface="Arial"/>
              </a:rPr>
              <a:t>your system and </a:t>
            </a:r>
            <a:r>
              <a:rPr lang="en-US" sz="1200" spc="5">
                <a:solidFill>
                  <a:schemeClr val="tx1"/>
                </a:solidFill>
                <a:latin typeface="+mn-lt"/>
                <a:cs typeface="Arial"/>
              </a:rPr>
              <a:t>note that </a:t>
            </a:r>
            <a:r>
              <a:rPr lang="en-US" sz="1200" spc="10">
                <a:solidFill>
                  <a:schemeClr val="tx1"/>
                </a:solidFill>
                <a:latin typeface="+mn-lt"/>
                <a:cs typeface="Arial"/>
              </a:rPr>
              <a:t>you must not copy, </a:t>
            </a:r>
            <a:r>
              <a:rPr lang="en-US" sz="1200" spc="5">
                <a:solidFill>
                  <a:schemeClr val="tx1"/>
                </a:solidFill>
                <a:latin typeface="+mn-lt"/>
                <a:cs typeface="Arial"/>
              </a:rPr>
              <a:t>distribute or take </a:t>
            </a:r>
            <a:r>
              <a:rPr lang="en-US" sz="1200" spc="10">
                <a:solidFill>
                  <a:schemeClr val="tx1"/>
                </a:solidFill>
                <a:latin typeface="+mn-lt"/>
                <a:cs typeface="Arial"/>
              </a:rPr>
              <a:t>any </a:t>
            </a:r>
            <a:r>
              <a:rPr lang="en-US" sz="1200" spc="5">
                <a:solidFill>
                  <a:schemeClr val="tx1"/>
                </a:solidFill>
                <a:latin typeface="+mn-lt"/>
                <a:cs typeface="Arial"/>
              </a:rPr>
              <a:t>action </a:t>
            </a:r>
            <a:r>
              <a:rPr lang="en-US" sz="1200">
                <a:solidFill>
                  <a:schemeClr val="tx1"/>
                </a:solidFill>
                <a:latin typeface="+mn-lt"/>
                <a:cs typeface="Arial"/>
              </a:rPr>
              <a:t>in </a:t>
            </a:r>
            <a:r>
              <a:rPr lang="en-US" sz="1200" spc="10">
                <a:solidFill>
                  <a:schemeClr val="tx1"/>
                </a:solidFill>
                <a:latin typeface="+mn-lt"/>
                <a:cs typeface="Arial"/>
              </a:rPr>
              <a:t>reliance </a:t>
            </a:r>
            <a:r>
              <a:rPr lang="en-US" sz="1200" spc="5">
                <a:solidFill>
                  <a:schemeClr val="tx1"/>
                </a:solidFill>
                <a:latin typeface="+mn-lt"/>
                <a:cs typeface="Arial"/>
              </a:rPr>
              <a:t>on </a:t>
            </a:r>
            <a:r>
              <a:rPr lang="en-US" sz="1200">
                <a:solidFill>
                  <a:schemeClr val="tx1"/>
                </a:solidFill>
                <a:latin typeface="+mn-lt"/>
                <a:cs typeface="Arial"/>
              </a:rPr>
              <a:t>it. </a:t>
            </a:r>
            <a:r>
              <a:rPr lang="en-US" sz="1200" spc="10">
                <a:solidFill>
                  <a:schemeClr val="tx1"/>
                </a:solidFill>
                <a:latin typeface="+mn-lt"/>
                <a:cs typeface="Arial"/>
              </a:rPr>
              <a:t>Any unauthorized use </a:t>
            </a:r>
            <a:r>
              <a:rPr lang="en-US" sz="1200" spc="5">
                <a:solidFill>
                  <a:schemeClr val="tx1"/>
                </a:solidFill>
                <a:latin typeface="+mn-lt"/>
                <a:cs typeface="Arial"/>
              </a:rPr>
              <a:t>or </a:t>
            </a:r>
            <a:r>
              <a:rPr lang="en-US" sz="1200" spc="10">
                <a:solidFill>
                  <a:schemeClr val="tx1"/>
                </a:solidFill>
                <a:latin typeface="+mn-lt"/>
                <a:cs typeface="Arial"/>
              </a:rPr>
              <a:t>disclosure </a:t>
            </a:r>
            <a:r>
              <a:rPr lang="en-US" sz="1200" spc="5">
                <a:solidFill>
                  <a:schemeClr val="tx1"/>
                </a:solidFill>
                <a:latin typeface="+mn-lt"/>
                <a:cs typeface="Arial"/>
              </a:rPr>
              <a:t>of the  </a:t>
            </a:r>
            <a:r>
              <a:rPr lang="en-US" sz="1200" spc="10">
                <a:solidFill>
                  <a:schemeClr val="tx1"/>
                </a:solidFill>
                <a:latin typeface="+mn-lt"/>
                <a:cs typeface="Arial"/>
              </a:rPr>
              <a:t>contents </a:t>
            </a:r>
            <a:r>
              <a:rPr lang="en-US" sz="1200" spc="5">
                <a:solidFill>
                  <a:schemeClr val="tx1"/>
                </a:solidFill>
                <a:latin typeface="+mn-lt"/>
                <a:cs typeface="Arial"/>
              </a:rPr>
              <a:t>of this </a:t>
            </a:r>
            <a:r>
              <a:rPr lang="en-US" sz="1200">
                <a:solidFill>
                  <a:schemeClr val="tx1"/>
                </a:solidFill>
                <a:latin typeface="+mn-lt"/>
                <a:cs typeface="Arial"/>
              </a:rPr>
              <a:t>file is </a:t>
            </a:r>
            <a:r>
              <a:rPr lang="en-US" sz="1200" spc="10">
                <a:solidFill>
                  <a:schemeClr val="tx1"/>
                </a:solidFill>
                <a:latin typeface="+mn-lt"/>
                <a:cs typeface="Arial"/>
              </a:rPr>
              <a:t>not permitted and may </a:t>
            </a:r>
            <a:r>
              <a:rPr lang="en-US" sz="1200" spc="5">
                <a:solidFill>
                  <a:schemeClr val="tx1"/>
                </a:solidFill>
                <a:latin typeface="+mn-lt"/>
                <a:cs typeface="Arial"/>
              </a:rPr>
              <a:t>be </a:t>
            </a:r>
            <a:r>
              <a:rPr lang="en-US" sz="1200" spc="10">
                <a:solidFill>
                  <a:schemeClr val="tx1"/>
                </a:solidFill>
                <a:latin typeface="+mn-lt"/>
                <a:cs typeface="Arial"/>
              </a:rPr>
              <a:t>unlawful. AstraZeneca PLC, </a:t>
            </a:r>
            <a:r>
              <a:rPr lang="en-US" sz="1200">
                <a:solidFill>
                  <a:schemeClr val="tx1"/>
                </a:solidFill>
                <a:latin typeface="+mn-lt"/>
                <a:cs typeface="Arial"/>
              </a:rPr>
              <a:t>1 </a:t>
            </a:r>
            <a:r>
              <a:rPr lang="en-US" sz="1200" spc="10">
                <a:solidFill>
                  <a:schemeClr val="tx1"/>
                </a:solidFill>
                <a:latin typeface="+mn-lt"/>
                <a:cs typeface="Arial"/>
              </a:rPr>
              <a:t>Francis Crick Avenue, Cambridge Biomedical </a:t>
            </a:r>
            <a:r>
              <a:rPr lang="en-US" sz="1200" spc="15">
                <a:solidFill>
                  <a:schemeClr val="tx1"/>
                </a:solidFill>
                <a:latin typeface="+mn-lt"/>
                <a:cs typeface="Arial"/>
              </a:rPr>
              <a:t>Campus,  </a:t>
            </a:r>
            <a:r>
              <a:rPr lang="en-US" sz="1200" spc="10">
                <a:solidFill>
                  <a:schemeClr val="tx1"/>
                </a:solidFill>
                <a:latin typeface="+mn-lt"/>
                <a:cs typeface="Arial"/>
              </a:rPr>
              <a:t>Cambridge, CB2 0AA, UK, </a:t>
            </a:r>
            <a:r>
              <a:rPr lang="en-US" sz="1200" spc="5">
                <a:solidFill>
                  <a:schemeClr val="tx1"/>
                </a:solidFill>
                <a:latin typeface="+mn-lt"/>
                <a:cs typeface="Arial"/>
              </a:rPr>
              <a:t>T: </a:t>
            </a:r>
            <a:r>
              <a:rPr lang="en-US" sz="1200" spc="10">
                <a:solidFill>
                  <a:schemeClr val="tx1"/>
                </a:solidFill>
                <a:latin typeface="+mn-lt"/>
                <a:cs typeface="Arial"/>
              </a:rPr>
              <a:t>+44(0)203 749 5000,</a:t>
            </a:r>
            <a:r>
              <a:rPr lang="en-US" sz="1200" spc="85">
                <a:solidFill>
                  <a:schemeClr val="tx1"/>
                </a:solidFill>
                <a:latin typeface="+mn-lt"/>
                <a:cs typeface="Arial"/>
              </a:rPr>
              <a:t> </a:t>
            </a:r>
            <a:r>
              <a:rPr lang="en-US" sz="1200" u="none" spc="10">
                <a:solidFill>
                  <a:schemeClr val="tx1"/>
                </a:solidFill>
                <a:latin typeface="+mn-lt"/>
                <a:cs typeface="Arial"/>
              </a:rPr>
              <a:t>www.astrazeneca.com</a:t>
            </a:r>
            <a:endParaRPr lang="en-US" sz="1200">
              <a:solidFill>
                <a:schemeClr val="tx1"/>
              </a:solidFill>
            </a:endParaRPr>
          </a:p>
        </p:txBody>
      </p:sp>
      <p:sp>
        <p:nvSpPr>
          <p:cNvPr id="4" name="Date Placeholder 3">
            <a:extLst>
              <a:ext uri="{FF2B5EF4-FFF2-40B4-BE49-F238E27FC236}">
                <a16:creationId xmlns="" xmlns:a16="http://schemas.microsoft.com/office/drawing/2014/main" id="{2AB750B5-01B2-430D-BF92-6E5CD93388D3}"/>
              </a:ext>
            </a:extLst>
          </p:cNvPr>
          <p:cNvSpPr>
            <a:spLocks noGrp="1"/>
          </p:cNvSpPr>
          <p:nvPr>
            <p:ph type="dt" sz="half" idx="10"/>
          </p:nvPr>
        </p:nvSpPr>
        <p:spPr/>
        <p:txBody>
          <a:bodyPr/>
          <a:lstStyle>
            <a:lvl1pPr>
              <a:lnSpc>
                <a:spcPct val="100000"/>
              </a:lnSpc>
              <a:defRPr/>
            </a:lvl1pPr>
          </a:lstStyle>
          <a:p>
            <a:endParaRPr lang="en-GB"/>
          </a:p>
        </p:txBody>
      </p:sp>
      <p:sp>
        <p:nvSpPr>
          <p:cNvPr id="8" name="Slide Number Placeholder 7">
            <a:extLst>
              <a:ext uri="{FF2B5EF4-FFF2-40B4-BE49-F238E27FC236}">
                <a16:creationId xmlns="" xmlns:a16="http://schemas.microsoft.com/office/drawing/2014/main" id="{25C10CA0-7F28-40CE-9633-59C6800E7665}"/>
              </a:ext>
            </a:extLst>
          </p:cNvPr>
          <p:cNvSpPr>
            <a:spLocks noGrp="1"/>
          </p:cNvSpPr>
          <p:nvPr>
            <p:ph type="sldNum" sz="quarter" idx="12"/>
          </p:nvPr>
        </p:nvSpPr>
        <p:spPr/>
        <p:txBody>
          <a:bodyPr/>
          <a:lstStyle>
            <a:lvl1pPr>
              <a:lnSpc>
                <a:spcPct val="100000"/>
              </a:lnSpc>
              <a:defRPr/>
            </a:lvl1pPr>
          </a:lstStyle>
          <a:p>
            <a:fld id="{F8E47D07-9D1E-4FE9-B31A-2F5863681021}" type="slidenum">
              <a:rPr lang="en-GB" smtClean="0"/>
              <a:pPr/>
              <a:t>‹N°›</a:t>
            </a:fld>
            <a:endParaRPr lang="en-GB"/>
          </a:p>
        </p:txBody>
      </p:sp>
    </p:spTree>
    <p:custDataLst>
      <p:tags r:id="rId1"/>
    </p:custDataLst>
    <p:extLst>
      <p:ext uri="{BB962C8B-B14F-4D97-AF65-F5344CB8AC3E}">
        <p14:creationId xmlns:p14="http://schemas.microsoft.com/office/powerpoint/2010/main" val="1358062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DC22DA5D-EC7E-40C3-8862-3E3748AD6C3A}"/>
              </a:ext>
            </a:extLst>
          </p:cNvPr>
          <p:cNvSpPr txBox="1">
            <a:spLocks/>
          </p:cNvSpPr>
          <p:nvPr userDrawn="1"/>
        </p:nvSpPr>
        <p:spPr>
          <a:xfrm>
            <a:off x="1257304" y="769811"/>
            <a:ext cx="9677394" cy="531837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pPr>
              <a:lnSpc>
                <a:spcPct val="90000"/>
              </a:lnSpc>
            </a:pPr>
            <a:r>
              <a:rPr lang="en-US" sz="9600"/>
              <a:t>Do not use layouts</a:t>
            </a:r>
            <a:br>
              <a:rPr lang="en-US" sz="9600"/>
            </a:br>
            <a:r>
              <a:rPr lang="en-US" sz="9600"/>
              <a:t>in this section appearing after this point. </a:t>
            </a:r>
          </a:p>
        </p:txBody>
      </p:sp>
      <p:sp>
        <p:nvSpPr>
          <p:cNvPr id="4" name="DO NOT DELETE (BRANDIN)">
            <a:extLst>
              <a:ext uri="{FF2B5EF4-FFF2-40B4-BE49-F238E27FC236}">
                <a16:creationId xmlns="" xmlns:a16="http://schemas.microsoft.com/office/drawing/2014/main" id="{69877D48-052F-814D-ACE8-304F09202645}"/>
              </a:ext>
            </a:extLst>
          </p:cNvPr>
          <p:cNvSpPr/>
          <p:nvPr userDrawn="1"/>
        </p:nvSpPr>
        <p:spPr>
          <a:xfrm>
            <a:off x="152400" y="1524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lnSpc>
                <a:spcPct val="120000"/>
              </a:lnSpc>
              <a:spcAft>
                <a:spcPts val="600"/>
              </a:spcAft>
            </a:pPr>
            <a:endParaRPr lang="en-US" err="1"/>
          </a:p>
        </p:txBody>
      </p:sp>
    </p:spTree>
    <p:custDataLst>
      <p:custData r:id="rId1"/>
      <p:tags r:id="rId2"/>
    </p:custDataLst>
    <p:extLst>
      <p:ext uri="{BB962C8B-B14F-4D97-AF65-F5344CB8AC3E}">
        <p14:creationId xmlns:p14="http://schemas.microsoft.com/office/powerpoint/2010/main" val="1721800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5680B722-FAEC-4F28-AAD4-76F62844FB87}"/>
              </a:ext>
            </a:extLst>
          </p:cNvPr>
          <p:cNvSpPr/>
          <p:nvPr userDrawn="1"/>
        </p:nvSpPr>
        <p:spPr>
          <a:xfrm>
            <a:off x="0" y="0"/>
            <a:ext cx="12192000" cy="6858000"/>
          </a:xfrm>
          <a:prstGeom prst="rect">
            <a:avLst/>
          </a:prstGeom>
          <a:solidFill>
            <a:srgbClr val="F3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Rounded Corners 10">
            <a:extLst>
              <a:ext uri="{FF2B5EF4-FFF2-40B4-BE49-F238E27FC236}">
                <a16:creationId xmlns="" xmlns:a16="http://schemas.microsoft.com/office/drawing/2014/main" id="{45FD5AFA-4868-468F-826B-0EEABFDF0380}"/>
              </a:ext>
            </a:extLst>
          </p:cNvPr>
          <p:cNvSpPr/>
          <p:nvPr userDrawn="1"/>
        </p:nvSpPr>
        <p:spPr>
          <a:xfrm>
            <a:off x="342900" y="1663700"/>
            <a:ext cx="11506200" cy="4556125"/>
          </a:xfrm>
          <a:prstGeom prst="roundRect">
            <a:avLst>
              <a:gd name="adj" fmla="val 217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 xmlns:a16="http://schemas.microsoft.com/office/drawing/2014/main" id="{7249B1BC-683E-4264-86F4-0650B37F0BDB}"/>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re 1">
            <a:extLst>
              <a:ext uri="{FF2B5EF4-FFF2-40B4-BE49-F238E27FC236}">
                <a16:creationId xmlns="" xmlns:a16="http://schemas.microsoft.com/office/drawing/2014/main" id="{8AB8276F-8FE8-4C42-BD01-3BCD0B952895}"/>
              </a:ext>
            </a:extLst>
          </p:cNvPr>
          <p:cNvSpPr>
            <a:spLocks noGrp="1"/>
          </p:cNvSpPr>
          <p:nvPr>
            <p:ph type="title"/>
          </p:nvPr>
        </p:nvSpPr>
        <p:spPr>
          <a:xfrm>
            <a:off x="342900" y="0"/>
            <a:ext cx="11506200" cy="1325563"/>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en-US"/>
          </a:p>
        </p:txBody>
      </p:sp>
      <p:sp>
        <p:nvSpPr>
          <p:cNvPr id="5" name="Espace réservé du pied de page 4">
            <a:extLst>
              <a:ext uri="{FF2B5EF4-FFF2-40B4-BE49-F238E27FC236}">
                <a16:creationId xmlns="" xmlns:a16="http://schemas.microsoft.com/office/drawing/2014/main" id="{CD41E132-6CDC-4C99-BCEF-A0C1F13D8404}"/>
              </a:ext>
            </a:extLst>
          </p:cNvPr>
          <p:cNvSpPr>
            <a:spLocks noGrp="1"/>
          </p:cNvSpPr>
          <p:nvPr>
            <p:ph type="ftr" sz="quarter" idx="11"/>
          </p:nvPr>
        </p:nvSpPr>
        <p:spPr>
          <a:xfrm>
            <a:off x="342900" y="6219826"/>
            <a:ext cx="7810500" cy="501650"/>
          </a:xfrm>
        </p:spPr>
        <p:txBody>
          <a:bodyPr/>
          <a:lstStyle>
            <a:lvl1pPr algn="l">
              <a:defRPr sz="800">
                <a:solidFill>
                  <a:schemeClr val="tx1"/>
                </a:solidFill>
                <a:latin typeface="Arial" panose="020B0604020202020204" pitchFamily="34" charset="0"/>
                <a:cs typeface="Arial" panose="020B0604020202020204" pitchFamily="34" charset="0"/>
              </a:defRPr>
            </a:lvl1pPr>
          </a:lstStyle>
          <a:p>
            <a:endParaRPr lang="en-US"/>
          </a:p>
        </p:txBody>
      </p:sp>
      <p:sp>
        <p:nvSpPr>
          <p:cNvPr id="6" name="Espace réservé du numéro de diapositive 5">
            <a:extLst>
              <a:ext uri="{FF2B5EF4-FFF2-40B4-BE49-F238E27FC236}">
                <a16:creationId xmlns="" xmlns:a16="http://schemas.microsoft.com/office/drawing/2014/main" id="{45E6B27D-3395-4F03-B693-98F3EF1654FE}"/>
              </a:ext>
            </a:extLst>
          </p:cNvPr>
          <p:cNvSpPr>
            <a:spLocks noGrp="1"/>
          </p:cNvSpPr>
          <p:nvPr>
            <p:ph type="sldNum" sz="quarter" idx="12"/>
          </p:nvPr>
        </p:nvSpPr>
        <p:spPr>
          <a:xfrm>
            <a:off x="9105900" y="6356350"/>
            <a:ext cx="2743200" cy="365125"/>
          </a:xfrm>
        </p:spPr>
        <p:txBody>
          <a:bodyPr/>
          <a:lstStyle>
            <a:lvl1pPr>
              <a:defRPr sz="800">
                <a:solidFill>
                  <a:schemeClr val="tx1"/>
                </a:solidFill>
                <a:latin typeface="Arial" panose="020B0604020202020204" pitchFamily="34" charset="0"/>
                <a:cs typeface="Arial" panose="020B0604020202020204" pitchFamily="34" charset="0"/>
              </a:defRPr>
            </a:lvl1pPr>
          </a:lstStyle>
          <a:p>
            <a:fld id="{6A6BDF73-C14C-4FEA-97D1-6A51169C926F}" type="slidenum">
              <a:rPr lang="en-US" smtClean="0"/>
              <a:pPr/>
              <a:t>‹N°›</a:t>
            </a:fld>
            <a:endParaRPr lang="en-US"/>
          </a:p>
        </p:txBody>
      </p:sp>
      <p:sp>
        <p:nvSpPr>
          <p:cNvPr id="12" name="Espace réservé du contenu 2">
            <a:extLst>
              <a:ext uri="{FF2B5EF4-FFF2-40B4-BE49-F238E27FC236}">
                <a16:creationId xmlns="" xmlns:a16="http://schemas.microsoft.com/office/drawing/2014/main" id="{B9178ECE-29CD-4A8F-8A55-653BDDB98C1C}"/>
              </a:ext>
            </a:extLst>
          </p:cNvPr>
          <p:cNvSpPr>
            <a:spLocks noGrp="1"/>
          </p:cNvSpPr>
          <p:nvPr>
            <p:ph idx="1"/>
          </p:nvPr>
        </p:nvSpPr>
        <p:spPr>
          <a:xfrm>
            <a:off x="425450" y="1765300"/>
            <a:ext cx="11341100" cy="4398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365556703"/>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4507396-FDC1-40EE-B106-66F2E381608E}"/>
              </a:ext>
            </a:extLst>
          </p:cNvPr>
          <p:cNvSpPr>
            <a:spLocks noGrp="1"/>
          </p:cNvSpPr>
          <p:nvPr>
            <p:ph type="ctrTitle"/>
          </p:nvPr>
        </p:nvSpPr>
        <p:spPr>
          <a:xfrm>
            <a:off x="1524000" y="1122363"/>
            <a:ext cx="9144000" cy="2387600"/>
          </a:xfrm>
        </p:spPr>
        <p:txBody>
          <a:bodyPr anchor="b"/>
          <a:lstStyle>
            <a:lvl1pPr algn="ctr">
              <a:defRPr sz="5400">
                <a:latin typeface="Arial" panose="020B0604020202020204" pitchFamily="34" charset="0"/>
                <a:cs typeface="Arial" panose="020B0604020202020204" pitchFamily="34" charset="0"/>
              </a:defRPr>
            </a:lvl1pPr>
          </a:lstStyle>
          <a:p>
            <a:r>
              <a:rPr lang="fr-FR"/>
              <a:t>Modifiez le style du titre</a:t>
            </a:r>
            <a:endParaRPr lang="en-US"/>
          </a:p>
        </p:txBody>
      </p:sp>
      <p:sp>
        <p:nvSpPr>
          <p:cNvPr id="3" name="Sous-titre 2">
            <a:extLst>
              <a:ext uri="{FF2B5EF4-FFF2-40B4-BE49-F238E27FC236}">
                <a16:creationId xmlns="" xmlns:a16="http://schemas.microsoft.com/office/drawing/2014/main" id="{FE24BD84-0E8F-4DEF-AB92-629901542A35}"/>
              </a:ext>
            </a:extLst>
          </p:cNvPr>
          <p:cNvSpPr>
            <a:spLocks noGrp="1"/>
          </p:cNvSpPr>
          <p:nvPr>
            <p:ph type="subTitle" idx="1"/>
          </p:nvPr>
        </p:nvSpPr>
        <p:spPr>
          <a:xfrm>
            <a:off x="1524000" y="3602038"/>
            <a:ext cx="9144000" cy="1655762"/>
          </a:xfrm>
        </p:spPr>
        <p:txBody>
          <a:bodyPr/>
          <a:lstStyle>
            <a:lvl1pPr marL="0" indent="0" algn="ctr">
              <a:buNone/>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 xmlns:a16="http://schemas.microsoft.com/office/drawing/2014/main" id="{86250AD2-F3A3-443F-BC41-EA879C1EFB32}"/>
              </a:ext>
            </a:extLst>
          </p:cNvPr>
          <p:cNvSpPr>
            <a:spLocks noGrp="1"/>
          </p:cNvSpPr>
          <p:nvPr>
            <p:ph type="dt" sz="half" idx="10"/>
          </p:nvPr>
        </p:nvSpPr>
        <p:spPr/>
        <p:txBody>
          <a:bodyPr/>
          <a:lstStyle>
            <a:lvl1pPr>
              <a:defRPr sz="1100">
                <a:latin typeface="Arial" panose="020B0604020202020204" pitchFamily="34" charset="0"/>
                <a:cs typeface="Arial" panose="020B0604020202020204" pitchFamily="34" charset="0"/>
              </a:defRPr>
            </a:lvl1pPr>
          </a:lstStyle>
          <a:p>
            <a:fld id="{4A019603-7D5C-4F9F-A3F4-5334D3098C46}" type="datetimeFigureOut">
              <a:rPr lang="en-US" smtClean="0"/>
              <a:pPr/>
              <a:t>10/14/2024</a:t>
            </a:fld>
            <a:endParaRPr lang="en-US"/>
          </a:p>
        </p:txBody>
      </p:sp>
      <p:sp>
        <p:nvSpPr>
          <p:cNvPr id="5" name="Espace réservé du pied de page 4">
            <a:extLst>
              <a:ext uri="{FF2B5EF4-FFF2-40B4-BE49-F238E27FC236}">
                <a16:creationId xmlns="" xmlns:a16="http://schemas.microsoft.com/office/drawing/2014/main" id="{4089D046-6385-4768-B201-BB8BAFDD6608}"/>
              </a:ext>
            </a:extLst>
          </p:cNvPr>
          <p:cNvSpPr>
            <a:spLocks noGrp="1"/>
          </p:cNvSpPr>
          <p:nvPr>
            <p:ph type="ftr" sz="quarter" idx="11"/>
          </p:nvPr>
        </p:nvSpPr>
        <p:spPr/>
        <p:txBody>
          <a:bodyPr/>
          <a:lstStyle>
            <a:lvl1pPr>
              <a:defRPr sz="1100">
                <a:latin typeface="Arial" panose="020B0604020202020204" pitchFamily="34" charset="0"/>
                <a:cs typeface="Arial" panose="020B0604020202020204" pitchFamily="34" charset="0"/>
              </a:defRPr>
            </a:lvl1pPr>
          </a:lstStyle>
          <a:p>
            <a:endParaRPr lang="en-US"/>
          </a:p>
        </p:txBody>
      </p:sp>
      <p:sp>
        <p:nvSpPr>
          <p:cNvPr id="6" name="Espace réservé du numéro de diapositive 5">
            <a:extLst>
              <a:ext uri="{FF2B5EF4-FFF2-40B4-BE49-F238E27FC236}">
                <a16:creationId xmlns="" xmlns:a16="http://schemas.microsoft.com/office/drawing/2014/main" id="{6556432C-EDC2-48EF-BE92-AC992EC96FFA}"/>
              </a:ext>
            </a:extLst>
          </p:cNvPr>
          <p:cNvSpPr>
            <a:spLocks noGrp="1"/>
          </p:cNvSpPr>
          <p:nvPr>
            <p:ph type="sldNum" sz="quarter" idx="12"/>
          </p:nvPr>
        </p:nvSpPr>
        <p:spPr/>
        <p:txBody>
          <a:bodyPr/>
          <a:lstStyle>
            <a:lvl1pPr>
              <a:defRPr sz="1100">
                <a:latin typeface="Arial" panose="020B0604020202020204" pitchFamily="34" charset="0"/>
                <a:cs typeface="Arial" panose="020B0604020202020204" pitchFamily="34" charset="0"/>
              </a:defRPr>
            </a:lvl1pPr>
          </a:lstStyle>
          <a:p>
            <a:fld id="{6A6BDF73-C14C-4FEA-97D1-6A51169C926F}" type="slidenum">
              <a:rPr lang="en-US" smtClean="0"/>
              <a:pPr/>
              <a:t>‹N°›</a:t>
            </a:fld>
            <a:endParaRPr lang="en-US"/>
          </a:p>
        </p:txBody>
      </p:sp>
    </p:spTree>
    <p:extLst>
      <p:ext uri="{BB962C8B-B14F-4D97-AF65-F5344CB8AC3E}">
        <p14:creationId xmlns:p14="http://schemas.microsoft.com/office/powerpoint/2010/main" val="3434008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895409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5913" y="1426637"/>
            <a:ext cx="11520000" cy="4472357"/>
          </a:xfrm>
          <a:prstGeom prst="rect">
            <a:avLst/>
          </a:prstGeom>
        </p:spPr>
        <p:txBody>
          <a:bodyPr/>
          <a:lstStyle>
            <a:lvl1pPr marL="180000" indent="-180000">
              <a:lnSpc>
                <a:spcPct val="150000"/>
              </a:lnSpc>
              <a:spcBef>
                <a:spcPts val="0"/>
              </a:spcBef>
              <a:buClr>
                <a:srgbClr val="830051"/>
              </a:buClr>
              <a:buFont typeface="Arial" pitchFamily="34" charset="0"/>
              <a:buChar char="•"/>
              <a:defRPr sz="2000">
                <a:solidFill>
                  <a:srgbClr val="830051"/>
                </a:solidFill>
                <a:latin typeface="Quasimoda" pitchFamily="2" charset="77"/>
                <a:cs typeface="Arial" pitchFamily="34" charset="0"/>
              </a:defRPr>
            </a:lvl1pPr>
            <a:lvl2pPr marL="540000" indent="-180000">
              <a:lnSpc>
                <a:spcPct val="150000"/>
              </a:lnSpc>
              <a:spcBef>
                <a:spcPts val="0"/>
              </a:spcBef>
              <a:buFont typeface="Courier New" panose="02070309020205020404" pitchFamily="49" charset="0"/>
              <a:buChar char="o"/>
              <a:defRPr sz="1800" baseline="0">
                <a:solidFill>
                  <a:schemeClr val="tx1"/>
                </a:solidFill>
                <a:latin typeface="Quasimoda" pitchFamily="2" charset="77"/>
                <a:cs typeface="Arial" pitchFamily="34" charset="0"/>
              </a:defRPr>
            </a:lvl2pPr>
            <a:lvl3pPr marL="1143000" indent="-228600">
              <a:buFont typeface="Arial" panose="020B0604020202020204" pitchFamily="34" charset="0"/>
              <a:buChar char="•"/>
              <a:defRPr sz="1600" baseline="0">
                <a:latin typeface="Quasimoda" pitchFamily="2" charset="77"/>
                <a:cs typeface="Arial" pitchFamily="34" charset="0"/>
              </a:defRPr>
            </a:lvl3pPr>
            <a:lvl4pPr marL="1486800" indent="-180000">
              <a:spcBef>
                <a:spcPts val="936"/>
              </a:spcBef>
              <a:defRPr sz="1400">
                <a:latin typeface="Quasimoda" pitchFamily="2" charset="77"/>
                <a:cs typeface="Arial" pitchFamily="34" charset="0"/>
              </a:defRPr>
            </a:lvl4pPr>
            <a:lvl5pPr marL="622800">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2"/>
            <a:r>
              <a:rPr lang="en-GB" noProof="0"/>
              <a:t>Third level</a:t>
            </a:r>
          </a:p>
          <a:p>
            <a:pPr lvl="3"/>
            <a:r>
              <a:rPr lang="en-GB" noProof="0"/>
              <a:t>Fourth level</a:t>
            </a:r>
          </a:p>
        </p:txBody>
      </p:sp>
      <p:sp>
        <p:nvSpPr>
          <p:cNvPr id="5" name="Title 8"/>
          <p:cNvSpPr>
            <a:spLocks noGrp="1"/>
          </p:cNvSpPr>
          <p:nvPr>
            <p:ph type="title" hasCustomPrompt="1"/>
          </p:nvPr>
        </p:nvSpPr>
        <p:spPr>
          <a:xfrm>
            <a:off x="315913" y="194400"/>
            <a:ext cx="11520000" cy="954107"/>
          </a:xfrm>
          <a:prstGeom prst="rect">
            <a:avLst/>
          </a:prstGeom>
        </p:spPr>
        <p:txBody>
          <a:bodyPr vert="horz">
            <a:spAutoFit/>
          </a:bodyPr>
          <a:lstStyle>
            <a:lvl1pPr algn="l">
              <a:lnSpc>
                <a:spcPct val="100000"/>
              </a:lnSpc>
              <a:defRPr sz="2800" b="0" baseline="0">
                <a:solidFill>
                  <a:srgbClr val="830051"/>
                </a:solidFill>
                <a:latin typeface="Azo Sans Medium" panose="020B0703030303020204" pitchFamily="34" charset="77"/>
                <a:cs typeface="Arial" pitchFamily="34" charset="0"/>
              </a:defRPr>
            </a:lvl1pPr>
          </a:lstStyle>
          <a:p>
            <a:r>
              <a:rPr lang="en-GB" noProof="0" err="1"/>
              <a:t>Matrice</a:t>
            </a:r>
            <a:r>
              <a:rPr lang="en-GB" noProof="0"/>
              <a:t> KDIGO </a:t>
            </a:r>
            <a:br>
              <a:rPr lang="en-GB" noProof="0"/>
            </a:br>
            <a:r>
              <a:rPr lang="en-GB" noProof="0"/>
              <a:t>&gt; </a:t>
            </a:r>
            <a:r>
              <a:rPr lang="en-GB" noProof="0" err="1"/>
              <a:t>Risque</a:t>
            </a:r>
            <a:r>
              <a:rPr lang="en-GB" noProof="0"/>
              <a:t> / </a:t>
            </a:r>
            <a:r>
              <a:rPr lang="en-GB" noProof="0" err="1"/>
              <a:t>Thérapeutique</a:t>
            </a:r>
            <a:r>
              <a:rPr lang="en-GB" noProof="0"/>
              <a:t>/ </a:t>
            </a:r>
            <a:r>
              <a:rPr lang="en-GB" noProof="0" err="1"/>
              <a:t>Adressage</a:t>
            </a:r>
            <a:r>
              <a:rPr lang="en-GB" noProof="0"/>
              <a:t> </a:t>
            </a:r>
          </a:p>
        </p:txBody>
      </p:sp>
      <p:sp>
        <p:nvSpPr>
          <p:cNvPr id="9" name="Slide Number Placeholder 5"/>
          <p:cNvSpPr>
            <a:spLocks noGrp="1"/>
          </p:cNvSpPr>
          <p:nvPr>
            <p:ph type="sldNum" sz="quarter" idx="4"/>
          </p:nvPr>
        </p:nvSpPr>
        <p:spPr>
          <a:xfrm>
            <a:off x="11307913" y="6545612"/>
            <a:ext cx="528000" cy="216000"/>
          </a:xfrm>
          <a:prstGeom prst="rect">
            <a:avLst/>
          </a:prstGeom>
        </p:spPr>
        <p:txBody>
          <a:bodyPr vert="horz" lIns="0" tIns="0" rIns="0" bIns="0" rtlCol="0" anchor="t" anchorCtr="0"/>
          <a:lstStyle>
            <a:lvl1pPr algn="r">
              <a:defRPr sz="800">
                <a:solidFill>
                  <a:schemeClr val="tx1"/>
                </a:solidFill>
                <a:latin typeface="Quasimoda" pitchFamily="2" charset="77"/>
                <a:cs typeface="Arial" pitchFamily="34" charset="0"/>
              </a:defRPr>
            </a:lvl1pPr>
          </a:lstStyle>
          <a:p>
            <a:fld id="{3C4F54F3-C349-4609-AFEE-01462D5C7942}" type="slidenum">
              <a:rPr lang="en-GB" smtClean="0"/>
              <a:pPr/>
              <a:t>‹N°›</a:t>
            </a:fld>
            <a:endParaRPr lang="en-GB"/>
          </a:p>
        </p:txBody>
      </p:sp>
      <p:sp>
        <p:nvSpPr>
          <p:cNvPr id="3" name="Espace réservé du texte 2"/>
          <p:cNvSpPr>
            <a:spLocks noGrp="1"/>
          </p:cNvSpPr>
          <p:nvPr>
            <p:ph type="body" sz="quarter" idx="16"/>
          </p:nvPr>
        </p:nvSpPr>
        <p:spPr>
          <a:xfrm>
            <a:off x="315913" y="5988050"/>
            <a:ext cx="11520000" cy="468506"/>
          </a:xfrm>
          <a:prstGeom prst="rect">
            <a:avLst/>
          </a:prstGeom>
        </p:spPr>
        <p:txBody>
          <a:bodyPr anchor="b"/>
          <a:lstStyle>
            <a:lvl1pPr marL="0" indent="0">
              <a:spcBef>
                <a:spcPts val="0"/>
              </a:spcBef>
              <a:buNone/>
              <a:defRPr sz="900" i="1">
                <a:latin typeface="Quasimoda" pitchFamily="2" charset="77"/>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fr-FR"/>
              <a:t>Cliquez pour modifier les styles du texte du masque</a:t>
            </a:r>
          </a:p>
        </p:txBody>
      </p:sp>
    </p:spTree>
    <p:extLst>
      <p:ext uri="{BB962C8B-B14F-4D97-AF65-F5344CB8AC3E}">
        <p14:creationId xmlns:p14="http://schemas.microsoft.com/office/powerpoint/2010/main" val="14248699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fr-FR" altLang="fr-FR"/>
          </a:p>
        </p:txBody>
      </p:sp>
      <p:sp>
        <p:nvSpPr>
          <p:cNvPr id="4" name="Rectangle 6"/>
          <p:cNvSpPr>
            <a:spLocks noGrp="1" noChangeArrowheads="1"/>
          </p:cNvSpPr>
          <p:nvPr>
            <p:ph type="sldNum" sz="quarter" idx="12"/>
          </p:nvPr>
        </p:nvSpPr>
        <p:spPr>
          <a:ln/>
        </p:spPr>
        <p:txBody>
          <a:bodyPr/>
          <a:lstStyle>
            <a:lvl1pPr>
              <a:defRPr/>
            </a:lvl1pPr>
          </a:lstStyle>
          <a:p>
            <a:fld id="{9B2595A3-5548-4EBA-B684-12703A69A7FE}" type="slidenum">
              <a:rPr lang="fr-FR" altLang="fr-FR"/>
              <a:pPr/>
              <a:t>‹N°›</a:t>
            </a:fld>
            <a:endParaRPr lang="fr-FR" altLang="fr-FR"/>
          </a:p>
        </p:txBody>
      </p:sp>
    </p:spTree>
    <p:extLst>
      <p:ext uri="{BB962C8B-B14F-4D97-AF65-F5344CB8AC3E}">
        <p14:creationId xmlns:p14="http://schemas.microsoft.com/office/powerpoint/2010/main" val="211770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AAEB8B2-FEF4-8A62-DCB6-E4AC15B6C1C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A2023812-D10C-1F9A-6070-D725881DB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7C4BDCA3-88DD-B84E-469D-633AC194DCB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E61356F8-99A9-BC0E-3DFB-BB475748E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C0CEBF4A-810A-A2D2-57AE-A2BC2405082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5B090E33-4EF4-5E2D-4CA5-49DFEE034551}"/>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8" name="Espace réservé du pied de page 7">
            <a:extLst>
              <a:ext uri="{FF2B5EF4-FFF2-40B4-BE49-F238E27FC236}">
                <a16:creationId xmlns="" xmlns:a16="http://schemas.microsoft.com/office/drawing/2014/main" id="{EF64D285-3CDB-BDFF-56DA-5B27AB03B85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0FB7D05E-2BF5-B1D1-11DB-1DCACC8D56F6}"/>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30148476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C7432E5-F8E0-41AE-9A6B-AD730338B005}" type="slidenum">
              <a:rPr lang="en-US" smtClean="0"/>
              <a:pPr/>
              <a:t>‹N°›</a:t>
            </a:fld>
            <a:endParaRPr lang="en-US"/>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600" indent="0">
              <a:buNone/>
              <a:defRPr>
                <a:solidFill>
                  <a:schemeClr val="tx1"/>
                </a:solidFill>
              </a:defRPr>
            </a:lvl2pPr>
            <a:lvl3pPr marL="457200" indent="0">
              <a:buNone/>
              <a:defRPr>
                <a:solidFill>
                  <a:schemeClr val="tx1"/>
                </a:solidFill>
              </a:defRPr>
            </a:lvl3pPr>
            <a:lvl4pPr marL="685800" indent="0">
              <a:buNone/>
              <a:defRPr>
                <a:solidFill>
                  <a:schemeClr val="tx1"/>
                </a:solidFill>
              </a:defRPr>
            </a:lvl4pPr>
            <a:lvl5pPr marL="914400" indent="0">
              <a:buNone/>
              <a:defRPr>
                <a:solidFill>
                  <a:schemeClr val="tx1"/>
                </a:solidFill>
              </a:defRPr>
            </a:lvl5pPr>
          </a:lstStyle>
          <a:p>
            <a:pPr lvl="0"/>
            <a:r>
              <a:rPr lang="en-US"/>
              <a:t>Reference(s)</a:t>
            </a:r>
          </a:p>
        </p:txBody>
      </p:sp>
    </p:spTree>
    <p:extLst>
      <p:ext uri="{BB962C8B-B14F-4D97-AF65-F5344CB8AC3E}">
        <p14:creationId xmlns:p14="http://schemas.microsoft.com/office/powerpoint/2010/main" val="21652111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C7432E5-F8E0-41AE-9A6B-AD730338B005}" type="slidenum">
              <a:rPr lang="en-US" smtClean="0"/>
              <a:pPr/>
              <a:t>‹N°›</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600" indent="0">
              <a:spcBef>
                <a:spcPts val="300"/>
              </a:spcBef>
              <a:buNone/>
              <a:defRPr sz="1000"/>
            </a:lvl2pPr>
            <a:lvl3pPr marL="457200" indent="0">
              <a:spcBef>
                <a:spcPts val="300"/>
              </a:spcBef>
              <a:buNone/>
              <a:defRPr sz="1000"/>
            </a:lvl3pPr>
            <a:lvl4pPr marL="685800" indent="0">
              <a:spcBef>
                <a:spcPts val="300"/>
              </a:spcBef>
              <a:buNone/>
              <a:defRPr sz="1000"/>
            </a:lvl4pPr>
            <a:lvl5pPr marL="914400" indent="0">
              <a:spcBef>
                <a:spcPts val="300"/>
              </a:spcBef>
              <a:buNone/>
              <a:defRPr sz="1000"/>
            </a:lvl5pPr>
          </a:lstStyle>
          <a:p>
            <a:pPr lvl="0"/>
            <a:r>
              <a:rPr lang="en-US"/>
              <a:t>Reference(s)</a:t>
            </a:r>
          </a:p>
        </p:txBody>
      </p:sp>
    </p:spTree>
    <p:extLst>
      <p:ext uri="{BB962C8B-B14F-4D97-AF65-F5344CB8AC3E}">
        <p14:creationId xmlns:p14="http://schemas.microsoft.com/office/powerpoint/2010/main" val="354353616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Global 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11FC571-7493-F64E-B182-07A841DD09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8"/>
          <p:cNvSpPr>
            <a:spLocks noGrp="1"/>
          </p:cNvSpPr>
          <p:nvPr>
            <p:ph type="title" hasCustomPrompt="1"/>
          </p:nvPr>
        </p:nvSpPr>
        <p:spPr>
          <a:xfrm>
            <a:off x="288002" y="2392271"/>
            <a:ext cx="9097012" cy="1180941"/>
          </a:xfrm>
          <a:prstGeom prst="rect">
            <a:avLst/>
          </a:prstGeom>
        </p:spPr>
        <p:txBody>
          <a:bodyPr vert="horz">
            <a:normAutofit/>
          </a:bodyPr>
          <a:lstStyle>
            <a:lvl1pPr algn="l">
              <a:lnSpc>
                <a:spcPct val="90000"/>
              </a:lnSpc>
              <a:defRPr sz="3600" b="1" baseline="0">
                <a:solidFill>
                  <a:schemeClr val="bg1"/>
                </a:solidFill>
                <a:latin typeface="Arial" pitchFamily="34" charset="0"/>
                <a:cs typeface="Arial" pitchFamily="34" charset="0"/>
              </a:defRPr>
            </a:lvl1pPr>
          </a:lstStyle>
          <a:p>
            <a:r>
              <a:rPr lang="en-GB" noProof="0"/>
              <a:t>Click to add presentation title</a:t>
            </a:r>
          </a:p>
        </p:txBody>
      </p:sp>
      <p:sp>
        <p:nvSpPr>
          <p:cNvPr id="9" name="Text Placeholder 29"/>
          <p:cNvSpPr>
            <a:spLocks noGrp="1"/>
          </p:cNvSpPr>
          <p:nvPr>
            <p:ph type="body" sz="quarter" idx="11" hasCustomPrompt="1"/>
          </p:nvPr>
        </p:nvSpPr>
        <p:spPr>
          <a:xfrm>
            <a:off x="288002" y="3817034"/>
            <a:ext cx="9097011" cy="1757816"/>
          </a:xfrm>
          <a:prstGeom prst="rect">
            <a:avLst/>
          </a:prstGeom>
        </p:spPr>
        <p:txBody>
          <a:bodyPr vert="horz" anchor="t">
            <a:normAutofit/>
          </a:bodyPr>
          <a:lstStyle>
            <a:lvl1pPr marL="0" indent="0">
              <a:lnSpc>
                <a:spcPct val="100000"/>
              </a:lnSpc>
              <a:spcBef>
                <a:spcPts val="0"/>
              </a:spcBef>
              <a:buNone/>
              <a:defRPr sz="2800" b="0">
                <a:solidFill>
                  <a:schemeClr val="bg1"/>
                </a:solidFill>
                <a:latin typeface="Arial" pitchFamily="34" charset="0"/>
                <a:cs typeface="Arial" pitchFamily="34" charset="0"/>
              </a:defRPr>
            </a:lvl1pPr>
          </a:lstStyle>
          <a:p>
            <a:pPr lvl="0"/>
            <a:r>
              <a:rPr lang="en-GB" noProof="0"/>
              <a:t>Click to add subtitle if necessary</a:t>
            </a:r>
          </a:p>
        </p:txBody>
      </p:sp>
      <p:sp>
        <p:nvSpPr>
          <p:cNvPr id="14" name="TextBox 13">
            <a:extLst>
              <a:ext uri="{FF2B5EF4-FFF2-40B4-BE49-F238E27FC236}">
                <a16:creationId xmlns="" xmlns:a16="http://schemas.microsoft.com/office/drawing/2014/main" id="{73483441-21AE-4117-994A-6649DC930E5E}"/>
              </a:ext>
            </a:extLst>
          </p:cNvPr>
          <p:cNvSpPr txBox="1"/>
          <p:nvPr userDrawn="1"/>
        </p:nvSpPr>
        <p:spPr>
          <a:xfrm>
            <a:off x="10160000" y="6611780"/>
            <a:ext cx="2032000" cy="246221"/>
          </a:xfrm>
          <a:prstGeom prst="rect">
            <a:avLst/>
          </a:prstGeom>
          <a:noFill/>
        </p:spPr>
        <p:txBody>
          <a:bodyPr wrap="square" rtlCol="0">
            <a:spAutoFit/>
          </a:bodyPr>
          <a:lstStyle/>
          <a:p>
            <a:pPr algn="r"/>
            <a:r>
              <a:rPr lang="en-US" sz="1000" b="0" baseline="0">
                <a:solidFill>
                  <a:schemeClr val="bg1"/>
                </a:solidFill>
                <a:latin typeface="Arial" pitchFamily="34" charset="0"/>
                <a:cs typeface="Arial" pitchFamily="34" charset="0"/>
              </a:rPr>
              <a:t>© AstraZeneca 2022</a:t>
            </a:r>
          </a:p>
        </p:txBody>
      </p:sp>
      <p:sp>
        <p:nvSpPr>
          <p:cNvPr id="10" name="Text Placeholder 7">
            <a:extLst>
              <a:ext uri="{FF2B5EF4-FFF2-40B4-BE49-F238E27FC236}">
                <a16:creationId xmlns="" xmlns:a16="http://schemas.microsoft.com/office/drawing/2014/main" id="{1FCA5801-9220-4E7B-9EDF-28B499B9CC48}"/>
              </a:ext>
            </a:extLst>
          </p:cNvPr>
          <p:cNvSpPr>
            <a:spLocks noGrp="1"/>
          </p:cNvSpPr>
          <p:nvPr>
            <p:ph type="body" sz="quarter" idx="14" hasCustomPrompt="1"/>
          </p:nvPr>
        </p:nvSpPr>
        <p:spPr>
          <a:xfrm>
            <a:off x="2883729" y="6135413"/>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ML-XXXX-ALL-XXXX</a:t>
            </a:r>
          </a:p>
        </p:txBody>
      </p:sp>
      <p:sp>
        <p:nvSpPr>
          <p:cNvPr id="5" name="TextBox 4">
            <a:extLst>
              <a:ext uri="{FF2B5EF4-FFF2-40B4-BE49-F238E27FC236}">
                <a16:creationId xmlns="" xmlns:a16="http://schemas.microsoft.com/office/drawing/2014/main" id="{E8AE57FD-B4CA-4FEC-8695-AC40C5080EF3}"/>
              </a:ext>
            </a:extLst>
          </p:cNvPr>
          <p:cNvSpPr txBox="1"/>
          <p:nvPr userDrawn="1"/>
        </p:nvSpPr>
        <p:spPr>
          <a:xfrm>
            <a:off x="288002" y="6073170"/>
            <a:ext cx="2855248" cy="784830"/>
          </a:xfrm>
          <a:prstGeom prst="rect">
            <a:avLst/>
          </a:prstGeom>
          <a:noFill/>
        </p:spPr>
        <p:txBody>
          <a:bodyPr wrap="square" rtlCol="0">
            <a:spAutoFit/>
          </a:bodyPr>
          <a:lstStyle/>
          <a:p>
            <a:pPr>
              <a:lnSpc>
                <a:spcPct val="150000"/>
              </a:lnSpc>
              <a:spcBef>
                <a:spcPts val="600"/>
              </a:spcBef>
              <a:spcAft>
                <a:spcPts val="600"/>
              </a:spcAft>
            </a:pPr>
            <a:r>
              <a:rPr lang="en-US" sz="1000">
                <a:solidFill>
                  <a:schemeClr val="bg1"/>
                </a:solidFill>
              </a:rPr>
              <a:t>Veeva Vault MedComms Document Number: </a:t>
            </a:r>
            <a:br>
              <a:rPr lang="en-US" sz="1000">
                <a:solidFill>
                  <a:schemeClr val="bg1"/>
                </a:solidFill>
              </a:rPr>
            </a:br>
            <a:r>
              <a:rPr lang="en-US" sz="1000">
                <a:solidFill>
                  <a:schemeClr val="bg1"/>
                </a:solidFill>
              </a:rPr>
              <a:t>Approval Date:</a:t>
            </a:r>
            <a:br>
              <a:rPr lang="en-US" sz="1000">
                <a:solidFill>
                  <a:schemeClr val="bg1"/>
                </a:solidFill>
              </a:rPr>
            </a:br>
            <a:r>
              <a:rPr lang="en-US" sz="1000">
                <a:solidFill>
                  <a:schemeClr val="bg1"/>
                </a:solidFill>
              </a:rPr>
              <a:t>Expiration Date:</a:t>
            </a:r>
          </a:p>
        </p:txBody>
      </p:sp>
      <p:sp>
        <p:nvSpPr>
          <p:cNvPr id="16" name="Text Placeholder 7">
            <a:extLst>
              <a:ext uri="{FF2B5EF4-FFF2-40B4-BE49-F238E27FC236}">
                <a16:creationId xmlns="" xmlns:a16="http://schemas.microsoft.com/office/drawing/2014/main" id="{15AE65CC-53A8-4B6D-A45D-F840C8C137F5}"/>
              </a:ext>
            </a:extLst>
          </p:cNvPr>
          <p:cNvSpPr>
            <a:spLocks noGrp="1"/>
          </p:cNvSpPr>
          <p:nvPr>
            <p:ph type="body" sz="quarter" idx="16" hasCustomPrompt="1"/>
          </p:nvPr>
        </p:nvSpPr>
        <p:spPr>
          <a:xfrm>
            <a:off x="1309189" y="6591207"/>
            <a:ext cx="1451151" cy="18288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MM/YY</a:t>
            </a:r>
          </a:p>
        </p:txBody>
      </p:sp>
      <p:sp>
        <p:nvSpPr>
          <p:cNvPr id="17" name="Text Placeholder 7">
            <a:extLst>
              <a:ext uri="{FF2B5EF4-FFF2-40B4-BE49-F238E27FC236}">
                <a16:creationId xmlns="" xmlns:a16="http://schemas.microsoft.com/office/drawing/2014/main" id="{C46DDC66-D58B-400F-82BF-795384A740E7}"/>
              </a:ext>
            </a:extLst>
          </p:cNvPr>
          <p:cNvSpPr>
            <a:spLocks noGrp="1"/>
          </p:cNvSpPr>
          <p:nvPr>
            <p:ph type="body" sz="quarter" idx="17" hasCustomPrompt="1"/>
          </p:nvPr>
        </p:nvSpPr>
        <p:spPr>
          <a:xfrm>
            <a:off x="1304732" y="6367481"/>
            <a:ext cx="1451151" cy="183970"/>
          </a:xfrm>
        </p:spPr>
        <p:txBody>
          <a:bodyPr anchor="t">
            <a:noAutofit/>
          </a:bodyPr>
          <a:lstStyle>
            <a:lvl1pPr marL="0" indent="0">
              <a:spcBef>
                <a:spcPts val="300"/>
              </a:spcBef>
              <a:buNone/>
              <a:defRPr sz="1000">
                <a:solidFill>
                  <a:schemeClr val="bg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MM/YY</a:t>
            </a:r>
          </a:p>
        </p:txBody>
      </p:sp>
      <p:pic>
        <p:nvPicPr>
          <p:cNvPr id="18" name="Picture 17">
            <a:extLst>
              <a:ext uri="{FF2B5EF4-FFF2-40B4-BE49-F238E27FC236}">
                <a16:creationId xmlns="" xmlns:a16="http://schemas.microsoft.com/office/drawing/2014/main" id="{C9125FEA-53DB-AE40-922A-FF49B5981A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2236" y="339908"/>
            <a:ext cx="2244188" cy="545243"/>
          </a:xfrm>
          <a:prstGeom prst="rect">
            <a:avLst/>
          </a:prstGeom>
        </p:spPr>
      </p:pic>
    </p:spTree>
    <p:extLst>
      <p:ext uri="{BB962C8B-B14F-4D97-AF65-F5344CB8AC3E}">
        <p14:creationId xmlns:p14="http://schemas.microsoft.com/office/powerpoint/2010/main" val="176128735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Global 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11FC571-7493-F64E-B182-07A841DD09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8779"/>
          <a:stretch/>
        </p:blipFill>
        <p:spPr>
          <a:xfrm>
            <a:off x="7166344" y="0"/>
            <a:ext cx="5025655" cy="6858000"/>
          </a:xfrm>
          <a:prstGeom prst="rect">
            <a:avLst/>
          </a:prstGeom>
        </p:spPr>
      </p:pic>
      <p:sp>
        <p:nvSpPr>
          <p:cNvPr id="13" name="Title 8"/>
          <p:cNvSpPr>
            <a:spLocks noGrp="1"/>
          </p:cNvSpPr>
          <p:nvPr>
            <p:ph type="title" hasCustomPrompt="1"/>
          </p:nvPr>
        </p:nvSpPr>
        <p:spPr>
          <a:xfrm>
            <a:off x="288002" y="2392271"/>
            <a:ext cx="6633794" cy="1180941"/>
          </a:xfrm>
          <a:prstGeom prst="rect">
            <a:avLst/>
          </a:prstGeom>
        </p:spPr>
        <p:txBody>
          <a:bodyPr vert="horz">
            <a:normAutofit/>
          </a:bodyPr>
          <a:lstStyle>
            <a:lvl1pPr algn="l">
              <a:lnSpc>
                <a:spcPct val="90000"/>
              </a:lnSpc>
              <a:defRPr sz="3600" b="1" baseline="0">
                <a:solidFill>
                  <a:schemeClr val="accent1"/>
                </a:solidFill>
                <a:latin typeface="Arial" pitchFamily="34" charset="0"/>
                <a:cs typeface="Arial" pitchFamily="34" charset="0"/>
              </a:defRPr>
            </a:lvl1pPr>
          </a:lstStyle>
          <a:p>
            <a:r>
              <a:rPr lang="en-GB" noProof="0"/>
              <a:t>Click to add presentation title</a:t>
            </a:r>
          </a:p>
        </p:txBody>
      </p:sp>
      <p:sp>
        <p:nvSpPr>
          <p:cNvPr id="9" name="Text Placeholder 29"/>
          <p:cNvSpPr>
            <a:spLocks noGrp="1"/>
          </p:cNvSpPr>
          <p:nvPr>
            <p:ph type="body" sz="quarter" idx="11" hasCustomPrompt="1"/>
          </p:nvPr>
        </p:nvSpPr>
        <p:spPr>
          <a:xfrm>
            <a:off x="288002" y="3817034"/>
            <a:ext cx="6633793" cy="1757816"/>
          </a:xfrm>
          <a:prstGeom prst="rect">
            <a:avLst/>
          </a:prstGeom>
        </p:spPr>
        <p:txBody>
          <a:bodyPr vert="horz" anchor="t">
            <a:normAutofit/>
          </a:bodyPr>
          <a:lstStyle>
            <a:lvl1pPr marL="0" indent="0">
              <a:lnSpc>
                <a:spcPct val="100000"/>
              </a:lnSpc>
              <a:spcBef>
                <a:spcPts val="0"/>
              </a:spcBef>
              <a:buNone/>
              <a:defRPr sz="2800" b="0">
                <a:solidFill>
                  <a:schemeClr val="accent1"/>
                </a:solidFill>
                <a:latin typeface="Arial" pitchFamily="34" charset="0"/>
                <a:cs typeface="Arial" pitchFamily="34" charset="0"/>
              </a:defRPr>
            </a:lvl1pPr>
          </a:lstStyle>
          <a:p>
            <a:pPr lvl="0"/>
            <a:r>
              <a:rPr lang="en-GB" noProof="0"/>
              <a:t>Click to add subtitle if necessary</a:t>
            </a:r>
          </a:p>
        </p:txBody>
      </p:sp>
      <p:sp>
        <p:nvSpPr>
          <p:cNvPr id="14" name="TextBox 13">
            <a:extLst>
              <a:ext uri="{FF2B5EF4-FFF2-40B4-BE49-F238E27FC236}">
                <a16:creationId xmlns="" xmlns:a16="http://schemas.microsoft.com/office/drawing/2014/main" id="{73483441-21AE-4117-994A-6649DC930E5E}"/>
              </a:ext>
            </a:extLst>
          </p:cNvPr>
          <p:cNvSpPr txBox="1"/>
          <p:nvPr userDrawn="1"/>
        </p:nvSpPr>
        <p:spPr>
          <a:xfrm>
            <a:off x="10160000" y="6611780"/>
            <a:ext cx="2032000" cy="246221"/>
          </a:xfrm>
          <a:prstGeom prst="rect">
            <a:avLst/>
          </a:prstGeom>
          <a:noFill/>
        </p:spPr>
        <p:txBody>
          <a:bodyPr wrap="square" rtlCol="0">
            <a:spAutoFit/>
          </a:bodyPr>
          <a:lstStyle/>
          <a:p>
            <a:pPr algn="r"/>
            <a:r>
              <a:rPr lang="en-US" sz="1000" b="0" baseline="0">
                <a:solidFill>
                  <a:schemeClr val="bg1"/>
                </a:solidFill>
                <a:latin typeface="Arial" pitchFamily="34" charset="0"/>
                <a:cs typeface="Arial" pitchFamily="34" charset="0"/>
              </a:rPr>
              <a:t>© AstraZeneca 2022</a:t>
            </a:r>
          </a:p>
        </p:txBody>
      </p:sp>
      <p:pic>
        <p:nvPicPr>
          <p:cNvPr id="18" name="Picture 17">
            <a:extLst>
              <a:ext uri="{FF2B5EF4-FFF2-40B4-BE49-F238E27FC236}">
                <a16:creationId xmlns="" xmlns:a16="http://schemas.microsoft.com/office/drawing/2014/main" id="{C9125FEA-53DB-AE40-922A-FF49B5981A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2236" y="339908"/>
            <a:ext cx="2244188" cy="545243"/>
          </a:xfrm>
          <a:prstGeom prst="rect">
            <a:avLst/>
          </a:prstGeom>
        </p:spPr>
      </p:pic>
    </p:spTree>
    <p:extLst>
      <p:ext uri="{BB962C8B-B14F-4D97-AF65-F5344CB8AC3E}">
        <p14:creationId xmlns:p14="http://schemas.microsoft.com/office/powerpoint/2010/main" val="51748682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57301"/>
            <a:ext cx="5562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57301"/>
            <a:ext cx="5562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C7432E5-F8E0-41AE-9A6B-AD730338B005}" type="slidenum">
              <a:rPr lang="en-US" smtClean="0"/>
              <a:pPr/>
              <a:t>‹N°›</a:t>
            </a:fld>
            <a:endParaRPr lang="en-US"/>
          </a:p>
        </p:txBody>
      </p:sp>
      <p:sp>
        <p:nvSpPr>
          <p:cNvPr id="9" name="Text Placeholder 8"/>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lvl1pPr>
            <a:lvl2pPr marL="228600" indent="0">
              <a:spcBef>
                <a:spcPts val="300"/>
              </a:spcBef>
              <a:buNone/>
              <a:defRPr/>
            </a:lvl2pPr>
            <a:lvl3pPr marL="457200" indent="0">
              <a:spcBef>
                <a:spcPts val="300"/>
              </a:spcBef>
              <a:buNone/>
              <a:defRPr/>
            </a:lvl3pPr>
            <a:lvl4pPr marL="685800" indent="0">
              <a:spcBef>
                <a:spcPts val="300"/>
              </a:spcBef>
              <a:buNone/>
              <a:defRPr/>
            </a:lvl4pPr>
            <a:lvl5pPr marL="914400" indent="0">
              <a:spcBef>
                <a:spcPts val="300"/>
              </a:spcBef>
              <a:buNone/>
              <a:defRPr/>
            </a:lvl5pPr>
          </a:lstStyle>
          <a:p>
            <a:pPr lvl="0"/>
            <a:r>
              <a:rPr lang="en-US"/>
              <a:t>Reference(s)</a:t>
            </a:r>
          </a:p>
        </p:txBody>
      </p:sp>
    </p:spTree>
    <p:extLst>
      <p:ext uri="{BB962C8B-B14F-4D97-AF65-F5344CB8AC3E}">
        <p14:creationId xmlns:p14="http://schemas.microsoft.com/office/powerpoint/2010/main" val="164668253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US Cover Sheet">
    <p:spTree>
      <p:nvGrpSpPr>
        <p:cNvPr id="1" name=""/>
        <p:cNvGrpSpPr/>
        <p:nvPr/>
      </p:nvGrpSpPr>
      <p:grpSpPr>
        <a:xfrm>
          <a:off x="0" y="0"/>
          <a:ext cx="0" cy="0"/>
          <a:chOff x="0" y="0"/>
          <a:chExt cx="0" cy="0"/>
        </a:xfrm>
      </p:grpSpPr>
      <p:sp>
        <p:nvSpPr>
          <p:cNvPr id="79" name="TextBox 78">
            <a:extLst>
              <a:ext uri="{FF2B5EF4-FFF2-40B4-BE49-F238E27FC236}">
                <a16:creationId xmlns="" xmlns:a16="http://schemas.microsoft.com/office/drawing/2014/main" id="{86D12817-4053-40BC-82BB-7AF5EE51AEBA}"/>
              </a:ext>
            </a:extLst>
          </p:cNvPr>
          <p:cNvSpPr txBox="1"/>
          <p:nvPr userDrawn="1"/>
        </p:nvSpPr>
        <p:spPr>
          <a:xfrm>
            <a:off x="2893625" y="6314749"/>
            <a:ext cx="6404747" cy="461665"/>
          </a:xfrm>
          <a:prstGeom prst="rect">
            <a:avLst/>
          </a:prstGeom>
          <a:noFill/>
          <a:ln>
            <a:noFill/>
          </a:ln>
        </p:spPr>
        <p:txBody>
          <a:bodyPr wrap="square" rtlCol="0" anchor="ctr">
            <a:spAutoFit/>
          </a:bodyPr>
          <a:lstStyle/>
          <a:p>
            <a:pPr marL="0" indent="0" algn="ctr">
              <a:buClr>
                <a:schemeClr val="accent1"/>
              </a:buClr>
              <a:buFont typeface="Arial" panose="020B0604020202020204" pitchFamily="34" charset="0"/>
              <a:buNone/>
            </a:pPr>
            <a:r>
              <a:rPr lang="en-US" sz="1400" b="1">
                <a:solidFill>
                  <a:schemeClr val="tx1"/>
                </a:solidFill>
              </a:rPr>
              <a:t>This Material is for Use by AstraZeneca Medical Personnel Only</a:t>
            </a:r>
          </a:p>
          <a:p>
            <a:pPr marL="0" indent="0" algn="ctr">
              <a:buClr>
                <a:schemeClr val="accent1"/>
              </a:buClr>
              <a:buFont typeface="Arial" panose="020B0604020202020204" pitchFamily="34" charset="0"/>
              <a:buNone/>
            </a:pPr>
            <a:r>
              <a:rPr lang="en-US" sz="1000" b="0">
                <a:solidFill>
                  <a:schemeClr val="tx1"/>
                </a:solidFill>
              </a:rPr>
              <a:t>Speaker notes are for internal use only and are not to be shown or disseminated outside of AstraZeneca</a:t>
            </a:r>
          </a:p>
        </p:txBody>
      </p:sp>
      <p:graphicFrame>
        <p:nvGraphicFramePr>
          <p:cNvPr id="50" name="Table 49">
            <a:extLst>
              <a:ext uri="{FF2B5EF4-FFF2-40B4-BE49-F238E27FC236}">
                <a16:creationId xmlns="" xmlns:a16="http://schemas.microsoft.com/office/drawing/2014/main" id="{83D05D04-05CE-47AA-8F7B-B08C33B32C3F}"/>
              </a:ext>
            </a:extLst>
          </p:cNvPr>
          <p:cNvGraphicFramePr>
            <a:graphicFrameLocks noGrp="1"/>
          </p:cNvGraphicFramePr>
          <p:nvPr userDrawn="1">
            <p:extLst>
              <p:ext uri="{D42A27DB-BD31-4B8C-83A1-F6EECF244321}">
                <p14:modId xmlns:p14="http://schemas.microsoft.com/office/powerpoint/2010/main" val="162174221"/>
              </p:ext>
            </p:extLst>
          </p:nvPr>
        </p:nvGraphicFramePr>
        <p:xfrm>
          <a:off x="1128800" y="3577113"/>
          <a:ext cx="9949786" cy="764702"/>
        </p:xfrm>
        <a:graphic>
          <a:graphicData uri="http://schemas.openxmlformats.org/drawingml/2006/table">
            <a:tbl>
              <a:tblPr>
                <a:tableStyleId>{21E4AEA4-8DFA-4A89-87EB-49C32662AFE0}</a:tableStyleId>
              </a:tblPr>
              <a:tblGrid>
                <a:gridCol w="2931948">
                  <a:extLst>
                    <a:ext uri="{9D8B030D-6E8A-4147-A177-3AD203B41FA5}">
                      <a16:colId xmlns="" xmlns:a16="http://schemas.microsoft.com/office/drawing/2014/main" val="3458750997"/>
                    </a:ext>
                  </a:extLst>
                </a:gridCol>
                <a:gridCol w="3701243">
                  <a:extLst>
                    <a:ext uri="{9D8B030D-6E8A-4147-A177-3AD203B41FA5}">
                      <a16:colId xmlns="" xmlns:a16="http://schemas.microsoft.com/office/drawing/2014/main" val="4071395440"/>
                    </a:ext>
                  </a:extLst>
                </a:gridCol>
                <a:gridCol w="3316595">
                  <a:extLst>
                    <a:ext uri="{9D8B030D-6E8A-4147-A177-3AD203B41FA5}">
                      <a16:colId xmlns="" xmlns:a16="http://schemas.microsoft.com/office/drawing/2014/main" val="668771908"/>
                    </a:ext>
                  </a:extLst>
                </a:gridCol>
              </a:tblGrid>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1532524754"/>
                  </a:ext>
                </a:extLst>
              </a:tr>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4152630277"/>
                  </a:ext>
                </a:extLst>
              </a:tr>
            </a:tbl>
          </a:graphicData>
        </a:graphic>
      </p:graphicFrame>
      <p:graphicFrame>
        <p:nvGraphicFramePr>
          <p:cNvPr id="5" name="Table 4">
            <a:extLst>
              <a:ext uri="{FF2B5EF4-FFF2-40B4-BE49-F238E27FC236}">
                <a16:creationId xmlns="" xmlns:a16="http://schemas.microsoft.com/office/drawing/2014/main" id="{3C8DCB22-4BDC-4256-9886-290008A41E58}"/>
              </a:ext>
            </a:extLst>
          </p:cNvPr>
          <p:cNvGraphicFramePr>
            <a:graphicFrameLocks noGrp="1"/>
          </p:cNvGraphicFramePr>
          <p:nvPr userDrawn="1">
            <p:extLst>
              <p:ext uri="{D42A27DB-BD31-4B8C-83A1-F6EECF244321}">
                <p14:modId xmlns:p14="http://schemas.microsoft.com/office/powerpoint/2010/main" val="747849903"/>
              </p:ext>
            </p:extLst>
          </p:nvPr>
        </p:nvGraphicFramePr>
        <p:xfrm>
          <a:off x="1128800" y="1039470"/>
          <a:ext cx="9949786" cy="2294106"/>
        </p:xfrm>
        <a:graphic>
          <a:graphicData uri="http://schemas.openxmlformats.org/drawingml/2006/table">
            <a:tbl>
              <a:tblPr>
                <a:tableStyleId>{21E4AEA4-8DFA-4A89-87EB-49C32662AFE0}</a:tableStyleId>
              </a:tblPr>
              <a:tblGrid>
                <a:gridCol w="2931948">
                  <a:extLst>
                    <a:ext uri="{9D8B030D-6E8A-4147-A177-3AD203B41FA5}">
                      <a16:colId xmlns="" xmlns:a16="http://schemas.microsoft.com/office/drawing/2014/main" val="3458750997"/>
                    </a:ext>
                  </a:extLst>
                </a:gridCol>
                <a:gridCol w="3701243">
                  <a:extLst>
                    <a:ext uri="{9D8B030D-6E8A-4147-A177-3AD203B41FA5}">
                      <a16:colId xmlns="" xmlns:a16="http://schemas.microsoft.com/office/drawing/2014/main" val="4071395440"/>
                    </a:ext>
                  </a:extLst>
                </a:gridCol>
                <a:gridCol w="3316595">
                  <a:extLst>
                    <a:ext uri="{9D8B030D-6E8A-4147-A177-3AD203B41FA5}">
                      <a16:colId xmlns="" xmlns:a16="http://schemas.microsoft.com/office/drawing/2014/main" val="668771908"/>
                    </a:ext>
                  </a:extLst>
                </a:gridCol>
              </a:tblGrid>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1023421394"/>
                  </a:ext>
                </a:extLst>
              </a:tr>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3368834974"/>
                  </a:ext>
                </a:extLst>
              </a:tr>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4051146587"/>
                  </a:ext>
                </a:extLst>
              </a:tr>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2061963846"/>
                  </a:ext>
                </a:extLst>
              </a:tr>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1532524754"/>
                  </a:ext>
                </a:extLst>
              </a:tr>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4152630277"/>
                  </a:ext>
                </a:extLst>
              </a:tr>
            </a:tbl>
          </a:graphicData>
        </a:graphic>
      </p:graphicFrame>
      <p:sp>
        <p:nvSpPr>
          <p:cNvPr id="4" name="Slide Number Placeholder 3"/>
          <p:cNvSpPr>
            <a:spLocks noGrp="1"/>
          </p:cNvSpPr>
          <p:nvPr>
            <p:ph type="sldNum" sz="quarter" idx="12"/>
          </p:nvPr>
        </p:nvSpPr>
        <p:spPr/>
        <p:txBody>
          <a:bodyPr/>
          <a:lstStyle/>
          <a:p>
            <a:fld id="{CC7432E5-F8E0-41AE-9A6B-AD730338B005}" type="slidenum">
              <a:rPr lang="en-US" smtClean="0"/>
              <a:pPr/>
              <a:t>‹N°›</a:t>
            </a:fld>
            <a:endParaRPr lang="en-US"/>
          </a:p>
        </p:txBody>
      </p:sp>
      <p:sp>
        <p:nvSpPr>
          <p:cNvPr id="8" name="TextBox 7">
            <a:extLst>
              <a:ext uri="{FF2B5EF4-FFF2-40B4-BE49-F238E27FC236}">
                <a16:creationId xmlns="" xmlns:a16="http://schemas.microsoft.com/office/drawing/2014/main" id="{FF897A55-CB79-4D07-BEF1-54B1E974D126}"/>
              </a:ext>
            </a:extLst>
          </p:cNvPr>
          <p:cNvSpPr txBox="1"/>
          <p:nvPr userDrawn="1"/>
        </p:nvSpPr>
        <p:spPr>
          <a:xfrm>
            <a:off x="10160000" y="6611780"/>
            <a:ext cx="2032000" cy="246221"/>
          </a:xfrm>
          <a:prstGeom prst="rect">
            <a:avLst/>
          </a:prstGeom>
          <a:noFill/>
        </p:spPr>
        <p:txBody>
          <a:bodyPr wrap="square" rtlCol="0" anchor="b" anchorCtr="0">
            <a:spAutoFit/>
          </a:bodyPr>
          <a:lstStyle/>
          <a:p>
            <a:pPr algn="r"/>
            <a:r>
              <a:rPr lang="en-US" sz="1000" b="0" baseline="0">
                <a:solidFill>
                  <a:schemeClr val="tx1"/>
                </a:solidFill>
                <a:latin typeface="Arial" pitchFamily="34" charset="0"/>
                <a:cs typeface="Arial" pitchFamily="34" charset="0"/>
              </a:rPr>
              <a:t>© AstraZeneca 2022</a:t>
            </a:r>
          </a:p>
        </p:txBody>
      </p:sp>
      <p:sp>
        <p:nvSpPr>
          <p:cNvPr id="9" name="Text Placeholder 8">
            <a:extLst>
              <a:ext uri="{FF2B5EF4-FFF2-40B4-BE49-F238E27FC236}">
                <a16:creationId xmlns="" xmlns:a16="http://schemas.microsoft.com/office/drawing/2014/main" id="{A9E08680-4520-4EA6-B4A7-FD0062F8A6E5}"/>
              </a:ext>
            </a:extLst>
          </p:cNvPr>
          <p:cNvSpPr>
            <a:spLocks noGrp="1"/>
          </p:cNvSpPr>
          <p:nvPr>
            <p:ph type="body" sz="quarter" idx="13" hasCustomPrompt="1"/>
          </p:nvPr>
        </p:nvSpPr>
        <p:spPr>
          <a:xfrm>
            <a:off x="2972006" y="1102835"/>
            <a:ext cx="8106580"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&lt;MARP/MAAZAP&gt; &lt;#######&gt; &lt;TA&gt; &lt;Asset Title&gt; 70 character limit</a:t>
            </a:r>
          </a:p>
        </p:txBody>
      </p:sp>
      <p:sp>
        <p:nvSpPr>
          <p:cNvPr id="11" name="Text Placeholder 10">
            <a:extLst>
              <a:ext uri="{FF2B5EF4-FFF2-40B4-BE49-F238E27FC236}">
                <a16:creationId xmlns="" xmlns:a16="http://schemas.microsoft.com/office/drawing/2014/main" id="{CF687FD7-F293-4468-AE23-E28EE4619773}"/>
              </a:ext>
            </a:extLst>
          </p:cNvPr>
          <p:cNvSpPr>
            <a:spLocks noGrp="1"/>
          </p:cNvSpPr>
          <p:nvPr>
            <p:ph type="body" sz="quarter" idx="14" hasCustomPrompt="1"/>
          </p:nvPr>
        </p:nvSpPr>
        <p:spPr>
          <a:xfrm>
            <a:off x="6785855" y="1491653"/>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a:t>
            </a:r>
          </a:p>
        </p:txBody>
      </p:sp>
      <p:sp>
        <p:nvSpPr>
          <p:cNvPr id="13" name="Text Placeholder 12">
            <a:extLst>
              <a:ext uri="{FF2B5EF4-FFF2-40B4-BE49-F238E27FC236}">
                <a16:creationId xmlns="" xmlns:a16="http://schemas.microsoft.com/office/drawing/2014/main" id="{5BA6C7CD-771E-461C-A133-67764B81E611}"/>
              </a:ext>
            </a:extLst>
          </p:cNvPr>
          <p:cNvSpPr>
            <a:spLocks noGrp="1"/>
          </p:cNvSpPr>
          <p:nvPr>
            <p:ph type="body" sz="quarter" idx="15" hasCustomPrompt="1"/>
          </p:nvPr>
        </p:nvSpPr>
        <p:spPr>
          <a:xfrm>
            <a:off x="2972006" y="1491653"/>
            <a:ext cx="1797601"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Reactive or Proactive</a:t>
            </a:r>
          </a:p>
        </p:txBody>
      </p:sp>
      <p:sp>
        <p:nvSpPr>
          <p:cNvPr id="15" name="Text Placeholder 14">
            <a:extLst>
              <a:ext uri="{FF2B5EF4-FFF2-40B4-BE49-F238E27FC236}">
                <a16:creationId xmlns="" xmlns:a16="http://schemas.microsoft.com/office/drawing/2014/main" id="{6E33F1E3-ED30-4982-A86D-2C076E1C3B62}"/>
              </a:ext>
            </a:extLst>
          </p:cNvPr>
          <p:cNvSpPr>
            <a:spLocks noGrp="1"/>
          </p:cNvSpPr>
          <p:nvPr>
            <p:ph type="body" sz="quarter" idx="16" hasCustomPrompt="1"/>
          </p:nvPr>
        </p:nvSpPr>
        <p:spPr>
          <a:xfrm>
            <a:off x="6785855" y="1880471"/>
            <a:ext cx="149677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 (if &lt;1 year)</a:t>
            </a:r>
          </a:p>
        </p:txBody>
      </p:sp>
      <p:sp>
        <p:nvSpPr>
          <p:cNvPr id="17" name="Text Placeholder 16">
            <a:extLst>
              <a:ext uri="{FF2B5EF4-FFF2-40B4-BE49-F238E27FC236}">
                <a16:creationId xmlns="" xmlns:a16="http://schemas.microsoft.com/office/drawing/2014/main" id="{12286C0F-7CF6-40B2-B8FA-7AF1D25B9922}"/>
              </a:ext>
            </a:extLst>
          </p:cNvPr>
          <p:cNvSpPr>
            <a:spLocks noGrp="1"/>
          </p:cNvSpPr>
          <p:nvPr>
            <p:ph type="body" sz="quarter" idx="17" hasCustomPrompt="1"/>
          </p:nvPr>
        </p:nvSpPr>
        <p:spPr>
          <a:xfrm>
            <a:off x="2972006" y="2658107"/>
            <a:ext cx="891693"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19" name="Text Placeholder 18">
            <a:extLst>
              <a:ext uri="{FF2B5EF4-FFF2-40B4-BE49-F238E27FC236}">
                <a16:creationId xmlns="" xmlns:a16="http://schemas.microsoft.com/office/drawing/2014/main" id="{A1F28B02-DF8E-4C7E-90E9-0214CD384EA9}"/>
              </a:ext>
            </a:extLst>
          </p:cNvPr>
          <p:cNvSpPr>
            <a:spLocks noGrp="1"/>
          </p:cNvSpPr>
          <p:nvPr>
            <p:ph type="body" sz="quarter" idx="18" hasCustomPrompt="1"/>
          </p:nvPr>
        </p:nvSpPr>
        <p:spPr>
          <a:xfrm>
            <a:off x="3893972" y="2658107"/>
            <a:ext cx="415918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 If Yes - Reactive via MI, Reactive via MI </a:t>
            </a:r>
            <a:r>
              <a:rPr lang="en-US" err="1"/>
              <a:t>SciP</a:t>
            </a:r>
            <a:r>
              <a:rPr lang="en-US"/>
              <a:t>, or Proactive</a:t>
            </a:r>
          </a:p>
        </p:txBody>
      </p:sp>
      <p:sp>
        <p:nvSpPr>
          <p:cNvPr id="21" name="Text Placeholder 20">
            <a:extLst>
              <a:ext uri="{FF2B5EF4-FFF2-40B4-BE49-F238E27FC236}">
                <a16:creationId xmlns="" xmlns:a16="http://schemas.microsoft.com/office/drawing/2014/main" id="{277F15F9-6B04-4325-BA35-6D4FC8B30B7D}"/>
              </a:ext>
            </a:extLst>
          </p:cNvPr>
          <p:cNvSpPr>
            <a:spLocks noGrp="1"/>
          </p:cNvSpPr>
          <p:nvPr>
            <p:ph type="body" sz="quarter" idx="19" hasCustomPrompt="1"/>
          </p:nvPr>
        </p:nvSpPr>
        <p:spPr>
          <a:xfrm>
            <a:off x="2972006" y="3046924"/>
            <a:ext cx="393672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Any Medical Personnel</a:t>
            </a:r>
          </a:p>
        </p:txBody>
      </p:sp>
      <p:sp>
        <p:nvSpPr>
          <p:cNvPr id="27" name="Text Placeholder 26">
            <a:extLst>
              <a:ext uri="{FF2B5EF4-FFF2-40B4-BE49-F238E27FC236}">
                <a16:creationId xmlns="" xmlns:a16="http://schemas.microsoft.com/office/drawing/2014/main" id="{DD881301-6455-4429-AC98-70F1B2B5BC88}"/>
              </a:ext>
            </a:extLst>
          </p:cNvPr>
          <p:cNvSpPr>
            <a:spLocks noGrp="1"/>
          </p:cNvSpPr>
          <p:nvPr>
            <p:ph type="body" sz="quarter" idx="22" hasCustomPrompt="1"/>
          </p:nvPr>
        </p:nvSpPr>
        <p:spPr>
          <a:xfrm>
            <a:off x="6785855" y="2269289"/>
            <a:ext cx="328442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Any HCP, MM Only, Contracted EE, or Other</a:t>
            </a:r>
          </a:p>
        </p:txBody>
      </p:sp>
      <p:sp>
        <p:nvSpPr>
          <p:cNvPr id="29" name="Text Placeholder 28">
            <a:extLst>
              <a:ext uri="{FF2B5EF4-FFF2-40B4-BE49-F238E27FC236}">
                <a16:creationId xmlns="" xmlns:a16="http://schemas.microsoft.com/office/drawing/2014/main" id="{110857ED-F4F0-4AED-89F7-6595C2BD781E}"/>
              </a:ext>
            </a:extLst>
          </p:cNvPr>
          <p:cNvSpPr>
            <a:spLocks noGrp="1"/>
          </p:cNvSpPr>
          <p:nvPr>
            <p:ph type="body" sz="quarter" idx="23" hasCustomPrompt="1"/>
          </p:nvPr>
        </p:nvSpPr>
        <p:spPr>
          <a:xfrm>
            <a:off x="2972006" y="2269289"/>
            <a:ext cx="891693"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31" name="Text Placeholder 30">
            <a:extLst>
              <a:ext uri="{FF2B5EF4-FFF2-40B4-BE49-F238E27FC236}">
                <a16:creationId xmlns="" xmlns:a16="http://schemas.microsoft.com/office/drawing/2014/main" id="{1C3ADFAF-903D-45A8-9EC3-263C6B88C9B5}"/>
              </a:ext>
            </a:extLst>
          </p:cNvPr>
          <p:cNvSpPr>
            <a:spLocks noGrp="1"/>
          </p:cNvSpPr>
          <p:nvPr>
            <p:ph type="body" sz="quarter" idx="24" hasCustomPrompt="1"/>
          </p:nvPr>
        </p:nvSpPr>
        <p:spPr>
          <a:xfrm>
            <a:off x="3900043" y="2269289"/>
            <a:ext cx="121231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If Yes - MM/YY</a:t>
            </a:r>
          </a:p>
        </p:txBody>
      </p:sp>
      <p:sp>
        <p:nvSpPr>
          <p:cNvPr id="33" name="Text Placeholder 32">
            <a:extLst>
              <a:ext uri="{FF2B5EF4-FFF2-40B4-BE49-F238E27FC236}">
                <a16:creationId xmlns="" xmlns:a16="http://schemas.microsoft.com/office/drawing/2014/main" id="{699D1E98-12E4-4111-B43B-8EF5E67629AC}"/>
              </a:ext>
            </a:extLst>
          </p:cNvPr>
          <p:cNvSpPr>
            <a:spLocks noGrp="1"/>
          </p:cNvSpPr>
          <p:nvPr>
            <p:ph type="body" sz="quarter" idx="25" hasCustomPrompt="1"/>
          </p:nvPr>
        </p:nvSpPr>
        <p:spPr>
          <a:xfrm>
            <a:off x="2972006" y="5042742"/>
            <a:ext cx="8916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35" name="Text Placeholder 34">
            <a:extLst>
              <a:ext uri="{FF2B5EF4-FFF2-40B4-BE49-F238E27FC236}">
                <a16:creationId xmlns="" xmlns:a16="http://schemas.microsoft.com/office/drawing/2014/main" id="{B511FB73-1515-4896-A191-A9E5140DA205}"/>
              </a:ext>
            </a:extLst>
          </p:cNvPr>
          <p:cNvSpPr>
            <a:spLocks noGrp="1"/>
          </p:cNvSpPr>
          <p:nvPr>
            <p:ph type="body" sz="quarter" idx="26" hasCustomPrompt="1"/>
          </p:nvPr>
        </p:nvSpPr>
        <p:spPr>
          <a:xfrm>
            <a:off x="2972005" y="5379477"/>
            <a:ext cx="8106581"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N/A or Enter Instructions</a:t>
            </a:r>
          </a:p>
        </p:txBody>
      </p:sp>
      <p:sp>
        <p:nvSpPr>
          <p:cNvPr id="37" name="Text Placeholder 36">
            <a:extLst>
              <a:ext uri="{FF2B5EF4-FFF2-40B4-BE49-F238E27FC236}">
                <a16:creationId xmlns="" xmlns:a16="http://schemas.microsoft.com/office/drawing/2014/main" id="{1E7DEFF9-F91F-49E6-94A9-010D12455C1C}"/>
              </a:ext>
            </a:extLst>
          </p:cNvPr>
          <p:cNvSpPr>
            <a:spLocks noGrp="1"/>
          </p:cNvSpPr>
          <p:nvPr>
            <p:ph type="body" sz="quarter" idx="27" hasCustomPrompt="1"/>
          </p:nvPr>
        </p:nvSpPr>
        <p:spPr>
          <a:xfrm>
            <a:off x="2972006" y="4043882"/>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New, Renewal, or Renewal with Changes</a:t>
            </a:r>
          </a:p>
        </p:txBody>
      </p:sp>
      <p:sp>
        <p:nvSpPr>
          <p:cNvPr id="39" name="Text Placeholder 38">
            <a:extLst>
              <a:ext uri="{FF2B5EF4-FFF2-40B4-BE49-F238E27FC236}">
                <a16:creationId xmlns="" xmlns:a16="http://schemas.microsoft.com/office/drawing/2014/main" id="{FA339AE6-73E5-47C9-8111-E129355C911C}"/>
              </a:ext>
            </a:extLst>
          </p:cNvPr>
          <p:cNvSpPr>
            <a:spLocks noGrp="1"/>
          </p:cNvSpPr>
          <p:nvPr>
            <p:ph type="body" sz="quarter" idx="28" hasCustomPrompt="1"/>
          </p:nvPr>
        </p:nvSpPr>
        <p:spPr>
          <a:xfrm>
            <a:off x="9040224" y="4050835"/>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PromoMats/</a:t>
            </a:r>
            <a:r>
              <a:rPr lang="en-US" err="1"/>
              <a:t>MedComms</a:t>
            </a:r>
            <a:r>
              <a:rPr lang="en-US"/>
              <a:t> #</a:t>
            </a:r>
          </a:p>
        </p:txBody>
      </p:sp>
      <p:sp>
        <p:nvSpPr>
          <p:cNvPr id="41" name="Text Placeholder 40">
            <a:extLst>
              <a:ext uri="{FF2B5EF4-FFF2-40B4-BE49-F238E27FC236}">
                <a16:creationId xmlns="" xmlns:a16="http://schemas.microsoft.com/office/drawing/2014/main" id="{F085F8C8-CE31-4A7B-87E4-06397B5B41DA}"/>
              </a:ext>
            </a:extLst>
          </p:cNvPr>
          <p:cNvSpPr>
            <a:spLocks noGrp="1"/>
          </p:cNvSpPr>
          <p:nvPr>
            <p:ph type="body" sz="quarter" idx="29" hasCustomPrompt="1"/>
          </p:nvPr>
        </p:nvSpPr>
        <p:spPr>
          <a:xfrm>
            <a:off x="2972006" y="3657303"/>
            <a:ext cx="445403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Asset Owner Name</a:t>
            </a:r>
          </a:p>
        </p:txBody>
      </p:sp>
      <p:sp>
        <p:nvSpPr>
          <p:cNvPr id="43" name="Text Placeholder 42">
            <a:extLst>
              <a:ext uri="{FF2B5EF4-FFF2-40B4-BE49-F238E27FC236}">
                <a16:creationId xmlns="" xmlns:a16="http://schemas.microsoft.com/office/drawing/2014/main" id="{D6785EC2-7CE7-4B29-BFA7-2A8950DFE928}"/>
              </a:ext>
            </a:extLst>
          </p:cNvPr>
          <p:cNvSpPr>
            <a:spLocks noGrp="1"/>
          </p:cNvSpPr>
          <p:nvPr>
            <p:ph type="body" sz="quarter" idx="30" hasCustomPrompt="1"/>
          </p:nvPr>
        </p:nvSpPr>
        <p:spPr>
          <a:xfrm>
            <a:off x="2972005" y="4646823"/>
            <a:ext cx="899316"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45" name="Text Placeholder 44">
            <a:extLst>
              <a:ext uri="{FF2B5EF4-FFF2-40B4-BE49-F238E27FC236}">
                <a16:creationId xmlns="" xmlns:a16="http://schemas.microsoft.com/office/drawing/2014/main" id="{02111F09-1B27-4A1F-9662-63D673AA517F}"/>
              </a:ext>
            </a:extLst>
          </p:cNvPr>
          <p:cNvSpPr>
            <a:spLocks noGrp="1"/>
          </p:cNvSpPr>
          <p:nvPr>
            <p:ph type="body" sz="quarter" idx="31" hasCustomPrompt="1"/>
          </p:nvPr>
        </p:nvSpPr>
        <p:spPr>
          <a:xfrm>
            <a:off x="5989384" y="4646823"/>
            <a:ext cx="877792"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47" name="Text Placeholder 46">
            <a:extLst>
              <a:ext uri="{FF2B5EF4-FFF2-40B4-BE49-F238E27FC236}">
                <a16:creationId xmlns="" xmlns:a16="http://schemas.microsoft.com/office/drawing/2014/main" id="{31A21B67-AE66-4D44-8C58-A71F0B4E972C}"/>
              </a:ext>
            </a:extLst>
          </p:cNvPr>
          <p:cNvSpPr>
            <a:spLocks noGrp="1"/>
          </p:cNvSpPr>
          <p:nvPr>
            <p:ph type="body" sz="quarter" idx="32" hasCustomPrompt="1"/>
          </p:nvPr>
        </p:nvSpPr>
        <p:spPr>
          <a:xfrm>
            <a:off x="5989384" y="5042742"/>
            <a:ext cx="127191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If Yes - $Value</a:t>
            </a:r>
          </a:p>
        </p:txBody>
      </p:sp>
      <p:sp>
        <p:nvSpPr>
          <p:cNvPr id="49" name="Text Placeholder 48">
            <a:extLst>
              <a:ext uri="{FF2B5EF4-FFF2-40B4-BE49-F238E27FC236}">
                <a16:creationId xmlns="" xmlns:a16="http://schemas.microsoft.com/office/drawing/2014/main" id="{FFBD88D7-1F68-4A55-9958-01B92024FDF7}"/>
              </a:ext>
            </a:extLst>
          </p:cNvPr>
          <p:cNvSpPr>
            <a:spLocks noGrp="1"/>
          </p:cNvSpPr>
          <p:nvPr>
            <p:ph type="body" sz="quarter" idx="33" hasCustomPrompt="1"/>
          </p:nvPr>
        </p:nvSpPr>
        <p:spPr>
          <a:xfrm>
            <a:off x="2972006" y="1880471"/>
            <a:ext cx="1747099"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Brand or TA Name</a:t>
            </a:r>
          </a:p>
        </p:txBody>
      </p:sp>
      <p:sp>
        <p:nvSpPr>
          <p:cNvPr id="51" name="Text Placeholder 50">
            <a:extLst>
              <a:ext uri="{FF2B5EF4-FFF2-40B4-BE49-F238E27FC236}">
                <a16:creationId xmlns="" xmlns:a16="http://schemas.microsoft.com/office/drawing/2014/main" id="{D75479AB-AB9C-4737-A1D0-F9E28AC4F163}"/>
              </a:ext>
            </a:extLst>
          </p:cNvPr>
          <p:cNvSpPr>
            <a:spLocks noGrp="1"/>
          </p:cNvSpPr>
          <p:nvPr>
            <p:ph type="body" sz="quarter" idx="34" hasCustomPrompt="1"/>
          </p:nvPr>
        </p:nvSpPr>
        <p:spPr>
          <a:xfrm>
            <a:off x="9991673" y="1494084"/>
            <a:ext cx="92313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a:t>
            </a:r>
          </a:p>
        </p:txBody>
      </p:sp>
      <p:sp>
        <p:nvSpPr>
          <p:cNvPr id="52" name="TextBox 51">
            <a:extLst>
              <a:ext uri="{FF2B5EF4-FFF2-40B4-BE49-F238E27FC236}">
                <a16:creationId xmlns="" xmlns:a16="http://schemas.microsoft.com/office/drawing/2014/main" id="{7085AA13-451C-453D-AD0D-E8AF815127C2}"/>
              </a:ext>
            </a:extLst>
          </p:cNvPr>
          <p:cNvSpPr txBox="1"/>
          <p:nvPr userDrawn="1"/>
        </p:nvSpPr>
        <p:spPr>
          <a:xfrm>
            <a:off x="1132577" y="1036716"/>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Asset Title</a:t>
            </a:r>
          </a:p>
        </p:txBody>
      </p:sp>
      <p:sp>
        <p:nvSpPr>
          <p:cNvPr id="53" name="TextBox 52">
            <a:extLst>
              <a:ext uri="{FF2B5EF4-FFF2-40B4-BE49-F238E27FC236}">
                <a16:creationId xmlns="" xmlns:a16="http://schemas.microsoft.com/office/drawing/2014/main" id="{A88B6979-D240-45DF-8FFB-111611A15632}"/>
              </a:ext>
            </a:extLst>
          </p:cNvPr>
          <p:cNvSpPr txBox="1"/>
          <p:nvPr userDrawn="1"/>
        </p:nvSpPr>
        <p:spPr>
          <a:xfrm>
            <a:off x="5348628"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Approval Date</a:t>
            </a:r>
          </a:p>
        </p:txBody>
      </p:sp>
      <p:sp>
        <p:nvSpPr>
          <p:cNvPr id="54" name="TextBox 53">
            <a:extLst>
              <a:ext uri="{FF2B5EF4-FFF2-40B4-BE49-F238E27FC236}">
                <a16:creationId xmlns="" xmlns:a16="http://schemas.microsoft.com/office/drawing/2014/main" id="{13F32247-E803-4B9D-8739-4086AE7EDFE5}"/>
              </a:ext>
            </a:extLst>
          </p:cNvPr>
          <p:cNvSpPr txBox="1"/>
          <p:nvPr userDrawn="1"/>
        </p:nvSpPr>
        <p:spPr>
          <a:xfrm>
            <a:off x="1132577" y="1423839"/>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Intended Use</a:t>
            </a:r>
          </a:p>
        </p:txBody>
      </p:sp>
      <p:sp>
        <p:nvSpPr>
          <p:cNvPr id="55" name="TextBox 54">
            <a:extLst>
              <a:ext uri="{FF2B5EF4-FFF2-40B4-BE49-F238E27FC236}">
                <a16:creationId xmlns="" xmlns:a16="http://schemas.microsoft.com/office/drawing/2014/main" id="{142B0649-53B3-4494-A56E-67DCF07E8290}"/>
              </a:ext>
            </a:extLst>
          </p:cNvPr>
          <p:cNvSpPr txBox="1"/>
          <p:nvPr userDrawn="1"/>
        </p:nvSpPr>
        <p:spPr>
          <a:xfrm>
            <a:off x="5348628" y="1810962"/>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Expiration Date</a:t>
            </a:r>
          </a:p>
        </p:txBody>
      </p:sp>
      <p:sp>
        <p:nvSpPr>
          <p:cNvPr id="56" name="TextBox 55">
            <a:extLst>
              <a:ext uri="{FF2B5EF4-FFF2-40B4-BE49-F238E27FC236}">
                <a16:creationId xmlns="" xmlns:a16="http://schemas.microsoft.com/office/drawing/2014/main" id="{149F3220-7D9B-445A-8058-358753CF9360}"/>
              </a:ext>
            </a:extLst>
          </p:cNvPr>
          <p:cNvSpPr txBox="1"/>
          <p:nvPr userDrawn="1"/>
        </p:nvSpPr>
        <p:spPr>
          <a:xfrm>
            <a:off x="1132577" y="2585208"/>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Distribution</a:t>
            </a:r>
          </a:p>
        </p:txBody>
      </p:sp>
      <p:sp>
        <p:nvSpPr>
          <p:cNvPr id="58" name="TextBox 57">
            <a:extLst>
              <a:ext uri="{FF2B5EF4-FFF2-40B4-BE49-F238E27FC236}">
                <a16:creationId xmlns="" xmlns:a16="http://schemas.microsoft.com/office/drawing/2014/main" id="{447AD0CF-AE31-45DA-96AF-9BF462D0EBD5}"/>
              </a:ext>
            </a:extLst>
          </p:cNvPr>
          <p:cNvSpPr txBox="1"/>
          <p:nvPr userDrawn="1"/>
        </p:nvSpPr>
        <p:spPr>
          <a:xfrm>
            <a:off x="1132577" y="2972330"/>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Approved for Use By</a:t>
            </a:r>
          </a:p>
        </p:txBody>
      </p:sp>
      <p:sp>
        <p:nvSpPr>
          <p:cNvPr id="61" name="TextBox 60">
            <a:extLst>
              <a:ext uri="{FF2B5EF4-FFF2-40B4-BE49-F238E27FC236}">
                <a16:creationId xmlns="" xmlns:a16="http://schemas.microsoft.com/office/drawing/2014/main" id="{EC74B5DD-D8E4-46DE-A3C8-C17D4C0070F8}"/>
              </a:ext>
            </a:extLst>
          </p:cNvPr>
          <p:cNvSpPr txBox="1"/>
          <p:nvPr userDrawn="1"/>
        </p:nvSpPr>
        <p:spPr>
          <a:xfrm>
            <a:off x="5348628" y="2198085"/>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Audience</a:t>
            </a:r>
          </a:p>
        </p:txBody>
      </p:sp>
      <p:sp>
        <p:nvSpPr>
          <p:cNvPr id="66" name="TextBox 65">
            <a:extLst>
              <a:ext uri="{FF2B5EF4-FFF2-40B4-BE49-F238E27FC236}">
                <a16:creationId xmlns="" xmlns:a16="http://schemas.microsoft.com/office/drawing/2014/main" id="{67900F06-4765-44ED-A269-1CD58C5E952C}"/>
              </a:ext>
            </a:extLst>
          </p:cNvPr>
          <p:cNvSpPr txBox="1"/>
          <p:nvPr userDrawn="1"/>
        </p:nvSpPr>
        <p:spPr>
          <a:xfrm>
            <a:off x="1132577" y="2198085"/>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One Time Use</a:t>
            </a:r>
          </a:p>
        </p:txBody>
      </p:sp>
      <p:sp>
        <p:nvSpPr>
          <p:cNvPr id="68" name="TextBox 67">
            <a:extLst>
              <a:ext uri="{FF2B5EF4-FFF2-40B4-BE49-F238E27FC236}">
                <a16:creationId xmlns="" xmlns:a16="http://schemas.microsoft.com/office/drawing/2014/main" id="{CA229345-0EF5-4489-BFD2-ED28EF6A19AF}"/>
              </a:ext>
            </a:extLst>
          </p:cNvPr>
          <p:cNvSpPr txBox="1"/>
          <p:nvPr userDrawn="1"/>
        </p:nvSpPr>
        <p:spPr>
          <a:xfrm>
            <a:off x="1132577" y="4974162"/>
            <a:ext cx="1828800" cy="365760"/>
          </a:xfrm>
          <a:prstGeom prst="rect">
            <a:avLst/>
          </a:prstGeom>
          <a:solidFill>
            <a:schemeClr val="tx1">
              <a:lumMod val="65000"/>
              <a:lumOff val="35000"/>
            </a:schemeClr>
          </a:solidFill>
          <a:ln>
            <a:noFill/>
          </a:ln>
        </p:spPr>
        <p:txBody>
          <a:bodyPr wrap="none" rtlCol="0" anchor="ctr">
            <a:noAutofit/>
          </a:bodyPr>
          <a:lstStyle/>
          <a:p>
            <a:pPr marL="0" marR="0" lvl="0" indent="0" algn="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1200" b="1">
                <a:solidFill>
                  <a:schemeClr val="bg1"/>
                </a:solidFill>
              </a:rPr>
              <a:t>MSL Leave-behind</a:t>
            </a:r>
          </a:p>
        </p:txBody>
      </p:sp>
      <p:sp>
        <p:nvSpPr>
          <p:cNvPr id="69" name="TextBox 68">
            <a:extLst>
              <a:ext uri="{FF2B5EF4-FFF2-40B4-BE49-F238E27FC236}">
                <a16:creationId xmlns="" xmlns:a16="http://schemas.microsoft.com/office/drawing/2014/main" id="{621D8C32-5CB3-4252-B385-54C66A9E1EE6}"/>
              </a:ext>
            </a:extLst>
          </p:cNvPr>
          <p:cNvSpPr txBox="1"/>
          <p:nvPr userDrawn="1"/>
        </p:nvSpPr>
        <p:spPr>
          <a:xfrm>
            <a:off x="0" y="123145"/>
            <a:ext cx="12191999" cy="461665"/>
          </a:xfrm>
          <a:prstGeom prst="rect">
            <a:avLst/>
          </a:prstGeom>
          <a:solidFill>
            <a:schemeClr val="accent2"/>
          </a:solidFill>
          <a:ln>
            <a:noFill/>
          </a:ln>
        </p:spPr>
        <p:txBody>
          <a:bodyPr wrap="square" rtlCol="0" anchor="ctr">
            <a:spAutoFit/>
          </a:bodyPr>
          <a:lstStyle/>
          <a:p>
            <a:pPr marL="0" indent="0" algn="ctr">
              <a:buClr>
                <a:schemeClr val="accent1"/>
              </a:buClr>
              <a:buFont typeface="Arial" panose="020B0604020202020204" pitchFamily="34" charset="0"/>
              <a:buNone/>
            </a:pPr>
            <a:r>
              <a:rPr lang="en-US" sz="2400" b="1">
                <a:solidFill>
                  <a:schemeClr val="bg1"/>
                </a:solidFill>
              </a:rPr>
              <a:t>US Medical Asset Cover Sheet</a:t>
            </a:r>
          </a:p>
        </p:txBody>
      </p:sp>
      <p:sp>
        <p:nvSpPr>
          <p:cNvPr id="70" name="TextBox 69">
            <a:extLst>
              <a:ext uri="{FF2B5EF4-FFF2-40B4-BE49-F238E27FC236}">
                <a16:creationId xmlns="" xmlns:a16="http://schemas.microsoft.com/office/drawing/2014/main" id="{6811B402-BB33-4FBF-A25A-6A132332CC41}"/>
              </a:ext>
            </a:extLst>
          </p:cNvPr>
          <p:cNvSpPr txBox="1"/>
          <p:nvPr userDrawn="1"/>
        </p:nvSpPr>
        <p:spPr>
          <a:xfrm>
            <a:off x="1132577" y="5372145"/>
            <a:ext cx="1828800" cy="461665"/>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Special Instructions</a:t>
            </a:r>
            <a:br>
              <a:rPr lang="en-US" sz="1200" b="1">
                <a:solidFill>
                  <a:schemeClr val="bg1"/>
                </a:solidFill>
              </a:rPr>
            </a:br>
            <a:r>
              <a:rPr lang="en-US" sz="1200" b="1">
                <a:solidFill>
                  <a:schemeClr val="bg1"/>
                </a:solidFill>
              </a:rPr>
              <a:t>and/or Disclaimers</a:t>
            </a:r>
          </a:p>
        </p:txBody>
      </p:sp>
      <p:sp>
        <p:nvSpPr>
          <p:cNvPr id="71" name="TextBox 70">
            <a:extLst>
              <a:ext uri="{FF2B5EF4-FFF2-40B4-BE49-F238E27FC236}">
                <a16:creationId xmlns="" xmlns:a16="http://schemas.microsoft.com/office/drawing/2014/main" id="{A1A1B573-DC23-488B-93DB-AD4DD88A4651}"/>
              </a:ext>
            </a:extLst>
          </p:cNvPr>
          <p:cNvSpPr txBox="1"/>
          <p:nvPr userDrawn="1"/>
        </p:nvSpPr>
        <p:spPr>
          <a:xfrm>
            <a:off x="8451353" y="1423839"/>
            <a:ext cx="13716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Website</a:t>
            </a:r>
          </a:p>
        </p:txBody>
      </p:sp>
      <p:sp>
        <p:nvSpPr>
          <p:cNvPr id="72" name="TextBox 71">
            <a:extLst>
              <a:ext uri="{FF2B5EF4-FFF2-40B4-BE49-F238E27FC236}">
                <a16:creationId xmlns="" xmlns:a16="http://schemas.microsoft.com/office/drawing/2014/main" id="{A294A206-A31C-476D-ACCB-00ABD9DE8B78}"/>
              </a:ext>
            </a:extLst>
          </p:cNvPr>
          <p:cNvSpPr txBox="1"/>
          <p:nvPr userDrawn="1"/>
        </p:nvSpPr>
        <p:spPr>
          <a:xfrm>
            <a:off x="1132577" y="3979411"/>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New Asset/Renewal</a:t>
            </a:r>
          </a:p>
        </p:txBody>
      </p:sp>
      <p:sp>
        <p:nvSpPr>
          <p:cNvPr id="73" name="TextBox 72">
            <a:extLst>
              <a:ext uri="{FF2B5EF4-FFF2-40B4-BE49-F238E27FC236}">
                <a16:creationId xmlns="" xmlns:a16="http://schemas.microsoft.com/office/drawing/2014/main" id="{759580AA-6B1E-4C65-9D3B-8A40CBD8E220}"/>
              </a:ext>
            </a:extLst>
          </p:cNvPr>
          <p:cNvSpPr txBox="1"/>
          <p:nvPr userDrawn="1"/>
        </p:nvSpPr>
        <p:spPr>
          <a:xfrm>
            <a:off x="7527636" y="3979411"/>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Based On Asset</a:t>
            </a:r>
          </a:p>
        </p:txBody>
      </p:sp>
      <p:sp>
        <p:nvSpPr>
          <p:cNvPr id="74" name="TextBox 73">
            <a:extLst>
              <a:ext uri="{FF2B5EF4-FFF2-40B4-BE49-F238E27FC236}">
                <a16:creationId xmlns="" xmlns:a16="http://schemas.microsoft.com/office/drawing/2014/main" id="{00EE63BC-019F-46D2-85ED-E2FABA47A87D}"/>
              </a:ext>
            </a:extLst>
          </p:cNvPr>
          <p:cNvSpPr txBox="1"/>
          <p:nvPr userDrawn="1"/>
        </p:nvSpPr>
        <p:spPr>
          <a:xfrm>
            <a:off x="1132577" y="3585295"/>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Asset Owner</a:t>
            </a:r>
          </a:p>
        </p:txBody>
      </p:sp>
      <p:sp>
        <p:nvSpPr>
          <p:cNvPr id="75" name="TextBox 74">
            <a:extLst>
              <a:ext uri="{FF2B5EF4-FFF2-40B4-BE49-F238E27FC236}">
                <a16:creationId xmlns="" xmlns:a16="http://schemas.microsoft.com/office/drawing/2014/main" id="{18F3D524-8618-4B93-A131-5DAC4985A561}"/>
              </a:ext>
            </a:extLst>
          </p:cNvPr>
          <p:cNvSpPr txBox="1"/>
          <p:nvPr userDrawn="1"/>
        </p:nvSpPr>
        <p:spPr>
          <a:xfrm>
            <a:off x="1132577" y="4575502"/>
            <a:ext cx="182880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Veeva CRM</a:t>
            </a:r>
          </a:p>
        </p:txBody>
      </p:sp>
      <p:sp>
        <p:nvSpPr>
          <p:cNvPr id="76" name="TextBox 75">
            <a:extLst>
              <a:ext uri="{FF2B5EF4-FFF2-40B4-BE49-F238E27FC236}">
                <a16:creationId xmlns="" xmlns:a16="http://schemas.microsoft.com/office/drawing/2014/main" id="{29BCA70B-07F3-4184-B119-07E8A73B0D29}"/>
              </a:ext>
            </a:extLst>
          </p:cNvPr>
          <p:cNvSpPr txBox="1"/>
          <p:nvPr userDrawn="1"/>
        </p:nvSpPr>
        <p:spPr>
          <a:xfrm>
            <a:off x="3961877" y="457550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Restricted Use</a:t>
            </a:r>
          </a:p>
        </p:txBody>
      </p:sp>
      <p:sp>
        <p:nvSpPr>
          <p:cNvPr id="77" name="TextBox 76">
            <a:extLst>
              <a:ext uri="{FF2B5EF4-FFF2-40B4-BE49-F238E27FC236}">
                <a16:creationId xmlns="" xmlns:a16="http://schemas.microsoft.com/office/drawing/2014/main" id="{ABC6F0CE-3EF3-4748-8537-A266C0CD9329}"/>
              </a:ext>
            </a:extLst>
          </p:cNvPr>
          <p:cNvSpPr txBox="1"/>
          <p:nvPr userDrawn="1"/>
        </p:nvSpPr>
        <p:spPr>
          <a:xfrm>
            <a:off x="3961877" y="4974162"/>
            <a:ext cx="2011680"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If Yes, Fair Market Value</a:t>
            </a:r>
          </a:p>
        </p:txBody>
      </p:sp>
      <p:sp>
        <p:nvSpPr>
          <p:cNvPr id="78" name="TextBox 77">
            <a:extLst>
              <a:ext uri="{FF2B5EF4-FFF2-40B4-BE49-F238E27FC236}">
                <a16:creationId xmlns="" xmlns:a16="http://schemas.microsoft.com/office/drawing/2014/main" id="{D3001B95-73C8-4B7F-998E-B0AE7A43DE82}"/>
              </a:ext>
            </a:extLst>
          </p:cNvPr>
          <p:cNvSpPr txBox="1"/>
          <p:nvPr userDrawn="1"/>
        </p:nvSpPr>
        <p:spPr>
          <a:xfrm>
            <a:off x="1132577" y="1810962"/>
            <a:ext cx="1828800" cy="365760"/>
          </a:xfrm>
          <a:prstGeom prst="rect">
            <a:avLst/>
          </a:prstGeom>
          <a:solidFill>
            <a:schemeClr val="accent2"/>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Brand or TA Name</a:t>
            </a:r>
          </a:p>
        </p:txBody>
      </p:sp>
      <p:sp>
        <p:nvSpPr>
          <p:cNvPr id="48" name="TextBox 47">
            <a:extLst>
              <a:ext uri="{FF2B5EF4-FFF2-40B4-BE49-F238E27FC236}">
                <a16:creationId xmlns="" xmlns:a16="http://schemas.microsoft.com/office/drawing/2014/main" id="{F0DE83F5-9900-4234-8A5B-4EFEB16F6D34}"/>
              </a:ext>
            </a:extLst>
          </p:cNvPr>
          <p:cNvSpPr txBox="1"/>
          <p:nvPr userDrawn="1"/>
        </p:nvSpPr>
        <p:spPr>
          <a:xfrm>
            <a:off x="7527636" y="3585295"/>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Document #</a:t>
            </a:r>
          </a:p>
        </p:txBody>
      </p:sp>
      <p:graphicFrame>
        <p:nvGraphicFramePr>
          <p:cNvPr id="59" name="Table 58">
            <a:extLst>
              <a:ext uri="{FF2B5EF4-FFF2-40B4-BE49-F238E27FC236}">
                <a16:creationId xmlns="" xmlns:a16="http://schemas.microsoft.com/office/drawing/2014/main" id="{26419F55-E696-4649-B99D-36B08665CB7C}"/>
              </a:ext>
            </a:extLst>
          </p:cNvPr>
          <p:cNvGraphicFramePr>
            <a:graphicFrameLocks noGrp="1"/>
          </p:cNvGraphicFramePr>
          <p:nvPr userDrawn="1">
            <p:extLst>
              <p:ext uri="{D42A27DB-BD31-4B8C-83A1-F6EECF244321}">
                <p14:modId xmlns:p14="http://schemas.microsoft.com/office/powerpoint/2010/main" val="3694813823"/>
              </p:ext>
            </p:extLst>
          </p:nvPr>
        </p:nvGraphicFramePr>
        <p:xfrm>
          <a:off x="1131937" y="4566547"/>
          <a:ext cx="9949786" cy="764702"/>
        </p:xfrm>
        <a:graphic>
          <a:graphicData uri="http://schemas.openxmlformats.org/drawingml/2006/table">
            <a:tbl>
              <a:tblPr>
                <a:tableStyleId>{21E4AEA4-8DFA-4A89-87EB-49C32662AFE0}</a:tableStyleId>
              </a:tblPr>
              <a:tblGrid>
                <a:gridCol w="2931948">
                  <a:extLst>
                    <a:ext uri="{9D8B030D-6E8A-4147-A177-3AD203B41FA5}">
                      <a16:colId xmlns="" xmlns:a16="http://schemas.microsoft.com/office/drawing/2014/main" val="3458750997"/>
                    </a:ext>
                  </a:extLst>
                </a:gridCol>
                <a:gridCol w="3701243">
                  <a:extLst>
                    <a:ext uri="{9D8B030D-6E8A-4147-A177-3AD203B41FA5}">
                      <a16:colId xmlns="" xmlns:a16="http://schemas.microsoft.com/office/drawing/2014/main" val="4071395440"/>
                    </a:ext>
                  </a:extLst>
                </a:gridCol>
                <a:gridCol w="3316595">
                  <a:extLst>
                    <a:ext uri="{9D8B030D-6E8A-4147-A177-3AD203B41FA5}">
                      <a16:colId xmlns="" xmlns:a16="http://schemas.microsoft.com/office/drawing/2014/main" val="668771908"/>
                    </a:ext>
                  </a:extLst>
                </a:gridCol>
              </a:tblGrid>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1532524754"/>
                  </a:ext>
                </a:extLst>
              </a:tr>
              <a:tr h="382351">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 xmlns:a16="http://schemas.microsoft.com/office/drawing/2014/main" val="4152630277"/>
                  </a:ext>
                </a:extLst>
              </a:tr>
            </a:tbl>
          </a:graphicData>
        </a:graphic>
      </p:graphicFrame>
      <p:sp>
        <p:nvSpPr>
          <p:cNvPr id="7" name="Text Placeholder 6">
            <a:extLst>
              <a:ext uri="{FF2B5EF4-FFF2-40B4-BE49-F238E27FC236}">
                <a16:creationId xmlns="" xmlns:a16="http://schemas.microsoft.com/office/drawing/2014/main" id="{C399C3AD-3A79-4CAB-8984-EE85DD84E0A2}"/>
              </a:ext>
            </a:extLst>
          </p:cNvPr>
          <p:cNvSpPr>
            <a:spLocks noGrp="1"/>
          </p:cNvSpPr>
          <p:nvPr>
            <p:ph type="body" sz="quarter" idx="35" hasCustomPrompt="1"/>
          </p:nvPr>
        </p:nvSpPr>
        <p:spPr>
          <a:xfrm>
            <a:off x="9039198" y="3656902"/>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ML-XXXX-US-XXXX</a:t>
            </a:r>
          </a:p>
        </p:txBody>
      </p:sp>
    </p:spTree>
    <p:extLst>
      <p:ext uri="{BB962C8B-B14F-4D97-AF65-F5344CB8AC3E}">
        <p14:creationId xmlns:p14="http://schemas.microsoft.com/office/powerpoint/2010/main" val="165433675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lobal Cover Sheet">
    <p:spTree>
      <p:nvGrpSpPr>
        <p:cNvPr id="1" name=""/>
        <p:cNvGrpSpPr/>
        <p:nvPr/>
      </p:nvGrpSpPr>
      <p:grpSpPr>
        <a:xfrm>
          <a:off x="0" y="0"/>
          <a:ext cx="0" cy="0"/>
          <a:chOff x="0" y="0"/>
          <a:chExt cx="0" cy="0"/>
        </a:xfrm>
      </p:grpSpPr>
      <p:pic>
        <p:nvPicPr>
          <p:cNvPr id="50" name="Picture 49">
            <a:extLst>
              <a:ext uri="{FF2B5EF4-FFF2-40B4-BE49-F238E27FC236}">
                <a16:creationId xmlns="" xmlns:a16="http://schemas.microsoft.com/office/drawing/2014/main" id="{96DA496B-BE9B-2249-8B2D-5053926F6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5271"/>
          <a:stretch/>
        </p:blipFill>
        <p:spPr>
          <a:xfrm>
            <a:off x="0" y="5847906"/>
            <a:ext cx="12192000" cy="1010093"/>
          </a:xfrm>
          <a:prstGeom prst="rect">
            <a:avLst/>
          </a:prstGeom>
        </p:spPr>
      </p:pic>
      <p:pic>
        <p:nvPicPr>
          <p:cNvPr id="46" name="Picture 45">
            <a:extLst>
              <a:ext uri="{FF2B5EF4-FFF2-40B4-BE49-F238E27FC236}">
                <a16:creationId xmlns="" xmlns:a16="http://schemas.microsoft.com/office/drawing/2014/main" id="{7149459F-6EC8-F545-A413-68A498326A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2093"/>
          <a:stretch/>
        </p:blipFill>
        <p:spPr>
          <a:xfrm>
            <a:off x="0" y="1"/>
            <a:ext cx="12192000" cy="542260"/>
          </a:xfrm>
          <a:prstGeom prst="rect">
            <a:avLst/>
          </a:prstGeom>
        </p:spPr>
      </p:pic>
      <p:sp>
        <p:nvSpPr>
          <p:cNvPr id="45" name="Rectangle 44">
            <a:extLst>
              <a:ext uri="{FF2B5EF4-FFF2-40B4-BE49-F238E27FC236}">
                <a16:creationId xmlns="" xmlns:a16="http://schemas.microsoft.com/office/drawing/2014/main" id="{2479633F-0BC4-E945-9023-FC98475491C5}"/>
              </a:ext>
            </a:extLst>
          </p:cNvPr>
          <p:cNvSpPr/>
          <p:nvPr userDrawn="1"/>
        </p:nvSpPr>
        <p:spPr>
          <a:xfrm>
            <a:off x="0" y="5010389"/>
            <a:ext cx="12192000" cy="441085"/>
          </a:xfrm>
          <a:prstGeom prst="rect">
            <a:avLst/>
          </a:prstGeom>
          <a:gradFill>
            <a:gsLst>
              <a:gs pos="0">
                <a:schemeClr val="tx2">
                  <a:alpha val="2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4" name="Rectangle 43">
            <a:extLst>
              <a:ext uri="{FF2B5EF4-FFF2-40B4-BE49-F238E27FC236}">
                <a16:creationId xmlns="" xmlns:a16="http://schemas.microsoft.com/office/drawing/2014/main" id="{E1E6AA85-9CA4-1041-AE82-738250563870}"/>
              </a:ext>
            </a:extLst>
          </p:cNvPr>
          <p:cNvSpPr/>
          <p:nvPr userDrawn="1"/>
        </p:nvSpPr>
        <p:spPr>
          <a:xfrm>
            <a:off x="0" y="4542679"/>
            <a:ext cx="12192000" cy="468000"/>
          </a:xfrm>
          <a:prstGeom prst="rect">
            <a:avLst/>
          </a:prstGeom>
          <a:gradFill>
            <a:gsLst>
              <a:gs pos="0">
                <a:schemeClr val="accent1">
                  <a:alpha val="2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CD2534EA-57BD-F649-A020-14A91AC3E6E1}"/>
              </a:ext>
            </a:extLst>
          </p:cNvPr>
          <p:cNvSpPr/>
          <p:nvPr userDrawn="1"/>
        </p:nvSpPr>
        <p:spPr>
          <a:xfrm>
            <a:off x="0" y="2682268"/>
            <a:ext cx="12192000" cy="1522410"/>
          </a:xfrm>
          <a:prstGeom prst="rect">
            <a:avLst/>
          </a:prstGeom>
          <a:gradFill>
            <a:gsLst>
              <a:gs pos="0">
                <a:schemeClr val="tx2">
                  <a:alpha val="2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 xmlns:a16="http://schemas.microsoft.com/office/drawing/2014/main" id="{D6FFA012-F1D2-6244-A05D-CE196599E6F5}"/>
              </a:ext>
            </a:extLst>
          </p:cNvPr>
          <p:cNvSpPr/>
          <p:nvPr userDrawn="1"/>
        </p:nvSpPr>
        <p:spPr>
          <a:xfrm>
            <a:off x="0" y="1177395"/>
            <a:ext cx="12192000" cy="1134984"/>
          </a:xfrm>
          <a:prstGeom prst="rect">
            <a:avLst/>
          </a:prstGeom>
          <a:gradFill>
            <a:gsLst>
              <a:gs pos="0">
                <a:schemeClr val="accent1">
                  <a:alpha val="2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 xmlns:a16="http://schemas.microsoft.com/office/drawing/2014/main" id="{D3001B95-73C8-4B7F-998E-B0AE7A43DE82}"/>
              </a:ext>
            </a:extLst>
          </p:cNvPr>
          <p:cNvSpPr txBox="1"/>
          <p:nvPr userDrawn="1"/>
        </p:nvSpPr>
        <p:spPr>
          <a:xfrm>
            <a:off x="1127567" y="1951640"/>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Approved for Distribution</a:t>
            </a:r>
          </a:p>
        </p:txBody>
      </p:sp>
      <p:sp>
        <p:nvSpPr>
          <p:cNvPr id="42" name="TextBox 41">
            <a:extLst>
              <a:ext uri="{FF2B5EF4-FFF2-40B4-BE49-F238E27FC236}">
                <a16:creationId xmlns="" xmlns:a16="http://schemas.microsoft.com/office/drawing/2014/main" id="{AB43507E-A6E4-7F44-85AE-38E2CAA053DB}"/>
              </a:ext>
            </a:extLst>
          </p:cNvPr>
          <p:cNvSpPr txBox="1"/>
          <p:nvPr userDrawn="1"/>
        </p:nvSpPr>
        <p:spPr>
          <a:xfrm>
            <a:off x="3200400" y="1951640"/>
            <a:ext cx="8060268" cy="365760"/>
          </a:xfrm>
          <a:prstGeom prst="rect">
            <a:avLst/>
          </a:prstGeom>
          <a:solidFill>
            <a:schemeClr val="bg1">
              <a:alpha val="30000"/>
            </a:schemeClr>
          </a:solidFill>
          <a:ln>
            <a:noFill/>
          </a:ln>
        </p:spPr>
        <p:txBody>
          <a:bodyPr wrap="none" rtlCol="0" anchor="ctr">
            <a:noAutofit/>
          </a:bodyPr>
          <a:lstStyle/>
          <a:p>
            <a:pPr marL="0" indent="0" algn="r">
              <a:buClr>
                <a:schemeClr val="accent1"/>
              </a:buClr>
              <a:buFont typeface="Arial" panose="020B0604020202020204" pitchFamily="34" charset="0"/>
              <a:buNone/>
            </a:pPr>
            <a:endParaRPr lang="en-US" sz="1200" b="1">
              <a:solidFill>
                <a:schemeClr val="bg1"/>
              </a:solidFill>
            </a:endParaRPr>
          </a:p>
        </p:txBody>
      </p:sp>
      <p:sp>
        <p:nvSpPr>
          <p:cNvPr id="40" name="TextBox 39">
            <a:extLst>
              <a:ext uri="{FF2B5EF4-FFF2-40B4-BE49-F238E27FC236}">
                <a16:creationId xmlns="" xmlns:a16="http://schemas.microsoft.com/office/drawing/2014/main" id="{85C5B4A3-4CBD-F349-B638-00946B0FB6DD}"/>
              </a:ext>
            </a:extLst>
          </p:cNvPr>
          <p:cNvSpPr txBox="1"/>
          <p:nvPr userDrawn="1"/>
        </p:nvSpPr>
        <p:spPr>
          <a:xfrm>
            <a:off x="3200400" y="1564517"/>
            <a:ext cx="8060268" cy="365760"/>
          </a:xfrm>
          <a:prstGeom prst="rect">
            <a:avLst/>
          </a:prstGeom>
          <a:solidFill>
            <a:schemeClr val="bg1">
              <a:alpha val="50000"/>
            </a:schemeClr>
          </a:solidFill>
          <a:ln>
            <a:noFill/>
          </a:ln>
        </p:spPr>
        <p:txBody>
          <a:bodyPr wrap="none" rtlCol="0" anchor="ctr">
            <a:noAutofit/>
          </a:bodyPr>
          <a:lstStyle/>
          <a:p>
            <a:pPr marL="0" indent="0" algn="r">
              <a:buClr>
                <a:schemeClr val="accent1"/>
              </a:buClr>
              <a:buFont typeface="Arial" panose="020B0604020202020204" pitchFamily="34" charset="0"/>
              <a:buNone/>
            </a:pPr>
            <a:endParaRPr lang="en-US" sz="1200" b="1">
              <a:solidFill>
                <a:schemeClr val="bg1"/>
              </a:solidFill>
            </a:endParaRPr>
          </a:p>
        </p:txBody>
      </p:sp>
      <p:sp>
        <p:nvSpPr>
          <p:cNvPr id="79" name="TextBox 78">
            <a:extLst>
              <a:ext uri="{FF2B5EF4-FFF2-40B4-BE49-F238E27FC236}">
                <a16:creationId xmlns="" xmlns:a16="http://schemas.microsoft.com/office/drawing/2014/main" id="{86D12817-4053-40BC-82BB-7AF5EE51AEBA}"/>
              </a:ext>
            </a:extLst>
          </p:cNvPr>
          <p:cNvSpPr txBox="1"/>
          <p:nvPr userDrawn="1"/>
        </p:nvSpPr>
        <p:spPr>
          <a:xfrm>
            <a:off x="526473" y="5910621"/>
            <a:ext cx="11208327" cy="830997"/>
          </a:xfrm>
          <a:prstGeom prst="rect">
            <a:avLst/>
          </a:prstGeom>
          <a:noFill/>
          <a:ln>
            <a:noFill/>
          </a:ln>
        </p:spPr>
        <p:txBody>
          <a:bodyPr wrap="square" rtlCol="0" anchor="b">
            <a:spAutoFit/>
          </a:bodyPr>
          <a:lstStyle/>
          <a:p>
            <a:pPr marL="0" indent="0" algn="ctr">
              <a:buClr>
                <a:schemeClr val="accent1"/>
              </a:buClr>
              <a:buFont typeface="Arial" panose="020B0604020202020204" pitchFamily="34" charset="0"/>
              <a:buNone/>
            </a:pPr>
            <a:r>
              <a:rPr lang="en-US" sz="1400" b="1">
                <a:solidFill>
                  <a:schemeClr val="bg1"/>
                </a:solidFill>
              </a:rPr>
              <a:t>External use of any of the content must be approved for release </a:t>
            </a:r>
            <a:br>
              <a:rPr lang="en-US" sz="1400" b="1">
                <a:solidFill>
                  <a:schemeClr val="bg1"/>
                </a:solidFill>
              </a:rPr>
            </a:br>
            <a:r>
              <a:rPr lang="en-US" sz="1400" b="1">
                <a:solidFill>
                  <a:schemeClr val="bg1"/>
                </a:solidFill>
              </a:rPr>
              <a:t>by your local nominated signatory/local medical process to ensure compliance with local regulations. </a:t>
            </a:r>
          </a:p>
          <a:p>
            <a:pPr marL="0" indent="0" algn="ctr">
              <a:buClr>
                <a:schemeClr val="accent1"/>
              </a:buClr>
              <a:buFont typeface="Arial" panose="020B0604020202020204" pitchFamily="34" charset="0"/>
              <a:buNone/>
            </a:pPr>
            <a:r>
              <a:rPr lang="en-US" sz="1000" b="0">
                <a:solidFill>
                  <a:schemeClr val="bg1"/>
                </a:solidFill>
              </a:rPr>
              <a:t>Refer to the General Properties for this asset in GMIP Content (Veeva Vault </a:t>
            </a:r>
            <a:r>
              <a:rPr lang="en-US" sz="1000" b="0" err="1">
                <a:solidFill>
                  <a:schemeClr val="bg1"/>
                </a:solidFill>
              </a:rPr>
              <a:t>MedComms</a:t>
            </a:r>
            <a:r>
              <a:rPr lang="en-US" sz="1000" b="0">
                <a:solidFill>
                  <a:schemeClr val="bg1"/>
                </a:solidFill>
              </a:rPr>
              <a:t>) for additional details. </a:t>
            </a:r>
          </a:p>
          <a:p>
            <a:pPr marL="0" indent="0" algn="ctr">
              <a:buClr>
                <a:schemeClr val="accent1"/>
              </a:buClr>
              <a:buFont typeface="Arial" panose="020B0604020202020204" pitchFamily="34" charset="0"/>
              <a:buNone/>
            </a:pPr>
            <a:r>
              <a:rPr lang="en-US" sz="1000" b="0">
                <a:solidFill>
                  <a:schemeClr val="bg1"/>
                </a:solidFill>
              </a:rPr>
              <a:t>Questions on this asset should be directed to asset owners.</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CC7432E5-F8E0-41AE-9A6B-AD730338B005}" type="slidenum">
              <a:rPr lang="en-US" smtClean="0"/>
              <a:pPr/>
              <a:t>‹N°›</a:t>
            </a:fld>
            <a:endParaRPr lang="en-US"/>
          </a:p>
        </p:txBody>
      </p:sp>
      <p:sp>
        <p:nvSpPr>
          <p:cNvPr id="8" name="TextBox 7">
            <a:extLst>
              <a:ext uri="{FF2B5EF4-FFF2-40B4-BE49-F238E27FC236}">
                <a16:creationId xmlns="" xmlns:a16="http://schemas.microsoft.com/office/drawing/2014/main" id="{FF897A55-CB79-4D07-BEF1-54B1E974D126}"/>
              </a:ext>
            </a:extLst>
          </p:cNvPr>
          <p:cNvSpPr txBox="1"/>
          <p:nvPr userDrawn="1"/>
        </p:nvSpPr>
        <p:spPr>
          <a:xfrm>
            <a:off x="10160000" y="6611780"/>
            <a:ext cx="2032000" cy="246221"/>
          </a:xfrm>
          <a:prstGeom prst="rect">
            <a:avLst/>
          </a:prstGeom>
          <a:noFill/>
        </p:spPr>
        <p:txBody>
          <a:bodyPr wrap="square" rtlCol="0" anchor="b" anchorCtr="0">
            <a:spAutoFit/>
          </a:bodyPr>
          <a:lstStyle/>
          <a:p>
            <a:pPr algn="r"/>
            <a:r>
              <a:rPr lang="en-US" sz="1000" b="0" baseline="0">
                <a:solidFill>
                  <a:schemeClr val="bg1"/>
                </a:solidFill>
                <a:latin typeface="Arial" pitchFamily="34" charset="0"/>
                <a:cs typeface="Arial" pitchFamily="34" charset="0"/>
              </a:rPr>
              <a:t>© AstraZeneca 2022</a:t>
            </a:r>
          </a:p>
        </p:txBody>
      </p:sp>
      <p:sp>
        <p:nvSpPr>
          <p:cNvPr id="9" name="Text Placeholder 8">
            <a:extLst>
              <a:ext uri="{FF2B5EF4-FFF2-40B4-BE49-F238E27FC236}">
                <a16:creationId xmlns="" xmlns:a16="http://schemas.microsoft.com/office/drawing/2014/main" id="{A9E08680-4520-4EA6-B4A7-FD0062F8A6E5}"/>
              </a:ext>
            </a:extLst>
          </p:cNvPr>
          <p:cNvSpPr>
            <a:spLocks noGrp="1"/>
          </p:cNvSpPr>
          <p:nvPr>
            <p:ph type="body" sz="quarter" idx="13" hasCustomPrompt="1"/>
          </p:nvPr>
        </p:nvSpPr>
        <p:spPr>
          <a:xfrm>
            <a:off x="3260436" y="1243513"/>
            <a:ext cx="7798987" cy="228600"/>
          </a:xfrm>
        </p:spPr>
        <p:txBody>
          <a:bodyPr anchor="ctr">
            <a:normAutofit/>
          </a:bodyPr>
          <a:lstStyle>
            <a:lvl1pPr marL="0" indent="0">
              <a:buFont typeface="Arial" panose="020B0604020202020204" pitchFamily="34" charse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&lt;Generic Name&gt; - &lt;Title from Veeva Vault&gt;</a:t>
            </a:r>
          </a:p>
        </p:txBody>
      </p:sp>
      <p:sp>
        <p:nvSpPr>
          <p:cNvPr id="11" name="Text Placeholder 10">
            <a:extLst>
              <a:ext uri="{FF2B5EF4-FFF2-40B4-BE49-F238E27FC236}">
                <a16:creationId xmlns="" xmlns:a16="http://schemas.microsoft.com/office/drawing/2014/main" id="{CF687FD7-F293-4468-AE23-E28EE4619773}"/>
              </a:ext>
            </a:extLst>
          </p:cNvPr>
          <p:cNvSpPr>
            <a:spLocks noGrp="1"/>
          </p:cNvSpPr>
          <p:nvPr>
            <p:ph type="body" sz="quarter" idx="14" hasCustomPrompt="1"/>
          </p:nvPr>
        </p:nvSpPr>
        <p:spPr>
          <a:xfrm>
            <a:off x="3259907" y="3526998"/>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a:t>
            </a:r>
          </a:p>
        </p:txBody>
      </p:sp>
      <p:sp>
        <p:nvSpPr>
          <p:cNvPr id="13" name="Text Placeholder 12">
            <a:extLst>
              <a:ext uri="{FF2B5EF4-FFF2-40B4-BE49-F238E27FC236}">
                <a16:creationId xmlns="" xmlns:a16="http://schemas.microsoft.com/office/drawing/2014/main" id="{5BA6C7CD-771E-461C-A133-67764B81E611}"/>
              </a:ext>
            </a:extLst>
          </p:cNvPr>
          <p:cNvSpPr>
            <a:spLocks noGrp="1"/>
          </p:cNvSpPr>
          <p:nvPr>
            <p:ph type="body" sz="quarter" idx="15" hasCustomPrompt="1"/>
          </p:nvPr>
        </p:nvSpPr>
        <p:spPr>
          <a:xfrm>
            <a:off x="3260436" y="1632331"/>
            <a:ext cx="186677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Reactive or Internal</a:t>
            </a:r>
          </a:p>
        </p:txBody>
      </p:sp>
      <p:sp>
        <p:nvSpPr>
          <p:cNvPr id="15" name="Text Placeholder 14">
            <a:extLst>
              <a:ext uri="{FF2B5EF4-FFF2-40B4-BE49-F238E27FC236}">
                <a16:creationId xmlns="" xmlns:a16="http://schemas.microsoft.com/office/drawing/2014/main" id="{6E33F1E3-ED30-4982-A86D-2C076E1C3B62}"/>
              </a:ext>
            </a:extLst>
          </p:cNvPr>
          <p:cNvSpPr>
            <a:spLocks noGrp="1"/>
          </p:cNvSpPr>
          <p:nvPr>
            <p:ph type="body" sz="quarter" idx="16" hasCustomPrompt="1"/>
          </p:nvPr>
        </p:nvSpPr>
        <p:spPr>
          <a:xfrm>
            <a:off x="3259907" y="3907236"/>
            <a:ext cx="914400"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MM/YY</a:t>
            </a:r>
          </a:p>
        </p:txBody>
      </p:sp>
      <p:sp>
        <p:nvSpPr>
          <p:cNvPr id="17" name="Text Placeholder 16">
            <a:extLst>
              <a:ext uri="{FF2B5EF4-FFF2-40B4-BE49-F238E27FC236}">
                <a16:creationId xmlns="" xmlns:a16="http://schemas.microsoft.com/office/drawing/2014/main" id="{12286C0F-7CF6-40B2-B8FA-7AF1D25B9922}"/>
              </a:ext>
            </a:extLst>
          </p:cNvPr>
          <p:cNvSpPr>
            <a:spLocks noGrp="1"/>
          </p:cNvSpPr>
          <p:nvPr>
            <p:ph type="body" sz="quarter" idx="17" hasCustomPrompt="1"/>
          </p:nvPr>
        </p:nvSpPr>
        <p:spPr>
          <a:xfrm>
            <a:off x="8497596" y="3916120"/>
            <a:ext cx="2561828" cy="228600"/>
          </a:xfrm>
        </p:spPr>
        <p:txBody>
          <a:bodyPr anchor="ctr">
            <a:noAutofit/>
          </a:bodyPr>
          <a:lstStyle>
            <a:lvl1pPr marL="0" indent="0">
              <a:buFont typeface="Arial" panose="020B0604020202020204" pitchFamily="34" charse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or No/List Third Party</a:t>
            </a:r>
          </a:p>
        </p:txBody>
      </p:sp>
      <p:sp>
        <p:nvSpPr>
          <p:cNvPr id="29" name="Text Placeholder 28">
            <a:extLst>
              <a:ext uri="{FF2B5EF4-FFF2-40B4-BE49-F238E27FC236}">
                <a16:creationId xmlns="" xmlns:a16="http://schemas.microsoft.com/office/drawing/2014/main" id="{110857ED-F4F0-4AED-89F7-6595C2BD781E}"/>
              </a:ext>
            </a:extLst>
          </p:cNvPr>
          <p:cNvSpPr>
            <a:spLocks noGrp="1"/>
          </p:cNvSpPr>
          <p:nvPr>
            <p:ph type="body" sz="quarter" idx="23" hasCustomPrompt="1"/>
          </p:nvPr>
        </p:nvSpPr>
        <p:spPr>
          <a:xfrm>
            <a:off x="8497455" y="3528583"/>
            <a:ext cx="256182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Yes, No, or N/A</a:t>
            </a:r>
          </a:p>
        </p:txBody>
      </p:sp>
      <p:sp>
        <p:nvSpPr>
          <p:cNvPr id="35" name="Text Placeholder 34">
            <a:extLst>
              <a:ext uri="{FF2B5EF4-FFF2-40B4-BE49-F238E27FC236}">
                <a16:creationId xmlns="" xmlns:a16="http://schemas.microsoft.com/office/drawing/2014/main" id="{B511FB73-1515-4896-A191-A9E5140DA205}"/>
              </a:ext>
            </a:extLst>
          </p:cNvPr>
          <p:cNvSpPr>
            <a:spLocks noGrp="1"/>
          </p:cNvSpPr>
          <p:nvPr>
            <p:ph type="body" sz="quarter" idx="26" hasCustomPrompt="1"/>
          </p:nvPr>
        </p:nvSpPr>
        <p:spPr>
          <a:xfrm>
            <a:off x="3251200" y="5107400"/>
            <a:ext cx="7808083" cy="258532"/>
          </a:xfrm>
        </p:spPr>
        <p:txBody>
          <a:bodyPr wrap="square" anchor="ctr">
            <a:sp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N/A or Enter Instructions</a:t>
            </a:r>
          </a:p>
        </p:txBody>
      </p:sp>
      <p:sp>
        <p:nvSpPr>
          <p:cNvPr id="37" name="Text Placeholder 36">
            <a:extLst>
              <a:ext uri="{FF2B5EF4-FFF2-40B4-BE49-F238E27FC236}">
                <a16:creationId xmlns="" xmlns:a16="http://schemas.microsoft.com/office/drawing/2014/main" id="{1E7DEFF9-F91F-49E6-94A9-010D12455C1C}"/>
              </a:ext>
            </a:extLst>
          </p:cNvPr>
          <p:cNvSpPr>
            <a:spLocks noGrp="1"/>
          </p:cNvSpPr>
          <p:nvPr>
            <p:ph type="body" sz="quarter" idx="27" hasCustomPrompt="1"/>
          </p:nvPr>
        </p:nvSpPr>
        <p:spPr>
          <a:xfrm>
            <a:off x="3259907" y="3140856"/>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New, Renewal, or Renewal with Changes</a:t>
            </a:r>
          </a:p>
        </p:txBody>
      </p:sp>
      <p:sp>
        <p:nvSpPr>
          <p:cNvPr id="39" name="Text Placeholder 38">
            <a:extLst>
              <a:ext uri="{FF2B5EF4-FFF2-40B4-BE49-F238E27FC236}">
                <a16:creationId xmlns="" xmlns:a16="http://schemas.microsoft.com/office/drawing/2014/main" id="{FA339AE6-73E5-47C9-8111-E129355C911C}"/>
              </a:ext>
            </a:extLst>
          </p:cNvPr>
          <p:cNvSpPr>
            <a:spLocks noGrp="1"/>
          </p:cNvSpPr>
          <p:nvPr>
            <p:ph type="body" sz="quarter" idx="28" hasCustomPrompt="1"/>
          </p:nvPr>
        </p:nvSpPr>
        <p:spPr>
          <a:xfrm>
            <a:off x="9045548" y="3147809"/>
            <a:ext cx="2019200"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PromoMats/</a:t>
            </a:r>
            <a:r>
              <a:rPr lang="en-US" err="1"/>
              <a:t>MedComms</a:t>
            </a:r>
            <a:r>
              <a:rPr lang="en-US"/>
              <a:t> #</a:t>
            </a:r>
          </a:p>
        </p:txBody>
      </p:sp>
      <p:sp>
        <p:nvSpPr>
          <p:cNvPr id="41" name="Text Placeholder 40">
            <a:extLst>
              <a:ext uri="{FF2B5EF4-FFF2-40B4-BE49-F238E27FC236}">
                <a16:creationId xmlns="" xmlns:a16="http://schemas.microsoft.com/office/drawing/2014/main" id="{F085F8C8-CE31-4A7B-87E4-06397B5B41DA}"/>
              </a:ext>
            </a:extLst>
          </p:cNvPr>
          <p:cNvSpPr>
            <a:spLocks noGrp="1"/>
          </p:cNvSpPr>
          <p:nvPr>
            <p:ph type="body" sz="quarter" idx="29" hasCustomPrompt="1"/>
          </p:nvPr>
        </p:nvSpPr>
        <p:spPr>
          <a:xfrm>
            <a:off x="3259907" y="2754277"/>
            <a:ext cx="4248038"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AZ MI Lead/Global Medical Affairs Lead</a:t>
            </a:r>
          </a:p>
        </p:txBody>
      </p:sp>
      <p:sp>
        <p:nvSpPr>
          <p:cNvPr id="49" name="Text Placeholder 48">
            <a:extLst>
              <a:ext uri="{FF2B5EF4-FFF2-40B4-BE49-F238E27FC236}">
                <a16:creationId xmlns="" xmlns:a16="http://schemas.microsoft.com/office/drawing/2014/main" id="{FFBD88D7-1F68-4A55-9958-01B92024FDF7}"/>
              </a:ext>
            </a:extLst>
          </p:cNvPr>
          <p:cNvSpPr>
            <a:spLocks noGrp="1"/>
          </p:cNvSpPr>
          <p:nvPr>
            <p:ph type="body" sz="quarter" idx="33" hasCustomPrompt="1"/>
          </p:nvPr>
        </p:nvSpPr>
        <p:spPr>
          <a:xfrm>
            <a:off x="3260436" y="2021149"/>
            <a:ext cx="324420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No or Yes, Pending Local Market Approval</a:t>
            </a:r>
          </a:p>
        </p:txBody>
      </p:sp>
      <p:sp>
        <p:nvSpPr>
          <p:cNvPr id="51" name="Text Placeholder 50">
            <a:extLst>
              <a:ext uri="{FF2B5EF4-FFF2-40B4-BE49-F238E27FC236}">
                <a16:creationId xmlns="" xmlns:a16="http://schemas.microsoft.com/office/drawing/2014/main" id="{D75479AB-AB9C-4737-A1D0-F9E28AC4F163}"/>
              </a:ext>
            </a:extLst>
          </p:cNvPr>
          <p:cNvSpPr>
            <a:spLocks noGrp="1"/>
          </p:cNvSpPr>
          <p:nvPr>
            <p:ph type="body" sz="quarter" idx="34" hasCustomPrompt="1"/>
          </p:nvPr>
        </p:nvSpPr>
        <p:spPr>
          <a:xfrm>
            <a:off x="8349572" y="2021885"/>
            <a:ext cx="2709851" cy="228600"/>
          </a:xfrm>
        </p:spPr>
        <p:txBody>
          <a:bodyPr anchor="ctr">
            <a:noAutofit/>
          </a:bodyPr>
          <a:lstStyle>
            <a:lvl1pPr marL="0" indent="0">
              <a:buNone/>
              <a:defRPr sz="1200"/>
            </a:lvl1pPr>
            <a:lvl2pPr marL="228600" indent="0">
              <a:buNone/>
              <a:defRPr sz="1200"/>
            </a:lvl2pPr>
            <a:lvl3pPr marL="457200" indent="0">
              <a:buNone/>
              <a:defRPr sz="1200"/>
            </a:lvl3pPr>
            <a:lvl4pPr marL="685800" indent="0">
              <a:buNone/>
              <a:defRPr sz="1200"/>
            </a:lvl4pPr>
            <a:lvl5pPr marL="914400" indent="0">
              <a:buNone/>
              <a:defRPr sz="1200"/>
            </a:lvl5pPr>
          </a:lstStyle>
          <a:p>
            <a:pPr lvl="0"/>
            <a:r>
              <a:rPr lang="en-US"/>
              <a:t>Therapy Area</a:t>
            </a:r>
          </a:p>
        </p:txBody>
      </p:sp>
      <p:sp>
        <p:nvSpPr>
          <p:cNvPr id="52" name="TextBox 51">
            <a:extLst>
              <a:ext uri="{FF2B5EF4-FFF2-40B4-BE49-F238E27FC236}">
                <a16:creationId xmlns="" xmlns:a16="http://schemas.microsoft.com/office/drawing/2014/main" id="{7085AA13-451C-453D-AD0D-E8AF815127C2}"/>
              </a:ext>
            </a:extLst>
          </p:cNvPr>
          <p:cNvSpPr txBox="1"/>
          <p:nvPr userDrawn="1"/>
        </p:nvSpPr>
        <p:spPr>
          <a:xfrm>
            <a:off x="1127567" y="1177394"/>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Asset Title</a:t>
            </a:r>
          </a:p>
        </p:txBody>
      </p:sp>
      <p:sp>
        <p:nvSpPr>
          <p:cNvPr id="53" name="TextBox 52">
            <a:extLst>
              <a:ext uri="{FF2B5EF4-FFF2-40B4-BE49-F238E27FC236}">
                <a16:creationId xmlns="" xmlns:a16="http://schemas.microsoft.com/office/drawing/2014/main" id="{A88B6979-D240-45DF-8FFB-111611A15632}"/>
              </a:ext>
            </a:extLst>
          </p:cNvPr>
          <p:cNvSpPr txBox="1"/>
          <p:nvPr userDrawn="1"/>
        </p:nvSpPr>
        <p:spPr>
          <a:xfrm>
            <a:off x="1127567" y="3459184"/>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Approval Date</a:t>
            </a:r>
          </a:p>
        </p:txBody>
      </p:sp>
      <p:sp>
        <p:nvSpPr>
          <p:cNvPr id="54" name="TextBox 53">
            <a:extLst>
              <a:ext uri="{FF2B5EF4-FFF2-40B4-BE49-F238E27FC236}">
                <a16:creationId xmlns="" xmlns:a16="http://schemas.microsoft.com/office/drawing/2014/main" id="{13F32247-E803-4B9D-8739-4086AE7EDFE5}"/>
              </a:ext>
            </a:extLst>
          </p:cNvPr>
          <p:cNvSpPr txBox="1"/>
          <p:nvPr userDrawn="1"/>
        </p:nvSpPr>
        <p:spPr>
          <a:xfrm>
            <a:off x="1127567" y="1564517"/>
            <a:ext cx="2044732"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Intended Use</a:t>
            </a:r>
          </a:p>
        </p:txBody>
      </p:sp>
      <p:sp>
        <p:nvSpPr>
          <p:cNvPr id="55" name="TextBox 54">
            <a:extLst>
              <a:ext uri="{FF2B5EF4-FFF2-40B4-BE49-F238E27FC236}">
                <a16:creationId xmlns="" xmlns:a16="http://schemas.microsoft.com/office/drawing/2014/main" id="{142B0649-53B3-4494-A56E-67DCF07E8290}"/>
              </a:ext>
            </a:extLst>
          </p:cNvPr>
          <p:cNvSpPr txBox="1"/>
          <p:nvPr userDrawn="1"/>
        </p:nvSpPr>
        <p:spPr>
          <a:xfrm>
            <a:off x="1127567" y="3837727"/>
            <a:ext cx="204974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Expiration Date</a:t>
            </a:r>
          </a:p>
        </p:txBody>
      </p:sp>
      <p:sp>
        <p:nvSpPr>
          <p:cNvPr id="66" name="TextBox 65">
            <a:extLst>
              <a:ext uri="{FF2B5EF4-FFF2-40B4-BE49-F238E27FC236}">
                <a16:creationId xmlns="" xmlns:a16="http://schemas.microsoft.com/office/drawing/2014/main" id="{67900F06-4765-44ED-A269-1CD58C5E952C}"/>
              </a:ext>
            </a:extLst>
          </p:cNvPr>
          <p:cNvSpPr txBox="1"/>
          <p:nvPr userDrawn="1"/>
        </p:nvSpPr>
        <p:spPr>
          <a:xfrm>
            <a:off x="4398741" y="3457379"/>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Copyright Permissions Obtained for Graphics</a:t>
            </a:r>
          </a:p>
        </p:txBody>
      </p:sp>
      <p:sp>
        <p:nvSpPr>
          <p:cNvPr id="69" name="TextBox 68">
            <a:extLst>
              <a:ext uri="{FF2B5EF4-FFF2-40B4-BE49-F238E27FC236}">
                <a16:creationId xmlns="" xmlns:a16="http://schemas.microsoft.com/office/drawing/2014/main" id="{621D8C32-5CB3-4252-B385-54C66A9E1EE6}"/>
              </a:ext>
            </a:extLst>
          </p:cNvPr>
          <p:cNvSpPr txBox="1"/>
          <p:nvPr userDrawn="1"/>
        </p:nvSpPr>
        <p:spPr>
          <a:xfrm>
            <a:off x="1041992" y="42204"/>
            <a:ext cx="10108016" cy="461665"/>
          </a:xfrm>
          <a:prstGeom prst="rect">
            <a:avLst/>
          </a:prstGeom>
          <a:noFill/>
          <a:ln>
            <a:noFill/>
          </a:ln>
        </p:spPr>
        <p:txBody>
          <a:bodyPr wrap="square" rtlCol="0" anchor="ctr">
            <a:spAutoFit/>
          </a:bodyPr>
          <a:lstStyle/>
          <a:p>
            <a:pPr marL="0" indent="0" algn="ctr">
              <a:buClr>
                <a:schemeClr val="accent1"/>
              </a:buClr>
              <a:buFont typeface="Arial" panose="020B0604020202020204" pitchFamily="34" charset="0"/>
              <a:buNone/>
            </a:pPr>
            <a:r>
              <a:rPr lang="en-US" sz="2400" b="1">
                <a:solidFill>
                  <a:schemeClr val="bg1"/>
                </a:solidFill>
              </a:rPr>
              <a:t>Global Medical Asset Cover Sheet</a:t>
            </a:r>
          </a:p>
        </p:txBody>
      </p:sp>
      <p:sp>
        <p:nvSpPr>
          <p:cNvPr id="70" name="TextBox 69">
            <a:extLst>
              <a:ext uri="{FF2B5EF4-FFF2-40B4-BE49-F238E27FC236}">
                <a16:creationId xmlns="" xmlns:a16="http://schemas.microsoft.com/office/drawing/2014/main" id="{6811B402-BB33-4FBF-A25A-6A132332CC41}"/>
              </a:ext>
            </a:extLst>
          </p:cNvPr>
          <p:cNvSpPr txBox="1"/>
          <p:nvPr userDrawn="1"/>
        </p:nvSpPr>
        <p:spPr>
          <a:xfrm>
            <a:off x="1127566" y="4989810"/>
            <a:ext cx="2044731" cy="461665"/>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Special Instructions</a:t>
            </a:r>
            <a:br>
              <a:rPr lang="en-US" sz="1200" b="1">
                <a:solidFill>
                  <a:schemeClr val="bg1"/>
                </a:solidFill>
              </a:rPr>
            </a:br>
            <a:r>
              <a:rPr lang="en-US" sz="1200" b="1">
                <a:solidFill>
                  <a:schemeClr val="bg1"/>
                </a:solidFill>
              </a:rPr>
              <a:t>and/or Disclaimers</a:t>
            </a:r>
          </a:p>
        </p:txBody>
      </p:sp>
      <p:sp>
        <p:nvSpPr>
          <p:cNvPr id="71" name="TextBox 70">
            <a:extLst>
              <a:ext uri="{FF2B5EF4-FFF2-40B4-BE49-F238E27FC236}">
                <a16:creationId xmlns="" xmlns:a16="http://schemas.microsoft.com/office/drawing/2014/main" id="{A1A1B573-DC23-488B-93DB-AD4DD88A4651}"/>
              </a:ext>
            </a:extLst>
          </p:cNvPr>
          <p:cNvSpPr txBox="1"/>
          <p:nvPr userDrawn="1"/>
        </p:nvSpPr>
        <p:spPr>
          <a:xfrm>
            <a:off x="6809252" y="1951640"/>
            <a:ext cx="1371600" cy="365760"/>
          </a:xfrm>
          <a:prstGeom prst="rect">
            <a:avLst/>
          </a:prstGeom>
          <a:solidFill>
            <a:schemeClr val="accent1"/>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Therapy Area</a:t>
            </a:r>
          </a:p>
        </p:txBody>
      </p:sp>
      <p:sp>
        <p:nvSpPr>
          <p:cNvPr id="72" name="TextBox 71">
            <a:extLst>
              <a:ext uri="{FF2B5EF4-FFF2-40B4-BE49-F238E27FC236}">
                <a16:creationId xmlns="" xmlns:a16="http://schemas.microsoft.com/office/drawing/2014/main" id="{A294A206-A31C-476D-ACCB-00ABD9DE8B78}"/>
              </a:ext>
            </a:extLst>
          </p:cNvPr>
          <p:cNvSpPr txBox="1"/>
          <p:nvPr userDrawn="1"/>
        </p:nvSpPr>
        <p:spPr>
          <a:xfrm>
            <a:off x="1127567" y="3076385"/>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New Asset/Renewal</a:t>
            </a:r>
          </a:p>
        </p:txBody>
      </p:sp>
      <p:sp>
        <p:nvSpPr>
          <p:cNvPr id="73" name="TextBox 72">
            <a:extLst>
              <a:ext uri="{FF2B5EF4-FFF2-40B4-BE49-F238E27FC236}">
                <a16:creationId xmlns="" xmlns:a16="http://schemas.microsoft.com/office/drawing/2014/main" id="{759580AA-6B1E-4C65-9D3B-8A40CBD8E220}"/>
              </a:ext>
            </a:extLst>
          </p:cNvPr>
          <p:cNvSpPr txBox="1"/>
          <p:nvPr userDrawn="1"/>
        </p:nvSpPr>
        <p:spPr>
          <a:xfrm>
            <a:off x="7527636" y="3076385"/>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Based On Asset</a:t>
            </a:r>
          </a:p>
        </p:txBody>
      </p:sp>
      <p:sp>
        <p:nvSpPr>
          <p:cNvPr id="74" name="TextBox 73">
            <a:extLst>
              <a:ext uri="{FF2B5EF4-FFF2-40B4-BE49-F238E27FC236}">
                <a16:creationId xmlns="" xmlns:a16="http://schemas.microsoft.com/office/drawing/2014/main" id="{00EE63BC-019F-46D2-85ED-E2FABA47A87D}"/>
              </a:ext>
            </a:extLst>
          </p:cNvPr>
          <p:cNvSpPr txBox="1"/>
          <p:nvPr userDrawn="1"/>
        </p:nvSpPr>
        <p:spPr>
          <a:xfrm>
            <a:off x="1127567" y="2682269"/>
            <a:ext cx="2044732"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Asset Owner(s)</a:t>
            </a:r>
          </a:p>
        </p:txBody>
      </p:sp>
      <p:sp>
        <p:nvSpPr>
          <p:cNvPr id="48" name="TextBox 47">
            <a:extLst>
              <a:ext uri="{FF2B5EF4-FFF2-40B4-BE49-F238E27FC236}">
                <a16:creationId xmlns="" xmlns:a16="http://schemas.microsoft.com/office/drawing/2014/main" id="{F0DE83F5-9900-4234-8A5B-4EFEB16F6D34}"/>
              </a:ext>
            </a:extLst>
          </p:cNvPr>
          <p:cNvSpPr txBox="1"/>
          <p:nvPr userDrawn="1"/>
        </p:nvSpPr>
        <p:spPr>
          <a:xfrm>
            <a:off x="7527636" y="2682269"/>
            <a:ext cx="1512587"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Document #</a:t>
            </a:r>
          </a:p>
        </p:txBody>
      </p:sp>
      <p:sp>
        <p:nvSpPr>
          <p:cNvPr id="7" name="Text Placeholder 6">
            <a:extLst>
              <a:ext uri="{FF2B5EF4-FFF2-40B4-BE49-F238E27FC236}">
                <a16:creationId xmlns="" xmlns:a16="http://schemas.microsoft.com/office/drawing/2014/main" id="{C399C3AD-3A79-4CAB-8984-EE85DD84E0A2}"/>
              </a:ext>
            </a:extLst>
          </p:cNvPr>
          <p:cNvSpPr>
            <a:spLocks noGrp="1"/>
          </p:cNvSpPr>
          <p:nvPr>
            <p:ph type="body" sz="quarter" idx="35" hasCustomPrompt="1"/>
          </p:nvPr>
        </p:nvSpPr>
        <p:spPr>
          <a:xfrm>
            <a:off x="9045548" y="2753876"/>
            <a:ext cx="2020226" cy="238125"/>
          </a:xfrm>
        </p:spPr>
        <p:txBody>
          <a:bodyPr>
            <a:noAutofit/>
          </a:bodyPr>
          <a:lstStyle>
            <a:lvl1pPr marL="0" indent="0">
              <a:buNone/>
              <a:defRPr sz="1200"/>
            </a:lvl1pPr>
            <a:lvl2pPr marL="228600" indent="0">
              <a:buNone/>
              <a:defRPr/>
            </a:lvl2pPr>
            <a:lvl3pPr marL="457200" indent="0">
              <a:buNone/>
              <a:defRPr/>
            </a:lvl3pPr>
            <a:lvl4pPr marL="685800" indent="0">
              <a:buNone/>
              <a:defRPr/>
            </a:lvl4pPr>
            <a:lvl5pPr marL="914400" indent="0">
              <a:buNone/>
              <a:defRPr/>
            </a:lvl5pPr>
          </a:lstStyle>
          <a:p>
            <a:pPr lvl="0"/>
            <a:r>
              <a:rPr lang="en-US"/>
              <a:t>ML-XXXX-ALL-XXXX</a:t>
            </a:r>
          </a:p>
        </p:txBody>
      </p:sp>
      <p:sp>
        <p:nvSpPr>
          <p:cNvPr id="57" name="TextBox 56">
            <a:extLst>
              <a:ext uri="{FF2B5EF4-FFF2-40B4-BE49-F238E27FC236}">
                <a16:creationId xmlns="" xmlns:a16="http://schemas.microsoft.com/office/drawing/2014/main" id="{71FDDFED-CF51-4158-8A3B-DD9E176FC125}"/>
              </a:ext>
            </a:extLst>
          </p:cNvPr>
          <p:cNvSpPr txBox="1"/>
          <p:nvPr userDrawn="1"/>
        </p:nvSpPr>
        <p:spPr>
          <a:xfrm>
            <a:off x="4398741" y="3837727"/>
            <a:ext cx="4034059" cy="365760"/>
          </a:xfrm>
          <a:prstGeom prst="rect">
            <a:avLst/>
          </a:prstGeom>
          <a:solidFill>
            <a:schemeClr val="tx1">
              <a:lumMod val="65000"/>
              <a:lumOff val="35000"/>
            </a:schemeClr>
          </a:solidFill>
          <a:ln>
            <a:noFill/>
          </a:ln>
        </p:spPr>
        <p:txBody>
          <a:bodyPr wrap="none" rtlCol="0" anchor="ctr">
            <a:noAutofit/>
          </a:bodyPr>
          <a:lstStyle/>
          <a:p>
            <a:pPr marL="0" indent="0" algn="r">
              <a:buClr>
                <a:schemeClr val="accent1"/>
              </a:buClr>
              <a:buFont typeface="Arial" panose="020B0604020202020204" pitchFamily="34" charset="0"/>
              <a:buNone/>
            </a:pPr>
            <a:r>
              <a:rPr lang="en-US" sz="1200" b="1">
                <a:solidFill>
                  <a:schemeClr val="bg1"/>
                </a:solidFill>
              </a:rPr>
              <a:t>Technical Review/Fact Check by Medical Information</a:t>
            </a:r>
          </a:p>
        </p:txBody>
      </p:sp>
      <p:sp>
        <p:nvSpPr>
          <p:cNvPr id="62" name="TextBox 61">
            <a:extLst>
              <a:ext uri="{FF2B5EF4-FFF2-40B4-BE49-F238E27FC236}">
                <a16:creationId xmlns="" xmlns:a16="http://schemas.microsoft.com/office/drawing/2014/main" id="{65509915-7361-4754-AA26-9EB5B15ABE0F}"/>
              </a:ext>
            </a:extLst>
          </p:cNvPr>
          <p:cNvSpPr txBox="1"/>
          <p:nvPr userDrawn="1"/>
        </p:nvSpPr>
        <p:spPr>
          <a:xfrm>
            <a:off x="1127567" y="4549014"/>
            <a:ext cx="9946009" cy="461665"/>
          </a:xfrm>
          <a:prstGeom prst="rect">
            <a:avLst/>
          </a:prstGeom>
          <a:solidFill>
            <a:schemeClr val="accent1"/>
          </a:solidFill>
          <a:ln>
            <a:noFill/>
          </a:ln>
        </p:spPr>
        <p:txBody>
          <a:bodyPr wrap="none" rtlCol="0" anchor="ctr">
            <a:noAutofit/>
          </a:bodyPr>
          <a:lstStyle/>
          <a:p>
            <a:pPr marL="0" indent="0" algn="ctr">
              <a:buClr>
                <a:schemeClr val="accent1"/>
              </a:buClr>
              <a:buFont typeface="Arial" panose="020B0604020202020204" pitchFamily="34" charset="0"/>
              <a:buNone/>
            </a:pPr>
            <a:r>
              <a:rPr lang="en-US" sz="1200" b="1">
                <a:solidFill>
                  <a:schemeClr val="bg1"/>
                </a:solidFill>
              </a:rPr>
              <a:t>This material is globally approved for use by AstraZeneca Medical Personnel only. The local market is responsible for interpreting, </a:t>
            </a:r>
            <a:br>
              <a:rPr lang="en-US" sz="1200" b="1">
                <a:solidFill>
                  <a:schemeClr val="bg1"/>
                </a:solidFill>
              </a:rPr>
            </a:br>
            <a:r>
              <a:rPr lang="en-US" sz="1200" b="1">
                <a:solidFill>
                  <a:schemeClr val="bg1"/>
                </a:solidFill>
              </a:rPr>
              <a:t>reviewing, and approving the content according to their local label, rules, and regulations. </a:t>
            </a:r>
          </a:p>
        </p:txBody>
      </p:sp>
      <p:sp>
        <p:nvSpPr>
          <p:cNvPr id="38" name="TextBox 37">
            <a:extLst>
              <a:ext uri="{FF2B5EF4-FFF2-40B4-BE49-F238E27FC236}">
                <a16:creationId xmlns="" xmlns:a16="http://schemas.microsoft.com/office/drawing/2014/main" id="{E0622BAB-E5D8-2943-91E8-ECBE7FE0F40D}"/>
              </a:ext>
            </a:extLst>
          </p:cNvPr>
          <p:cNvSpPr txBox="1"/>
          <p:nvPr userDrawn="1"/>
        </p:nvSpPr>
        <p:spPr>
          <a:xfrm>
            <a:off x="3200400" y="1177394"/>
            <a:ext cx="8060268" cy="365760"/>
          </a:xfrm>
          <a:prstGeom prst="rect">
            <a:avLst/>
          </a:prstGeom>
          <a:solidFill>
            <a:schemeClr val="bg1">
              <a:alpha val="30000"/>
            </a:schemeClr>
          </a:solidFill>
          <a:ln>
            <a:noFill/>
          </a:ln>
        </p:spPr>
        <p:txBody>
          <a:bodyPr wrap="none" rtlCol="0" anchor="ctr">
            <a:noAutofit/>
          </a:bodyPr>
          <a:lstStyle/>
          <a:p>
            <a:pPr marL="0" indent="0" algn="r">
              <a:buClr>
                <a:schemeClr val="accent1"/>
              </a:buClr>
              <a:buFont typeface="Arial" panose="020B0604020202020204" pitchFamily="34" charset="0"/>
              <a:buNone/>
            </a:pPr>
            <a:endParaRPr lang="en-US" sz="1200" b="1">
              <a:solidFill>
                <a:schemeClr val="bg1"/>
              </a:solidFill>
            </a:endParaRPr>
          </a:p>
        </p:txBody>
      </p:sp>
    </p:spTree>
    <p:extLst>
      <p:ext uri="{BB962C8B-B14F-4D97-AF65-F5344CB8AC3E}">
        <p14:creationId xmlns:p14="http://schemas.microsoft.com/office/powerpoint/2010/main" val="121792940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5680B722-FAEC-4F28-AAD4-76F62844FB87}"/>
              </a:ext>
            </a:extLst>
          </p:cNvPr>
          <p:cNvSpPr/>
          <p:nvPr userDrawn="1"/>
        </p:nvSpPr>
        <p:spPr>
          <a:xfrm>
            <a:off x="0" y="0"/>
            <a:ext cx="12192000" cy="6858000"/>
          </a:xfrm>
          <a:prstGeom prst="rect">
            <a:avLst/>
          </a:prstGeom>
          <a:solidFill>
            <a:srgbClr val="F3F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Rounded Corners 10">
            <a:extLst>
              <a:ext uri="{FF2B5EF4-FFF2-40B4-BE49-F238E27FC236}">
                <a16:creationId xmlns="" xmlns:a16="http://schemas.microsoft.com/office/drawing/2014/main" id="{45FD5AFA-4868-468F-826B-0EEABFDF0380}"/>
              </a:ext>
            </a:extLst>
          </p:cNvPr>
          <p:cNvSpPr/>
          <p:nvPr userDrawn="1"/>
        </p:nvSpPr>
        <p:spPr>
          <a:xfrm>
            <a:off x="342900" y="1663700"/>
            <a:ext cx="11506200" cy="4556125"/>
          </a:xfrm>
          <a:prstGeom prst="roundRect">
            <a:avLst>
              <a:gd name="adj" fmla="val 217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 xmlns:a16="http://schemas.microsoft.com/office/drawing/2014/main" id="{7249B1BC-683E-4264-86F4-0650B37F0BDB}"/>
              </a:ext>
            </a:extLst>
          </p:cNvPr>
          <p:cNvSpPr/>
          <p:nvPr userDrawn="1"/>
        </p:nvSpPr>
        <p:spPr>
          <a:xfrm>
            <a:off x="0" y="0"/>
            <a:ext cx="12192000"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re 1">
            <a:extLst>
              <a:ext uri="{FF2B5EF4-FFF2-40B4-BE49-F238E27FC236}">
                <a16:creationId xmlns="" xmlns:a16="http://schemas.microsoft.com/office/drawing/2014/main" id="{8AB8276F-8FE8-4C42-BD01-3BCD0B952895}"/>
              </a:ext>
            </a:extLst>
          </p:cNvPr>
          <p:cNvSpPr>
            <a:spLocks noGrp="1"/>
          </p:cNvSpPr>
          <p:nvPr>
            <p:ph type="title"/>
          </p:nvPr>
        </p:nvSpPr>
        <p:spPr>
          <a:xfrm>
            <a:off x="342900" y="0"/>
            <a:ext cx="11506200" cy="1325563"/>
          </a:xfrm>
        </p:spPr>
        <p:txBody>
          <a:bodyPr>
            <a:normAutofit/>
          </a:bodyPr>
          <a:lstStyle>
            <a:lvl1pPr>
              <a:defRPr sz="2800" b="1">
                <a:solidFill>
                  <a:schemeClr val="bg1"/>
                </a:solidFill>
                <a:latin typeface="Arial" panose="020B0604020202020204" pitchFamily="34" charset="0"/>
                <a:cs typeface="Arial" panose="020B0604020202020204" pitchFamily="34" charset="0"/>
              </a:defRPr>
            </a:lvl1pPr>
          </a:lstStyle>
          <a:p>
            <a:r>
              <a:rPr lang="fr-FR"/>
              <a:t>Modifiez le style du titre</a:t>
            </a:r>
            <a:endParaRPr lang="en-US"/>
          </a:p>
        </p:txBody>
      </p:sp>
      <p:sp>
        <p:nvSpPr>
          <p:cNvPr id="5" name="Espace réservé du pied de page 4">
            <a:extLst>
              <a:ext uri="{FF2B5EF4-FFF2-40B4-BE49-F238E27FC236}">
                <a16:creationId xmlns="" xmlns:a16="http://schemas.microsoft.com/office/drawing/2014/main" id="{CD41E132-6CDC-4C99-BCEF-A0C1F13D8404}"/>
              </a:ext>
            </a:extLst>
          </p:cNvPr>
          <p:cNvSpPr>
            <a:spLocks noGrp="1"/>
          </p:cNvSpPr>
          <p:nvPr>
            <p:ph type="ftr" sz="quarter" idx="11"/>
          </p:nvPr>
        </p:nvSpPr>
        <p:spPr>
          <a:xfrm>
            <a:off x="342900" y="6219826"/>
            <a:ext cx="7810500" cy="501650"/>
          </a:xfrm>
        </p:spPr>
        <p:txBody>
          <a:bodyPr/>
          <a:lstStyle>
            <a:lvl1pPr algn="l">
              <a:defRPr sz="800">
                <a:solidFill>
                  <a:schemeClr val="tx1"/>
                </a:solidFill>
                <a:latin typeface="Arial" panose="020B0604020202020204" pitchFamily="34" charset="0"/>
                <a:cs typeface="Arial" panose="020B0604020202020204" pitchFamily="34" charset="0"/>
              </a:defRPr>
            </a:lvl1pPr>
          </a:lstStyle>
          <a:p>
            <a:endParaRPr lang="en-US"/>
          </a:p>
        </p:txBody>
      </p:sp>
      <p:sp>
        <p:nvSpPr>
          <p:cNvPr id="6" name="Espace réservé du numéro de diapositive 5">
            <a:extLst>
              <a:ext uri="{FF2B5EF4-FFF2-40B4-BE49-F238E27FC236}">
                <a16:creationId xmlns="" xmlns:a16="http://schemas.microsoft.com/office/drawing/2014/main" id="{45E6B27D-3395-4F03-B693-98F3EF1654FE}"/>
              </a:ext>
            </a:extLst>
          </p:cNvPr>
          <p:cNvSpPr>
            <a:spLocks noGrp="1"/>
          </p:cNvSpPr>
          <p:nvPr>
            <p:ph type="sldNum" sz="quarter" idx="12"/>
          </p:nvPr>
        </p:nvSpPr>
        <p:spPr>
          <a:xfrm>
            <a:off x="9105900" y="6356350"/>
            <a:ext cx="2743200" cy="365125"/>
          </a:xfrm>
        </p:spPr>
        <p:txBody>
          <a:bodyPr/>
          <a:lstStyle>
            <a:lvl1pPr>
              <a:defRPr sz="800">
                <a:solidFill>
                  <a:schemeClr val="tx1"/>
                </a:solidFill>
                <a:latin typeface="Arial" panose="020B0604020202020204" pitchFamily="34" charset="0"/>
                <a:cs typeface="Arial" panose="020B0604020202020204" pitchFamily="34" charset="0"/>
              </a:defRPr>
            </a:lvl1pPr>
          </a:lstStyle>
          <a:p>
            <a:fld id="{6A6BDF73-C14C-4FEA-97D1-6A51169C926F}" type="slidenum">
              <a:rPr lang="en-US" smtClean="0"/>
              <a:pPr/>
              <a:t>‹N°›</a:t>
            </a:fld>
            <a:endParaRPr lang="en-US"/>
          </a:p>
        </p:txBody>
      </p:sp>
      <p:sp>
        <p:nvSpPr>
          <p:cNvPr id="12" name="Espace réservé du contenu 2">
            <a:extLst>
              <a:ext uri="{FF2B5EF4-FFF2-40B4-BE49-F238E27FC236}">
                <a16:creationId xmlns="" xmlns:a16="http://schemas.microsoft.com/office/drawing/2014/main" id="{B9178ECE-29CD-4A8F-8A55-653BDDB98C1C}"/>
              </a:ext>
            </a:extLst>
          </p:cNvPr>
          <p:cNvSpPr>
            <a:spLocks noGrp="1"/>
          </p:cNvSpPr>
          <p:nvPr>
            <p:ph idx="1"/>
          </p:nvPr>
        </p:nvSpPr>
        <p:spPr>
          <a:xfrm>
            <a:off x="425450" y="1765300"/>
            <a:ext cx="11341100" cy="4398963"/>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4272154675"/>
      </p:ext>
    </p:extLst>
  </p:cSld>
  <p:clrMapOvr>
    <a:masterClrMapping/>
  </p:clrMapOvr>
  <p:extLst>
    <p:ext uri="{DCECCB84-F9BA-43D5-87BE-67443E8EF086}">
      <p15:sldGuideLst xmlns:p15="http://schemas.microsoft.com/office/powerpoint/2012/main">
        <p15:guide id="1" orient="horz" pos="104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A3120-FFAE-4622-B92B-F8791E231E98}" type="datetimeFigureOut">
              <a:rPr lang="en-GB" smtClean="0"/>
              <a:t>14/10/2024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9D9356F-A04E-4B1D-ADE0-FC17996DE513}" type="slidenum">
              <a:rPr lang="en-GB" smtClean="0"/>
              <a:t>‹N°›</a:t>
            </a:fld>
            <a:endParaRPr lang="en-GB"/>
          </a:p>
        </p:txBody>
      </p:sp>
    </p:spTree>
    <p:extLst>
      <p:ext uri="{BB962C8B-B14F-4D97-AF65-F5344CB8AC3E}">
        <p14:creationId xmlns:p14="http://schemas.microsoft.com/office/powerpoint/2010/main" val="1610780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95C2F5B-9EBA-48DB-8290-3253C6BE34C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5F9B3F22-D1E3-48F7-8409-A59C90B245F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FF6D93D3-BB8D-4AEA-BBFC-756D2F9DF2C7}"/>
              </a:ext>
            </a:extLst>
          </p:cNvPr>
          <p:cNvSpPr>
            <a:spLocks noGrp="1"/>
          </p:cNvSpPr>
          <p:nvPr>
            <p:ph type="dt" sz="half" idx="10"/>
          </p:nvPr>
        </p:nvSpPr>
        <p:spPr/>
        <p:txBody>
          <a:bodyPr/>
          <a:lstStyle/>
          <a:p>
            <a:fld id="{79D632DF-750B-4B7E-BFDD-371E97AC5987}" type="datetimeFigureOut">
              <a:rPr lang="fr-FR" smtClean="0"/>
              <a:t>14/10/2024</a:t>
            </a:fld>
            <a:endParaRPr lang="fr-FR"/>
          </a:p>
        </p:txBody>
      </p:sp>
      <p:sp>
        <p:nvSpPr>
          <p:cNvPr id="5" name="Espace réservé du pied de page 4">
            <a:extLst>
              <a:ext uri="{FF2B5EF4-FFF2-40B4-BE49-F238E27FC236}">
                <a16:creationId xmlns="" xmlns:a16="http://schemas.microsoft.com/office/drawing/2014/main" id="{6E886B7B-EE03-47DD-A43D-D73F65B1E4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6C69FD06-AEB0-447F-BA7C-DA3D1FFA76AE}"/>
              </a:ext>
            </a:extLst>
          </p:cNvPr>
          <p:cNvSpPr>
            <a:spLocks noGrp="1"/>
          </p:cNvSpPr>
          <p:nvPr>
            <p:ph type="sldNum" sz="quarter" idx="12"/>
          </p:nvPr>
        </p:nvSpPr>
        <p:spPr/>
        <p:txBody>
          <a:bodyPr/>
          <a:lstStyle/>
          <a:p>
            <a:fld id="{AA2C5933-C70F-4ED5-8B19-972A167FA62C}" type="slidenum">
              <a:rPr lang="fr-FR" smtClean="0"/>
              <a:t>‹N°›</a:t>
            </a:fld>
            <a:endParaRPr lang="fr-FR"/>
          </a:p>
        </p:txBody>
      </p:sp>
    </p:spTree>
    <p:extLst>
      <p:ext uri="{BB962C8B-B14F-4D97-AF65-F5344CB8AC3E}">
        <p14:creationId xmlns:p14="http://schemas.microsoft.com/office/powerpoint/2010/main" val="358206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4E1E80F-4D22-1BCD-35AD-6E0ED7CBB9B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CB60FB2D-DA0C-9177-E16F-CDC2ECDA48F6}"/>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4" name="Espace réservé du pied de page 3">
            <a:extLst>
              <a:ext uri="{FF2B5EF4-FFF2-40B4-BE49-F238E27FC236}">
                <a16:creationId xmlns="" xmlns:a16="http://schemas.microsoft.com/office/drawing/2014/main" id="{921A51BE-E673-36C7-D086-B8701B8C1CB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B3796E4F-28B3-A14F-609D-9F90F54A2542}"/>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216210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DB2393A2-6079-F2DA-8AF3-E1DFDD4F9641}"/>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3" name="Espace réservé du pied de page 2">
            <a:extLst>
              <a:ext uri="{FF2B5EF4-FFF2-40B4-BE49-F238E27FC236}">
                <a16:creationId xmlns="" xmlns:a16="http://schemas.microsoft.com/office/drawing/2014/main" id="{19FA9BC8-B481-8206-849C-12BE725EA79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9201E97B-F176-FB59-2826-2AAFE961586A}"/>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205744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7818BAC-567D-93F6-96E7-59B9AD2576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C463186B-160E-F57D-4548-0307D0894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84F8482B-0159-E6F7-EF20-3F647EAFD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1DA2B6A5-5C91-13B7-4D44-D24E77B2F0CD}"/>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6" name="Espace réservé du pied de page 5">
            <a:extLst>
              <a:ext uri="{FF2B5EF4-FFF2-40B4-BE49-F238E27FC236}">
                <a16:creationId xmlns="" xmlns:a16="http://schemas.microsoft.com/office/drawing/2014/main" id="{7C6ABB35-D22A-34C5-0881-231024CEAE7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1908F97E-98C7-5A08-2236-DC9F89B039C1}"/>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1557107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513EB9C-CEC1-1482-BC97-5CCACF171B0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5D2456AF-8FC8-1447-F2A4-87E9F2ED19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253C21AC-2B53-E1BC-1821-22556C3C7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BAB0A4C5-CDF7-CF17-202D-71EEEDE6F9F2}"/>
              </a:ext>
            </a:extLst>
          </p:cNvPr>
          <p:cNvSpPr>
            <a:spLocks noGrp="1"/>
          </p:cNvSpPr>
          <p:nvPr>
            <p:ph type="dt" sz="half" idx="10"/>
          </p:nvPr>
        </p:nvSpPr>
        <p:spPr/>
        <p:txBody>
          <a:bodyPr/>
          <a:lstStyle/>
          <a:p>
            <a:fld id="{9F3180CF-0D97-4710-8575-896AAB41397C}" type="datetimeFigureOut">
              <a:rPr lang="fr-FR" smtClean="0"/>
              <a:t>14/10/2024</a:t>
            </a:fld>
            <a:endParaRPr lang="fr-FR"/>
          </a:p>
        </p:txBody>
      </p:sp>
      <p:sp>
        <p:nvSpPr>
          <p:cNvPr id="6" name="Espace réservé du pied de page 5">
            <a:extLst>
              <a:ext uri="{FF2B5EF4-FFF2-40B4-BE49-F238E27FC236}">
                <a16:creationId xmlns="" xmlns:a16="http://schemas.microsoft.com/office/drawing/2014/main" id="{4C7A7A64-4A33-C348-EE5E-A999CA1B41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17623D9D-56FA-10F3-B7F0-CDD0BE52544B}"/>
              </a:ext>
            </a:extLst>
          </p:cNvPr>
          <p:cNvSpPr>
            <a:spLocks noGrp="1"/>
          </p:cNvSpPr>
          <p:nvPr>
            <p:ph type="sldNum" sz="quarter" idx="12"/>
          </p:nvPr>
        </p:nvSpPr>
        <p:spPr/>
        <p:txBody>
          <a:bodyPr/>
          <a:lstStyle/>
          <a:p>
            <a:fld id="{1D67990F-5D4C-4A03-AB23-88E74B5827D7}" type="slidenum">
              <a:rPr lang="fr-FR" smtClean="0"/>
              <a:t>‹N°›</a:t>
            </a:fld>
            <a:endParaRPr lang="fr-FR"/>
          </a:p>
        </p:txBody>
      </p:sp>
    </p:spTree>
    <p:extLst>
      <p:ext uri="{BB962C8B-B14F-4D97-AF65-F5344CB8AC3E}">
        <p14:creationId xmlns:p14="http://schemas.microsoft.com/office/powerpoint/2010/main" val="390306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ags" Target="../tags/tag1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2.sv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tags" Target="../tags/tag2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3.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8FE8986A-55AF-17BC-2BA0-37304EE0A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40DE91E8-9C94-6927-A950-B616B4139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C6A712CD-F9A8-F848-6EA1-942CA62F3E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180CF-0D97-4710-8575-896AAB41397C}" type="datetimeFigureOut">
              <a:rPr lang="fr-FR" smtClean="0"/>
              <a:t>14/10/2024</a:t>
            </a:fld>
            <a:endParaRPr lang="fr-FR"/>
          </a:p>
        </p:txBody>
      </p:sp>
      <p:sp>
        <p:nvSpPr>
          <p:cNvPr id="5" name="Espace réservé du pied de page 4">
            <a:extLst>
              <a:ext uri="{FF2B5EF4-FFF2-40B4-BE49-F238E27FC236}">
                <a16:creationId xmlns="" xmlns:a16="http://schemas.microsoft.com/office/drawing/2014/main" id="{82AD5165-BFA4-C608-653D-E6C5A5FC2B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1A81A4B6-EEF6-E5CB-81D0-A1ED5E9FD5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7990F-5D4C-4A03-AB23-88E74B5827D7}" type="slidenum">
              <a:rPr lang="fr-FR" smtClean="0"/>
              <a:t>‹N°›</a:t>
            </a:fld>
            <a:endParaRPr lang="fr-FR"/>
          </a:p>
        </p:txBody>
      </p:sp>
    </p:spTree>
    <p:extLst>
      <p:ext uri="{BB962C8B-B14F-4D97-AF65-F5344CB8AC3E}">
        <p14:creationId xmlns:p14="http://schemas.microsoft.com/office/powerpoint/2010/main" val="276215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dirty="0"/>
              <a:t>Click to enter title here</a:t>
            </a:r>
            <a:endParaRPr lang="en-GB" dirty="0"/>
          </a:p>
        </p:txBody>
      </p:sp>
      <p:sp>
        <p:nvSpPr>
          <p:cNvPr id="8" name="Text Placeholder 7">
            <a:extLst>
              <a:ext uri="{FF2B5EF4-FFF2-40B4-BE49-F238E27FC236}">
                <a16:creationId xmlns=""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dirty="0"/>
              <a:t>Click to add text here. </a:t>
            </a:r>
            <a:br>
              <a:rPr lang="en-US" dirty="0"/>
            </a:br>
            <a:r>
              <a:rPr lang="en-US" dirty="0"/>
              <a:t>When pasting copy from other slides, be sure to use the Paste and Match Formatting shortcut (</a:t>
            </a:r>
            <a:r>
              <a:rPr lang="en-US" dirty="0" err="1"/>
              <a:t>Cmd</a:t>
            </a:r>
            <a:r>
              <a:rPr lang="en-US" dirty="0"/>
              <a:t> + Option + Shift + V).</a:t>
            </a:r>
            <a:br>
              <a:rPr lang="en-US" dirty="0"/>
            </a:br>
            <a:r>
              <a:rPr lang="en-US" dirty="0"/>
              <a:t>To increase bullet level, select your text and press Tab.</a:t>
            </a:r>
            <a:br>
              <a:rPr lang="en-US" dirty="0"/>
            </a:br>
            <a:r>
              <a:rPr lang="en-US" dirty="0"/>
              <a:t>To decrease bullet level, select your bullet text and press Shift +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FD78F6B2-FAF9-4D08-B8BD-F2646AEF396C}"/>
              </a:ext>
              <a:ext uri="{C183D7F6-B498-43B3-948B-1728B52AA6E4}">
                <adec:decorative xmlns="" xmlns:adec="http://schemas.microsoft.com/office/drawing/2017/decorative" val="1"/>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dirty="0"/>
          </a:p>
        </p:txBody>
      </p:sp>
      <p:sp>
        <p:nvSpPr>
          <p:cNvPr id="6" name="Slide Number Placeholder 5">
            <a:extLst>
              <a:ext uri="{FF2B5EF4-FFF2-40B4-BE49-F238E27FC236}">
                <a16:creationId xmlns="" xmlns:a16="http://schemas.microsoft.com/office/drawing/2014/main" id="{6410E024-D0BA-4349-981A-F74D8D6124B4}"/>
              </a:ext>
              <a:ext uri="{C183D7F6-B498-43B3-948B-1728B52AA6E4}">
                <adec:decorative xmlns="" xmlns:adec="http://schemas.microsoft.com/office/drawing/2017/decorative" val="1"/>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dirty="0"/>
          </a:p>
        </p:txBody>
      </p:sp>
      <p:sp>
        <p:nvSpPr>
          <p:cNvPr id="20" name="Text Placeholder 30">
            <a:extLst>
              <a:ext uri="{FF2B5EF4-FFF2-40B4-BE49-F238E27FC236}">
                <a16:creationId xmlns="" xmlns:a16="http://schemas.microsoft.com/office/drawing/2014/main" id="{611C7859-08D9-4DAD-BB25-DD22F6761BE3}"/>
              </a:ext>
              <a:ext uri="{C183D7F6-B498-43B3-948B-1728B52AA6E4}">
                <adec:decorative xmlns="" xmlns:adec="http://schemas.microsoft.com/office/drawing/2017/decorative" val="1"/>
              </a:ext>
            </a:extLst>
          </p:cNvPr>
          <p:cNvSpPr txBox="1">
            <a:spLocks/>
          </p:cNvSpPr>
          <p:nvPr/>
        </p:nvSpPr>
        <p:spPr>
          <a:xfrm>
            <a:off x="11597151" y="6303999"/>
            <a:ext cx="294812" cy="355098"/>
          </a:xfrm>
          <a:prstGeom prst="rect">
            <a:avLst/>
          </a:prstGeom>
          <a:blipFill>
            <a:blip r:embed="rId13">
              <a:extLst>
                <a:ext uri="{96DAC541-7B7A-43D3-8B79-37D633B846F1}">
                  <asvg:svgBlip xmlns="" xmlns:asvg="http://schemas.microsoft.com/office/drawing/2016/SVG/main" r:embed="rId14"/>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t> </a:t>
            </a:r>
          </a:p>
        </p:txBody>
      </p:sp>
    </p:spTree>
    <p:custDataLst>
      <p:tags r:id="rId12"/>
    </p:custDataLst>
    <p:extLst>
      <p:ext uri="{BB962C8B-B14F-4D97-AF65-F5344CB8AC3E}">
        <p14:creationId xmlns:p14="http://schemas.microsoft.com/office/powerpoint/2010/main" val="23233670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709" r:id="rId10"/>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5884D0-6C0A-4957-A521-E7AECDD8A627}"/>
              </a:ext>
            </a:extLst>
          </p:cNvPr>
          <p:cNvSpPr>
            <a:spLocks noGrp="1"/>
          </p:cNvSpPr>
          <p:nvPr>
            <p:ph type="title"/>
          </p:nvPr>
        </p:nvSpPr>
        <p:spPr>
          <a:xfrm>
            <a:off x="407987" y="404812"/>
            <a:ext cx="11376025" cy="1007427"/>
          </a:xfrm>
          <a:prstGeom prst="rect">
            <a:avLst/>
          </a:prstGeom>
        </p:spPr>
        <p:txBody>
          <a:bodyPr vert="horz" lIns="0" tIns="0" rIns="0" bIns="0" rtlCol="0" anchor="t">
            <a:normAutofit/>
          </a:bodyPr>
          <a:lstStyle/>
          <a:p>
            <a:r>
              <a:rPr lang="en-US"/>
              <a:t>Click to enter title here</a:t>
            </a:r>
            <a:endParaRPr lang="en-GB"/>
          </a:p>
        </p:txBody>
      </p:sp>
      <p:sp>
        <p:nvSpPr>
          <p:cNvPr id="4" name="Date Placeholder 3">
            <a:extLst>
              <a:ext uri="{FF2B5EF4-FFF2-40B4-BE49-F238E27FC236}">
                <a16:creationId xmlns="" xmlns:a16="http://schemas.microsoft.com/office/drawing/2014/main" id="{FD78F6B2-FAF9-4D08-B8BD-F2646AEF396C}"/>
              </a:ext>
            </a:extLst>
          </p:cNvPr>
          <p:cNvSpPr>
            <a:spLocks noGrp="1"/>
          </p:cNvSpPr>
          <p:nvPr>
            <p:ph type="dt" sz="half" idx="2"/>
          </p:nvPr>
        </p:nvSpPr>
        <p:spPr>
          <a:xfrm>
            <a:off x="10137663" y="6456258"/>
            <a:ext cx="1279358" cy="309145"/>
          </a:xfrm>
          <a:prstGeom prst="rect">
            <a:avLst/>
          </a:prstGeom>
        </p:spPr>
        <p:txBody>
          <a:bodyPr vert="horz" lIns="91440" tIns="45720" rIns="91440" bIns="72000" rtlCol="0" anchor="b" anchorCtr="0">
            <a:noAutofit/>
          </a:bodyPr>
          <a:lstStyle>
            <a:lvl1pPr algn="r">
              <a:lnSpc>
                <a:spcPct val="100000"/>
              </a:lnSpc>
              <a:spcBef>
                <a:spcPts val="0"/>
              </a:spcBef>
              <a:spcAft>
                <a:spcPts val="0"/>
              </a:spcAft>
              <a:defRPr sz="1050">
                <a:solidFill>
                  <a:schemeClr val="tx1"/>
                </a:solidFill>
              </a:defRPr>
            </a:lvl1pPr>
          </a:lstStyle>
          <a:p>
            <a:endParaRPr lang="en-GB"/>
          </a:p>
        </p:txBody>
      </p:sp>
      <p:sp>
        <p:nvSpPr>
          <p:cNvPr id="6" name="Slide Number Placeholder 5">
            <a:extLst>
              <a:ext uri="{FF2B5EF4-FFF2-40B4-BE49-F238E27FC236}">
                <a16:creationId xmlns="" xmlns:a16="http://schemas.microsoft.com/office/drawing/2014/main" id="{6410E024-D0BA-4349-981A-F74D8D6124B4}"/>
              </a:ext>
            </a:extLst>
          </p:cNvPr>
          <p:cNvSpPr>
            <a:spLocks noGrp="1"/>
          </p:cNvSpPr>
          <p:nvPr>
            <p:ph type="sldNum" sz="quarter" idx="4"/>
          </p:nvPr>
        </p:nvSpPr>
        <p:spPr>
          <a:xfrm>
            <a:off x="0" y="6456258"/>
            <a:ext cx="407988" cy="309145"/>
          </a:xfrm>
          <a:prstGeom prst="rect">
            <a:avLst/>
          </a:prstGeom>
        </p:spPr>
        <p:txBody>
          <a:bodyPr vert="horz" lIns="0" tIns="0" rIns="0" bIns="72000" rtlCol="0" anchor="b" anchorCtr="0">
            <a:noAutofit/>
          </a:bodyPr>
          <a:lstStyle>
            <a:lvl1pPr algn="r">
              <a:lnSpc>
                <a:spcPct val="100000"/>
              </a:lnSpc>
              <a:spcBef>
                <a:spcPts val="0"/>
              </a:spcBef>
              <a:spcAft>
                <a:spcPts val="0"/>
              </a:spcAft>
              <a:defRPr sz="1050">
                <a:solidFill>
                  <a:schemeClr val="tx1"/>
                </a:solidFill>
              </a:defRPr>
            </a:lvl1pPr>
          </a:lstStyle>
          <a:p>
            <a:fld id="{F8E47D07-9D1E-4FE9-B31A-2F5863681021}" type="slidenum">
              <a:rPr lang="en-GB" smtClean="0"/>
              <a:pPr/>
              <a:t>‹N°›</a:t>
            </a:fld>
            <a:endParaRPr lang="en-GB"/>
          </a:p>
        </p:txBody>
      </p:sp>
      <p:sp>
        <p:nvSpPr>
          <p:cNvPr id="20" name="Text Placeholder 30">
            <a:extLst>
              <a:ext uri="{FF2B5EF4-FFF2-40B4-BE49-F238E27FC236}">
                <a16:creationId xmlns="" xmlns:a16="http://schemas.microsoft.com/office/drawing/2014/main" id="{611C7859-08D9-4DAD-BB25-DD22F6761BE3}"/>
              </a:ext>
            </a:extLst>
          </p:cNvPr>
          <p:cNvSpPr txBox="1">
            <a:spLocks/>
          </p:cNvSpPr>
          <p:nvPr/>
        </p:nvSpPr>
        <p:spPr>
          <a:xfrm>
            <a:off x="11597151" y="6303999"/>
            <a:ext cx="294812" cy="355098"/>
          </a:xfrm>
          <a:prstGeom prst="rect">
            <a:avLst/>
          </a:prstGeom>
          <a:blipFill>
            <a:blip r:embed="rId17">
              <a:extLst>
                <a:ext uri="{96DAC541-7B7A-43D3-8B79-37D633B846F1}">
                  <asvg:svgBlip xmlns="" xmlns:asvg="http://schemas.microsoft.com/office/drawing/2016/SVG/main" r:embed="rId18"/>
                </a:ext>
              </a:extLst>
            </a:blip>
            <a:stretch>
              <a:fillRect/>
            </a:stretch>
          </a:blipFill>
        </p:spPr>
        <p:txBody>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286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600" kern="1200">
                <a:solidFill>
                  <a:schemeClr val="tx2"/>
                </a:solidFill>
                <a:latin typeface="+mn-lt"/>
                <a:ea typeface="+mn-ea"/>
                <a:cs typeface="+mn-cs"/>
              </a:defRPr>
            </a:lvl2pPr>
            <a:lvl3pPr marL="44450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400" kern="1200">
                <a:solidFill>
                  <a:schemeClr val="tx2"/>
                </a:solidFill>
                <a:latin typeface="+mn-lt"/>
                <a:ea typeface="+mn-ea"/>
                <a:cs typeface="+mn-cs"/>
              </a:defRPr>
            </a:lvl3pPr>
            <a:lvl4pPr marL="625475"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4pPr>
            <a:lvl5pPr marL="806450" indent="-228600" algn="l" defTabSz="914400" rtl="0" eaLnBrk="1" latinLnBrk="0" hangingPunct="1">
              <a:lnSpc>
                <a:spcPct val="90000"/>
              </a:lnSpc>
              <a:spcBef>
                <a:spcPts val="0"/>
              </a:spcBef>
              <a:spcAft>
                <a:spcPts val="600"/>
              </a:spcAft>
              <a:buClr>
                <a:schemeClr val="accent1"/>
              </a:buClr>
              <a:buSzPct val="90000"/>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 </a:t>
            </a:r>
          </a:p>
        </p:txBody>
      </p:sp>
      <p:sp>
        <p:nvSpPr>
          <p:cNvPr id="8" name="Text Placeholder 7">
            <a:extLst>
              <a:ext uri="{FF2B5EF4-FFF2-40B4-BE49-F238E27FC236}">
                <a16:creationId xmlns="" xmlns:a16="http://schemas.microsoft.com/office/drawing/2014/main" id="{6E248C0A-0C4B-4F9E-B86F-C76D98029E86}"/>
              </a:ext>
            </a:extLst>
          </p:cNvPr>
          <p:cNvSpPr>
            <a:spLocks noGrp="1"/>
          </p:cNvSpPr>
          <p:nvPr>
            <p:ph type="body" idx="1"/>
          </p:nvPr>
        </p:nvSpPr>
        <p:spPr>
          <a:xfrm>
            <a:off x="407987" y="1557338"/>
            <a:ext cx="11376025" cy="4636800"/>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use the Paste and Match Formatting shortcut (</a:t>
            </a:r>
            <a:r>
              <a:rPr lang="en-US" err="1"/>
              <a:t>Cmd</a:t>
            </a:r>
            <a:r>
              <a:rPr lang="en-US"/>
              <a:t> + Option + Shift + V).</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6"/>
    </p:custDataLst>
    <p:extLst>
      <p:ext uri="{BB962C8B-B14F-4D97-AF65-F5344CB8AC3E}">
        <p14:creationId xmlns:p14="http://schemas.microsoft.com/office/powerpoint/2010/main" val="37212942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710" r:id="rId14"/>
  </p:sldLayoutIdLst>
  <p:hf hdr="0" ft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mn-lt"/>
          <a:ea typeface="+mn-ea"/>
          <a:cs typeface="+mn-cs"/>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mn-lt"/>
          <a:ea typeface="+mn-ea"/>
          <a:cs typeface="+mn-cs"/>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mn-lt"/>
          <a:ea typeface="+mn-ea"/>
          <a:cs typeface="+mn-cs"/>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D9E35D0-960C-4F4F-BD89-29D571F1D7D7}"/>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83179"/>
          <a:stretch/>
        </p:blipFill>
        <p:spPr>
          <a:xfrm>
            <a:off x="0" y="0"/>
            <a:ext cx="12192000" cy="1153551"/>
          </a:xfrm>
          <a:prstGeom prst="rect">
            <a:avLst/>
          </a:prstGeom>
        </p:spPr>
      </p:pic>
      <p:sp>
        <p:nvSpPr>
          <p:cNvPr id="2" name="Title Placeholder 1"/>
          <p:cNvSpPr>
            <a:spLocks noGrp="1"/>
          </p:cNvSpPr>
          <p:nvPr>
            <p:ph type="title"/>
          </p:nvPr>
        </p:nvSpPr>
        <p:spPr>
          <a:xfrm>
            <a:off x="457200" y="228601"/>
            <a:ext cx="11277600" cy="8001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57200" y="1284130"/>
            <a:ext cx="11277600" cy="45451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92875"/>
            <a:ext cx="457200" cy="365125"/>
          </a:xfrm>
          <a:prstGeom prst="rect">
            <a:avLst/>
          </a:prstGeom>
        </p:spPr>
        <p:txBody>
          <a:bodyPr vert="horz" lIns="91440" tIns="45720" rIns="91440" bIns="0" rtlCol="0" anchor="ctr"/>
          <a:lstStyle>
            <a:lvl1pPr algn="r">
              <a:defRPr sz="1000">
                <a:solidFill>
                  <a:schemeClr val="tx1"/>
                </a:solidFill>
              </a:defRPr>
            </a:lvl1pPr>
          </a:lstStyle>
          <a:p>
            <a:fld id="{CC7432E5-F8E0-41AE-9A6B-AD730338B005}" type="slidenum">
              <a:rPr lang="en-US" smtClean="0"/>
              <a:pPr/>
              <a:t>‹N°›</a:t>
            </a:fld>
            <a:endParaRPr lang="en-US"/>
          </a:p>
        </p:txBody>
      </p:sp>
      <p:sp>
        <p:nvSpPr>
          <p:cNvPr id="7" name="TextBox 6"/>
          <p:cNvSpPr txBox="1"/>
          <p:nvPr userDrawn="1"/>
        </p:nvSpPr>
        <p:spPr>
          <a:xfrm>
            <a:off x="10160000" y="6611780"/>
            <a:ext cx="2032000" cy="246221"/>
          </a:xfrm>
          <a:prstGeom prst="rect">
            <a:avLst/>
          </a:prstGeom>
          <a:noFill/>
        </p:spPr>
        <p:txBody>
          <a:bodyPr wrap="square" rtlCol="0" anchor="b" anchorCtr="0">
            <a:spAutoFit/>
          </a:bodyPr>
          <a:lstStyle/>
          <a:p>
            <a:pPr algn="r"/>
            <a:r>
              <a:rPr lang="en-US" sz="1000" b="0" baseline="0">
                <a:solidFill>
                  <a:schemeClr val="tx1"/>
                </a:solidFill>
                <a:latin typeface="Arial" pitchFamily="34" charset="0"/>
                <a:cs typeface="Arial" pitchFamily="34" charset="0"/>
              </a:rPr>
              <a:t>© AstraZeneca 2022</a:t>
            </a:r>
          </a:p>
        </p:txBody>
      </p:sp>
    </p:spTree>
    <p:extLst>
      <p:ext uri="{BB962C8B-B14F-4D97-AF65-F5344CB8AC3E}">
        <p14:creationId xmlns:p14="http://schemas.microsoft.com/office/powerpoint/2010/main" val="63415306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ransition>
    <p:fade/>
  </p:transition>
  <p:hf hdr="0" ftr="0" dt="0"/>
  <p:txStyles>
    <p:titleStyle>
      <a:lvl1pPr algn="l" defTabSz="914400" rtl="0" eaLnBrk="1" latinLnBrk="0" hangingPunct="1">
        <a:lnSpc>
          <a:spcPct val="90000"/>
        </a:lnSpc>
        <a:spcBef>
          <a:spcPct val="0"/>
        </a:spcBef>
        <a:buNone/>
        <a:defRPr sz="28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88">
          <p15:clr>
            <a:srgbClr val="F26B43"/>
          </p15:clr>
        </p15:guide>
        <p15:guide id="4" pos="7392">
          <p15:clr>
            <a:srgbClr val="F26B43"/>
          </p15:clr>
        </p15:guide>
        <p15:guide id="5" orient="horz" pos="144">
          <p15:clr>
            <a:srgbClr val="F26B43"/>
          </p15:clr>
        </p15:guide>
        <p15:guide id="6" orient="horz" pos="648">
          <p15:clr>
            <a:srgbClr val="F26B43"/>
          </p15:clr>
        </p15:guide>
        <p15:guide id="7" orient="horz" pos="792">
          <p15:clr>
            <a:srgbClr val="F26B43"/>
          </p15:clr>
        </p15:guide>
        <p15:guide id="8" orient="horz" pos="367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emf"/><Relationship Id="rId4" Type="http://schemas.openxmlformats.org/officeDocument/2006/relationships/image" Target="../media/image47.emf"/></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26.png"/><Relationship Id="rId2"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72.png"/><Relationship Id="rId5" Type="http://schemas.openxmlformats.org/officeDocument/2006/relationships/image" Target="../media/image70.png"/><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3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6.png"/></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5.png"/><Relationship Id="rId1" Type="http://schemas.openxmlformats.org/officeDocument/2006/relationships/slideLayout" Target="../slideLayouts/slideLayout31.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7.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8.pn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2900" y="0"/>
            <a:ext cx="11506200" cy="1325563"/>
          </a:xfrm>
        </p:spPr>
        <p:txBody>
          <a:bodyPr>
            <a:normAutofit fontScale="90000"/>
          </a:bodyPr>
          <a:lstStyle/>
          <a:p>
            <a:r>
              <a:rPr lang="fr-FR" dirty="0"/>
              <a:t/>
            </a:r>
            <a:br>
              <a:rPr lang="fr-FR" dirty="0"/>
            </a:br>
            <a:r>
              <a:rPr lang="fr-FR" dirty="0"/>
              <a:t>Dr Christophe OGOR, médecin endocrinologue</a:t>
            </a:r>
            <a:br>
              <a:rPr lang="fr-FR" dirty="0"/>
            </a:br>
            <a:r>
              <a:rPr lang="fr-FR" dirty="0"/>
              <a:t/>
            </a:r>
            <a:br>
              <a:rPr lang="fr-FR" dirty="0"/>
            </a:br>
            <a:endParaRPr lang="fr-FR" dirty="0"/>
          </a:p>
        </p:txBody>
      </p:sp>
      <p:sp>
        <p:nvSpPr>
          <p:cNvPr id="3" name="Espace réservé du numéro de diapositive 2"/>
          <p:cNvSpPr>
            <a:spLocks noGrp="1"/>
          </p:cNvSpPr>
          <p:nvPr>
            <p:ph type="sldNum" sz="quarter" idx="12"/>
          </p:nvPr>
        </p:nvSpPr>
        <p:spPr>
          <a:xfrm>
            <a:off x="9105900" y="6356350"/>
            <a:ext cx="2743200" cy="365125"/>
          </a:xfrm>
        </p:spPr>
        <p:txBody>
          <a:bodyPr/>
          <a:lstStyle/>
          <a:p>
            <a:fld id="{6A6BDF73-C14C-4FEA-97D1-6A51169C926F}" type="slidenum">
              <a:rPr lang="en-US" smtClean="0"/>
              <a:pPr/>
              <a:t>1</a:t>
            </a:fld>
            <a:endParaRPr lang="en-US"/>
          </a:p>
        </p:txBody>
      </p:sp>
      <p:sp>
        <p:nvSpPr>
          <p:cNvPr id="4" name="Espace réservé du contenu 3"/>
          <p:cNvSpPr>
            <a:spLocks noGrp="1"/>
          </p:cNvSpPr>
          <p:nvPr>
            <p:ph idx="1"/>
          </p:nvPr>
        </p:nvSpPr>
        <p:spPr>
          <a:xfrm>
            <a:off x="425450" y="1765300"/>
            <a:ext cx="11341100" cy="4398963"/>
          </a:xfrm>
        </p:spPr>
        <p:txBody>
          <a:bodyPr>
            <a:normAutofit/>
          </a:bodyPr>
          <a:lstStyle/>
          <a:p>
            <a:endParaRPr lang="fr-FR" dirty="0"/>
          </a:p>
          <a:p>
            <a:r>
              <a:rPr lang="fr-FR" dirty="0"/>
              <a:t>Réunion scientifique CPTS Quimper - Actualités parcours de soin</a:t>
            </a:r>
          </a:p>
          <a:p>
            <a:endParaRPr lang="fr-FR" dirty="0"/>
          </a:p>
          <a:p>
            <a:r>
              <a:rPr lang="fr-FR" dirty="0"/>
              <a:t>14 Octobre 2024</a:t>
            </a:r>
          </a:p>
        </p:txBody>
      </p:sp>
      <p:pic>
        <p:nvPicPr>
          <p:cNvPr id="5" name="Image 4">
            <a:extLst>
              <a:ext uri="{FF2B5EF4-FFF2-40B4-BE49-F238E27FC236}">
                <a16:creationId xmlns="" xmlns:a16="http://schemas.microsoft.com/office/drawing/2014/main" id="{92B26666-65A2-EB4B-94D3-3AC0E3B7270B}"/>
              </a:ext>
            </a:extLst>
          </p:cNvPr>
          <p:cNvPicPr>
            <a:picLocks noChangeAspect="1"/>
          </p:cNvPicPr>
          <p:nvPr/>
        </p:nvPicPr>
        <p:blipFill>
          <a:blip r:embed="rId2"/>
          <a:stretch>
            <a:fillRect/>
          </a:stretch>
        </p:blipFill>
        <p:spPr>
          <a:xfrm>
            <a:off x="8331186" y="1"/>
            <a:ext cx="2312100" cy="1309816"/>
          </a:xfrm>
          <a:prstGeom prst="rect">
            <a:avLst/>
          </a:prstGeom>
        </p:spPr>
      </p:pic>
    </p:spTree>
    <p:extLst>
      <p:ext uri="{BB962C8B-B14F-4D97-AF65-F5344CB8AC3E}">
        <p14:creationId xmlns:p14="http://schemas.microsoft.com/office/powerpoint/2010/main" val="1852904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A827292-8DA9-528D-DCD1-76AD1CE9D557}"/>
              </a:ext>
            </a:extLst>
          </p:cNvPr>
          <p:cNvSpPr>
            <a:spLocks noGrp="1"/>
          </p:cNvSpPr>
          <p:nvPr>
            <p:ph type="title"/>
          </p:nvPr>
        </p:nvSpPr>
        <p:spPr/>
        <p:txBody>
          <a:bodyPr/>
          <a:lstStyle/>
          <a:p>
            <a:r>
              <a:rPr lang="fr-FR" dirty="0"/>
              <a:t>Dépistage et identification patients</a:t>
            </a:r>
          </a:p>
        </p:txBody>
      </p:sp>
      <p:sp>
        <p:nvSpPr>
          <p:cNvPr id="3" name="Espace réservé du texte 2">
            <a:extLst>
              <a:ext uri="{FF2B5EF4-FFF2-40B4-BE49-F238E27FC236}">
                <a16:creationId xmlns="" xmlns:a16="http://schemas.microsoft.com/office/drawing/2014/main" id="{4D3414AF-91EC-8D78-B3CE-00D2FE7766C5}"/>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559089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Identifier les patients à risque</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8" name="ZoneTexte 7">
            <a:extLst>
              <a:ext uri="{FF2B5EF4-FFF2-40B4-BE49-F238E27FC236}">
                <a16:creationId xmlns="" xmlns:a16="http://schemas.microsoft.com/office/drawing/2014/main" id="{63ED7AB3-221A-C172-EDFE-A4CA4D148875}"/>
              </a:ext>
            </a:extLst>
          </p:cNvPr>
          <p:cNvSpPr txBox="1"/>
          <p:nvPr/>
        </p:nvSpPr>
        <p:spPr>
          <a:xfrm>
            <a:off x="612178" y="3019180"/>
            <a:ext cx="10967644" cy="23083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Un surpoids ou une obésité (IMC &gt; 25 kg/m²)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Un antécédent de diabète familial au premier degré (père, mère, frère[s], [sœurs])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Une origine non caucasienne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Chez les femmes, un antécédent de diabète gestationnel ou de naissance d’un enfant pesant plus de 4 kg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Une hypertension artérielle traitée ou non traitée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Une dyslipidémie traitée ou non traitée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Un traitement pouvant induire un diabète (antipsychotiques atypiques, corticoïdes, etc.) ou un antécédent de diabète induit</a:t>
            </a:r>
          </a:p>
        </p:txBody>
      </p:sp>
      <p:sp>
        <p:nvSpPr>
          <p:cNvPr id="10" name="ZoneTexte 9">
            <a:extLst>
              <a:ext uri="{FF2B5EF4-FFF2-40B4-BE49-F238E27FC236}">
                <a16:creationId xmlns="" xmlns:a16="http://schemas.microsoft.com/office/drawing/2014/main" id="{B48F384C-F555-1FC9-EA7A-D28FED237AB0}"/>
              </a:ext>
            </a:extLst>
          </p:cNvPr>
          <p:cNvSpPr txBox="1"/>
          <p:nvPr/>
        </p:nvSpPr>
        <p:spPr>
          <a:xfrm>
            <a:off x="486421" y="1768723"/>
            <a:ext cx="1122582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Les patients âgés de plus de 45 ans ayant un des facteurs de risque suivants et en leur prescrivant un test de dépistage ANAES 2003 :</a:t>
            </a:r>
          </a:p>
        </p:txBody>
      </p:sp>
      <p:sp>
        <p:nvSpPr>
          <p:cNvPr id="11" name="Text Placeholder 2">
            <a:extLst>
              <a:ext uri="{FF2B5EF4-FFF2-40B4-BE49-F238E27FC236}">
                <a16:creationId xmlns="" xmlns:a16="http://schemas.microsoft.com/office/drawing/2014/main" id="{BB9A4EB6-1391-5FD5-62AE-55283D7046B6}"/>
              </a:ext>
            </a:extLst>
          </p:cNvPr>
          <p:cNvSpPr txBox="1">
            <a:spLocks/>
          </p:cNvSpPr>
          <p:nvPr/>
        </p:nvSpPr>
        <p:spPr>
          <a:xfrm>
            <a:off x="328246" y="6222090"/>
            <a:ext cx="5181600"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1"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Guide Parcours de Soins Diabète de type 2 de l’adulte - HAS 2014</a:t>
            </a:r>
          </a:p>
        </p:txBody>
      </p:sp>
      <p:grpSp>
        <p:nvGrpSpPr>
          <p:cNvPr id="7" name="Groupe 6">
            <a:extLst>
              <a:ext uri="{FF2B5EF4-FFF2-40B4-BE49-F238E27FC236}">
                <a16:creationId xmlns="" xmlns:a16="http://schemas.microsoft.com/office/drawing/2014/main" id="{C66B51C3-0084-49CF-1D39-02A0B431F3DB}"/>
              </a:ext>
            </a:extLst>
          </p:cNvPr>
          <p:cNvGrpSpPr/>
          <p:nvPr/>
        </p:nvGrpSpPr>
        <p:grpSpPr>
          <a:xfrm>
            <a:off x="10227577" y="166032"/>
            <a:ext cx="1352264" cy="984361"/>
            <a:chOff x="8430935" y="159041"/>
            <a:chExt cx="1352264" cy="984361"/>
          </a:xfrm>
        </p:grpSpPr>
        <p:pic>
          <p:nvPicPr>
            <p:cNvPr id="3" name="Image 2" descr="Une image contenant texte, capture d’écran, Police, logo&#10;&#10;Description générée automatiquement">
              <a:extLst>
                <a:ext uri="{FF2B5EF4-FFF2-40B4-BE49-F238E27FC236}">
                  <a16:creationId xmlns="" xmlns:a16="http://schemas.microsoft.com/office/drawing/2014/main" id="{15EB0404-66BC-8707-225D-1898D773B158}"/>
                </a:ext>
              </a:extLst>
            </p:cNvPr>
            <p:cNvPicPr>
              <a:picLocks noChangeAspect="1"/>
            </p:cNvPicPr>
            <p:nvPr/>
          </p:nvPicPr>
          <p:blipFill rotWithShape="1">
            <a:blip r:embed="rId3"/>
            <a:srcRect r="513" b="62500"/>
            <a:stretch/>
          </p:blipFill>
          <p:spPr>
            <a:xfrm>
              <a:off x="8430935" y="159041"/>
              <a:ext cx="1349268" cy="481057"/>
            </a:xfrm>
            <a:prstGeom prst="rect">
              <a:avLst/>
            </a:prstGeom>
          </p:spPr>
        </p:pic>
        <p:pic>
          <p:nvPicPr>
            <p:cNvPr id="6" name="Image 5" descr="Une image contenant texte, capture d’écran, Police, logo&#10;&#10;Description générée automatiquement">
              <a:extLst>
                <a:ext uri="{FF2B5EF4-FFF2-40B4-BE49-F238E27FC236}">
                  <a16:creationId xmlns="" xmlns:a16="http://schemas.microsoft.com/office/drawing/2014/main" id="{78796352-2C94-7EA4-94E0-827AF3FB51DD}"/>
                </a:ext>
              </a:extLst>
            </p:cNvPr>
            <p:cNvPicPr>
              <a:picLocks noChangeAspect="1"/>
            </p:cNvPicPr>
            <p:nvPr/>
          </p:nvPicPr>
          <p:blipFill rotWithShape="1">
            <a:blip r:embed="rId3"/>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168045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dirty="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Dépister les patients à risque</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11" name="Text Placeholder 2">
            <a:extLst>
              <a:ext uri="{FF2B5EF4-FFF2-40B4-BE49-F238E27FC236}">
                <a16:creationId xmlns="" xmlns:a16="http://schemas.microsoft.com/office/drawing/2014/main" id="{BB9A4EB6-1391-5FD5-62AE-55283D7046B6}"/>
              </a:ext>
            </a:extLst>
          </p:cNvPr>
          <p:cNvSpPr txBox="1">
            <a:spLocks/>
          </p:cNvSpPr>
          <p:nvPr/>
        </p:nvSpPr>
        <p:spPr>
          <a:xfrm>
            <a:off x="328246" y="6222090"/>
            <a:ext cx="5181600"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1"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Guide Parcours de Soins Diabète de type 2 de l’adulte - HAS 2014</a:t>
            </a:r>
          </a:p>
        </p:txBody>
      </p:sp>
      <p:pic>
        <p:nvPicPr>
          <p:cNvPr id="3" name="Image 2">
            <a:extLst>
              <a:ext uri="{FF2B5EF4-FFF2-40B4-BE49-F238E27FC236}">
                <a16:creationId xmlns="" xmlns:a16="http://schemas.microsoft.com/office/drawing/2014/main" id="{3211C5DA-8564-3519-0161-2BB64C2D4E7A}"/>
              </a:ext>
            </a:extLst>
          </p:cNvPr>
          <p:cNvPicPr>
            <a:picLocks noChangeAspect="1"/>
          </p:cNvPicPr>
          <p:nvPr/>
        </p:nvPicPr>
        <p:blipFill rotWithShape="1">
          <a:blip r:embed="rId3"/>
          <a:srcRect t="14882" b="3245"/>
          <a:stretch/>
        </p:blipFill>
        <p:spPr>
          <a:xfrm>
            <a:off x="2716823" y="716853"/>
            <a:ext cx="6389077" cy="5993537"/>
          </a:xfrm>
          <a:prstGeom prst="rect">
            <a:avLst/>
          </a:prstGeom>
        </p:spPr>
      </p:pic>
      <p:grpSp>
        <p:nvGrpSpPr>
          <p:cNvPr id="9" name="Groupe 8">
            <a:extLst>
              <a:ext uri="{FF2B5EF4-FFF2-40B4-BE49-F238E27FC236}">
                <a16:creationId xmlns="" xmlns:a16="http://schemas.microsoft.com/office/drawing/2014/main" id="{4CF800DF-E683-24CA-1312-B95B33DC4219}"/>
              </a:ext>
            </a:extLst>
          </p:cNvPr>
          <p:cNvGrpSpPr/>
          <p:nvPr/>
        </p:nvGrpSpPr>
        <p:grpSpPr>
          <a:xfrm>
            <a:off x="10227577" y="166032"/>
            <a:ext cx="1352264" cy="984361"/>
            <a:chOff x="8430935" y="159041"/>
            <a:chExt cx="1352264" cy="984361"/>
          </a:xfrm>
        </p:grpSpPr>
        <p:pic>
          <p:nvPicPr>
            <p:cNvPr id="7" name="Image 6" descr="Une image contenant texte, capture d’écran, Police, logo&#10;&#10;Description générée automatiquement">
              <a:extLst>
                <a:ext uri="{FF2B5EF4-FFF2-40B4-BE49-F238E27FC236}">
                  <a16:creationId xmlns="" xmlns:a16="http://schemas.microsoft.com/office/drawing/2014/main" id="{D7B4D990-EA55-B546-FEE9-D54360BADE4F}"/>
                </a:ext>
              </a:extLst>
            </p:cNvPr>
            <p:cNvPicPr>
              <a:picLocks noChangeAspect="1"/>
            </p:cNvPicPr>
            <p:nvPr/>
          </p:nvPicPr>
          <p:blipFill rotWithShape="1">
            <a:blip r:embed="rId4"/>
            <a:srcRect r="513" b="62500"/>
            <a:stretch/>
          </p:blipFill>
          <p:spPr>
            <a:xfrm>
              <a:off x="8430935" y="159041"/>
              <a:ext cx="1349268" cy="481057"/>
            </a:xfrm>
            <a:prstGeom prst="rect">
              <a:avLst/>
            </a:prstGeom>
          </p:spPr>
        </p:pic>
        <p:pic>
          <p:nvPicPr>
            <p:cNvPr id="8" name="Image 7" descr="Une image contenant texte, capture d’écran, Police, logo&#10;&#10;Description générée automatiquement">
              <a:extLst>
                <a:ext uri="{FF2B5EF4-FFF2-40B4-BE49-F238E27FC236}">
                  <a16:creationId xmlns="" xmlns:a16="http://schemas.microsoft.com/office/drawing/2014/main" id="{EEE4ECCC-AB72-5CE8-5499-A98AB40388AE}"/>
                </a:ext>
              </a:extLst>
            </p:cNvPr>
            <p:cNvPicPr>
              <a:picLocks noChangeAspect="1"/>
            </p:cNvPicPr>
            <p:nvPr/>
          </p:nvPicPr>
          <p:blipFill rotWithShape="1">
            <a:blip r:embed="rId4"/>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338957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Bilan initial du diabète </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pic>
        <p:nvPicPr>
          <p:cNvPr id="6" name="Image 5">
            <a:extLst>
              <a:ext uri="{FF2B5EF4-FFF2-40B4-BE49-F238E27FC236}">
                <a16:creationId xmlns="" xmlns:a16="http://schemas.microsoft.com/office/drawing/2014/main" id="{B1584252-AA7D-4044-EA8E-2E4CBBDF134D}"/>
              </a:ext>
            </a:extLst>
          </p:cNvPr>
          <p:cNvPicPr>
            <a:picLocks noChangeAspect="1"/>
          </p:cNvPicPr>
          <p:nvPr/>
        </p:nvPicPr>
        <p:blipFill rotWithShape="1">
          <a:blip r:embed="rId3"/>
          <a:srcRect r="-1617" b="53666"/>
          <a:stretch/>
        </p:blipFill>
        <p:spPr>
          <a:xfrm>
            <a:off x="2269721" y="1020359"/>
            <a:ext cx="7378840" cy="4817281"/>
          </a:xfrm>
          <a:prstGeom prst="rect">
            <a:avLst/>
          </a:prstGeom>
        </p:spPr>
      </p:pic>
      <p:sp>
        <p:nvSpPr>
          <p:cNvPr id="8" name="Text Placeholder 2">
            <a:extLst>
              <a:ext uri="{FF2B5EF4-FFF2-40B4-BE49-F238E27FC236}">
                <a16:creationId xmlns="" xmlns:a16="http://schemas.microsoft.com/office/drawing/2014/main" id="{A4737FA9-EC8D-1A4A-849C-E4C7A6D6129B}"/>
              </a:ext>
            </a:extLst>
          </p:cNvPr>
          <p:cNvSpPr txBox="1">
            <a:spLocks/>
          </p:cNvSpPr>
          <p:nvPr/>
        </p:nvSpPr>
        <p:spPr>
          <a:xfrm>
            <a:off x="164860" y="6159564"/>
            <a:ext cx="7284134"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1"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HAS </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 Les Parcours de Soins / Service maladies chroniques et dispositifs d’accompagnement des malades / Mars 2014</a:t>
            </a:r>
            <a:endParaRPr kumimoji="0" lang="fr-FR" sz="9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grpSp>
        <p:nvGrpSpPr>
          <p:cNvPr id="11" name="Groupe 10">
            <a:extLst>
              <a:ext uri="{FF2B5EF4-FFF2-40B4-BE49-F238E27FC236}">
                <a16:creationId xmlns="" xmlns:a16="http://schemas.microsoft.com/office/drawing/2014/main" id="{F22BC544-CFCB-9483-F9C5-EC2FFD39D5B8}"/>
              </a:ext>
            </a:extLst>
          </p:cNvPr>
          <p:cNvGrpSpPr/>
          <p:nvPr/>
        </p:nvGrpSpPr>
        <p:grpSpPr>
          <a:xfrm>
            <a:off x="10227577" y="166032"/>
            <a:ext cx="1352264" cy="984361"/>
            <a:chOff x="8430935" y="159041"/>
            <a:chExt cx="1352264" cy="984361"/>
          </a:xfrm>
        </p:grpSpPr>
        <p:pic>
          <p:nvPicPr>
            <p:cNvPr id="9" name="Image 8" descr="Une image contenant texte, capture d’écran, Police, logo&#10;&#10;Description générée automatiquement">
              <a:extLst>
                <a:ext uri="{FF2B5EF4-FFF2-40B4-BE49-F238E27FC236}">
                  <a16:creationId xmlns="" xmlns:a16="http://schemas.microsoft.com/office/drawing/2014/main" id="{4B100C83-7176-9EF2-7AB6-DE00BCB7D1D9}"/>
                </a:ext>
              </a:extLst>
            </p:cNvPr>
            <p:cNvPicPr>
              <a:picLocks noChangeAspect="1"/>
            </p:cNvPicPr>
            <p:nvPr/>
          </p:nvPicPr>
          <p:blipFill rotWithShape="1">
            <a:blip r:embed="rId4"/>
            <a:srcRect r="513" b="62500"/>
            <a:stretch/>
          </p:blipFill>
          <p:spPr>
            <a:xfrm>
              <a:off x="8430935" y="159041"/>
              <a:ext cx="1349268" cy="481057"/>
            </a:xfrm>
            <a:prstGeom prst="rect">
              <a:avLst/>
            </a:prstGeom>
          </p:spPr>
        </p:pic>
        <p:pic>
          <p:nvPicPr>
            <p:cNvPr id="10" name="Image 9" descr="Une image contenant texte, capture d’écran, Police, logo&#10;&#10;Description générée automatiquement">
              <a:extLst>
                <a:ext uri="{FF2B5EF4-FFF2-40B4-BE49-F238E27FC236}">
                  <a16:creationId xmlns="" xmlns:a16="http://schemas.microsoft.com/office/drawing/2014/main" id="{12520127-CBC3-1058-8D83-A46DA9185130}"/>
                </a:ext>
              </a:extLst>
            </p:cNvPr>
            <p:cNvPicPr>
              <a:picLocks noChangeAspect="1"/>
            </p:cNvPicPr>
            <p:nvPr/>
          </p:nvPicPr>
          <p:blipFill rotWithShape="1">
            <a:blip r:embed="rId4"/>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296681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dirty="0"/>
              <a:t>Complications</a:t>
            </a:r>
            <a:br>
              <a:rPr lang="fr-FR" dirty="0"/>
            </a:br>
            <a:endParaRPr lang="fr-FR" b="0" dirty="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pic>
        <p:nvPicPr>
          <p:cNvPr id="7" name="Image 6">
            <a:extLst>
              <a:ext uri="{FF2B5EF4-FFF2-40B4-BE49-F238E27FC236}">
                <a16:creationId xmlns="" xmlns:a16="http://schemas.microsoft.com/office/drawing/2014/main" id="{7CA3135B-8238-C216-9A34-F56AFB36AEE2}"/>
              </a:ext>
            </a:extLst>
          </p:cNvPr>
          <p:cNvPicPr>
            <a:picLocks noChangeAspect="1"/>
          </p:cNvPicPr>
          <p:nvPr/>
        </p:nvPicPr>
        <p:blipFill rotWithShape="1">
          <a:blip r:embed="rId3"/>
          <a:srcRect t="46337" r="2025"/>
          <a:stretch/>
        </p:blipFill>
        <p:spPr>
          <a:xfrm>
            <a:off x="2778161" y="903514"/>
            <a:ext cx="6635677" cy="5203888"/>
          </a:xfrm>
          <a:prstGeom prst="rect">
            <a:avLst/>
          </a:prstGeom>
        </p:spPr>
      </p:pic>
      <p:sp>
        <p:nvSpPr>
          <p:cNvPr id="8" name="Text Placeholder 2">
            <a:extLst>
              <a:ext uri="{FF2B5EF4-FFF2-40B4-BE49-F238E27FC236}">
                <a16:creationId xmlns="" xmlns:a16="http://schemas.microsoft.com/office/drawing/2014/main" id="{A4737FA9-EC8D-1A4A-849C-E4C7A6D6129B}"/>
              </a:ext>
            </a:extLst>
          </p:cNvPr>
          <p:cNvSpPr txBox="1">
            <a:spLocks/>
          </p:cNvSpPr>
          <p:nvPr/>
        </p:nvSpPr>
        <p:spPr>
          <a:xfrm>
            <a:off x="164860" y="6159564"/>
            <a:ext cx="7284134"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1"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HAS </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 Les Parcours de Soins / Service maladies chroniques et dispositifs d’accompagnement des malades / Mars 2014</a:t>
            </a:r>
            <a:endParaRPr kumimoji="0" lang="fr-FR" sz="9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grpSp>
        <p:nvGrpSpPr>
          <p:cNvPr id="11" name="Groupe 10">
            <a:extLst>
              <a:ext uri="{FF2B5EF4-FFF2-40B4-BE49-F238E27FC236}">
                <a16:creationId xmlns="" xmlns:a16="http://schemas.microsoft.com/office/drawing/2014/main" id="{F22BC544-CFCB-9483-F9C5-EC2FFD39D5B8}"/>
              </a:ext>
            </a:extLst>
          </p:cNvPr>
          <p:cNvGrpSpPr/>
          <p:nvPr/>
        </p:nvGrpSpPr>
        <p:grpSpPr>
          <a:xfrm>
            <a:off x="10227577" y="166032"/>
            <a:ext cx="1352264" cy="984361"/>
            <a:chOff x="8430935" y="159041"/>
            <a:chExt cx="1352264" cy="984361"/>
          </a:xfrm>
        </p:grpSpPr>
        <p:pic>
          <p:nvPicPr>
            <p:cNvPr id="9" name="Image 8" descr="Une image contenant texte, capture d’écran, Police, logo&#10;&#10;Description générée automatiquement">
              <a:extLst>
                <a:ext uri="{FF2B5EF4-FFF2-40B4-BE49-F238E27FC236}">
                  <a16:creationId xmlns="" xmlns:a16="http://schemas.microsoft.com/office/drawing/2014/main" id="{4B100C83-7176-9EF2-7AB6-DE00BCB7D1D9}"/>
                </a:ext>
              </a:extLst>
            </p:cNvPr>
            <p:cNvPicPr>
              <a:picLocks noChangeAspect="1"/>
            </p:cNvPicPr>
            <p:nvPr/>
          </p:nvPicPr>
          <p:blipFill rotWithShape="1">
            <a:blip r:embed="rId4"/>
            <a:srcRect r="513" b="62500"/>
            <a:stretch/>
          </p:blipFill>
          <p:spPr>
            <a:xfrm>
              <a:off x="8430935" y="159041"/>
              <a:ext cx="1349268" cy="481057"/>
            </a:xfrm>
            <a:prstGeom prst="rect">
              <a:avLst/>
            </a:prstGeom>
          </p:spPr>
        </p:pic>
        <p:pic>
          <p:nvPicPr>
            <p:cNvPr id="10" name="Image 9" descr="Une image contenant texte, capture d’écran, Police, logo&#10;&#10;Description générée automatiquement">
              <a:extLst>
                <a:ext uri="{FF2B5EF4-FFF2-40B4-BE49-F238E27FC236}">
                  <a16:creationId xmlns="" xmlns:a16="http://schemas.microsoft.com/office/drawing/2014/main" id="{12520127-CBC3-1058-8D83-A46DA9185130}"/>
                </a:ext>
              </a:extLst>
            </p:cNvPr>
            <p:cNvPicPr>
              <a:picLocks noChangeAspect="1"/>
            </p:cNvPicPr>
            <p:nvPr/>
          </p:nvPicPr>
          <p:blipFill rotWithShape="1">
            <a:blip r:embed="rId4"/>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112904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Suivi du Diabète en dehors des complications</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pic>
        <p:nvPicPr>
          <p:cNvPr id="3" name="Image 2">
            <a:extLst>
              <a:ext uri="{FF2B5EF4-FFF2-40B4-BE49-F238E27FC236}">
                <a16:creationId xmlns="" xmlns:a16="http://schemas.microsoft.com/office/drawing/2014/main" id="{C40AD841-DB39-E172-DAC1-09442274745A}"/>
              </a:ext>
            </a:extLst>
          </p:cNvPr>
          <p:cNvPicPr>
            <a:picLocks noChangeAspect="1"/>
          </p:cNvPicPr>
          <p:nvPr/>
        </p:nvPicPr>
        <p:blipFill rotWithShape="1">
          <a:blip r:embed="rId3"/>
          <a:srcRect t="9770"/>
          <a:stretch/>
        </p:blipFill>
        <p:spPr>
          <a:xfrm>
            <a:off x="2855672" y="758631"/>
            <a:ext cx="5503468" cy="5962844"/>
          </a:xfrm>
          <a:prstGeom prst="rect">
            <a:avLst/>
          </a:prstGeom>
        </p:spPr>
      </p:pic>
      <p:sp>
        <p:nvSpPr>
          <p:cNvPr id="9" name="Text Placeholder 2">
            <a:extLst>
              <a:ext uri="{FF2B5EF4-FFF2-40B4-BE49-F238E27FC236}">
                <a16:creationId xmlns="" xmlns:a16="http://schemas.microsoft.com/office/drawing/2014/main" id="{977DFC65-3253-40AF-E504-DEB4F5B1BB6E}"/>
              </a:ext>
            </a:extLst>
          </p:cNvPr>
          <p:cNvSpPr txBox="1">
            <a:spLocks/>
          </p:cNvSpPr>
          <p:nvPr/>
        </p:nvSpPr>
        <p:spPr>
          <a:xfrm>
            <a:off x="328246" y="6222090"/>
            <a:ext cx="7284134"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1"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HAS </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 Les Parcours de Soins / Service maladies chroniques et dispositifs d’accompagnement des malades / Mars 2014</a:t>
            </a:r>
            <a:endParaRPr kumimoji="0" lang="fr-FR" sz="9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grpSp>
        <p:nvGrpSpPr>
          <p:cNvPr id="11" name="Groupe 10">
            <a:extLst>
              <a:ext uri="{FF2B5EF4-FFF2-40B4-BE49-F238E27FC236}">
                <a16:creationId xmlns="" xmlns:a16="http://schemas.microsoft.com/office/drawing/2014/main" id="{FE5CADFC-B151-CCBE-82C3-C1F9768254EF}"/>
              </a:ext>
            </a:extLst>
          </p:cNvPr>
          <p:cNvGrpSpPr/>
          <p:nvPr/>
        </p:nvGrpSpPr>
        <p:grpSpPr>
          <a:xfrm>
            <a:off x="10227577" y="166032"/>
            <a:ext cx="1352264" cy="984361"/>
            <a:chOff x="8430935" y="159041"/>
            <a:chExt cx="1352264" cy="984361"/>
          </a:xfrm>
        </p:grpSpPr>
        <p:pic>
          <p:nvPicPr>
            <p:cNvPr id="7" name="Image 6" descr="Une image contenant texte, capture d’écran, Police, logo&#10;&#10;Description générée automatiquement">
              <a:extLst>
                <a:ext uri="{FF2B5EF4-FFF2-40B4-BE49-F238E27FC236}">
                  <a16:creationId xmlns="" xmlns:a16="http://schemas.microsoft.com/office/drawing/2014/main" id="{3B1D0A66-E75E-FB0F-0212-14E0AB78829D}"/>
                </a:ext>
              </a:extLst>
            </p:cNvPr>
            <p:cNvPicPr>
              <a:picLocks noChangeAspect="1"/>
            </p:cNvPicPr>
            <p:nvPr/>
          </p:nvPicPr>
          <p:blipFill rotWithShape="1">
            <a:blip r:embed="rId4"/>
            <a:srcRect r="513" b="62500"/>
            <a:stretch/>
          </p:blipFill>
          <p:spPr>
            <a:xfrm>
              <a:off x="8430935" y="159041"/>
              <a:ext cx="1349268" cy="481057"/>
            </a:xfrm>
            <a:prstGeom prst="rect">
              <a:avLst/>
            </a:prstGeom>
          </p:spPr>
        </p:pic>
        <p:pic>
          <p:nvPicPr>
            <p:cNvPr id="10" name="Image 9" descr="Une image contenant texte, capture d’écran, Police, logo&#10;&#10;Description générée automatiquement">
              <a:extLst>
                <a:ext uri="{FF2B5EF4-FFF2-40B4-BE49-F238E27FC236}">
                  <a16:creationId xmlns="" xmlns:a16="http://schemas.microsoft.com/office/drawing/2014/main" id="{6D4A5442-D4CC-9DE6-1D3E-6361E6FA3228}"/>
                </a:ext>
              </a:extLst>
            </p:cNvPr>
            <p:cNvPicPr>
              <a:picLocks noChangeAspect="1"/>
            </p:cNvPicPr>
            <p:nvPr/>
          </p:nvPicPr>
          <p:blipFill rotWithShape="1">
            <a:blip r:embed="rId4"/>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171785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Suivi du Diabète en dehors des complications</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pic>
        <p:nvPicPr>
          <p:cNvPr id="8" name="Image 7">
            <a:extLst>
              <a:ext uri="{FF2B5EF4-FFF2-40B4-BE49-F238E27FC236}">
                <a16:creationId xmlns="" xmlns:a16="http://schemas.microsoft.com/office/drawing/2014/main" id="{CAFB9F0F-AAA0-8DA3-5D40-38528DCB3E4A}"/>
              </a:ext>
            </a:extLst>
          </p:cNvPr>
          <p:cNvPicPr>
            <a:picLocks noChangeAspect="1"/>
          </p:cNvPicPr>
          <p:nvPr/>
        </p:nvPicPr>
        <p:blipFill rotWithShape="1">
          <a:blip r:embed="rId3"/>
          <a:srcRect b="73601"/>
          <a:stretch/>
        </p:blipFill>
        <p:spPr>
          <a:xfrm>
            <a:off x="1424879" y="2060879"/>
            <a:ext cx="9068523" cy="3541927"/>
          </a:xfrm>
          <a:prstGeom prst="rect">
            <a:avLst/>
          </a:prstGeom>
        </p:spPr>
      </p:pic>
      <p:sp>
        <p:nvSpPr>
          <p:cNvPr id="9" name="Text Placeholder 2">
            <a:extLst>
              <a:ext uri="{FF2B5EF4-FFF2-40B4-BE49-F238E27FC236}">
                <a16:creationId xmlns="" xmlns:a16="http://schemas.microsoft.com/office/drawing/2014/main" id="{977DFC65-3253-40AF-E504-DEB4F5B1BB6E}"/>
              </a:ext>
            </a:extLst>
          </p:cNvPr>
          <p:cNvSpPr txBox="1">
            <a:spLocks/>
          </p:cNvSpPr>
          <p:nvPr/>
        </p:nvSpPr>
        <p:spPr>
          <a:xfrm>
            <a:off x="328246" y="6222090"/>
            <a:ext cx="7284134"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1"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HAS </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kumimoji="0" lang="fr-FR" sz="900" b="0" i="0" u="none" strike="noStrike" kern="1200" cap="none" spc="0" normalizeH="0" baseline="0" noProof="0">
                <a:ln>
                  <a:noFill/>
                </a:ln>
                <a:solidFill>
                  <a:srgbClr val="3F4444"/>
                </a:solidFill>
                <a:effectLst/>
                <a:uLnTx/>
                <a:uFillTx/>
                <a:latin typeface="Arial" panose="020B0604020202020204" pitchFamily="34" charset="0"/>
                <a:ea typeface="Calibri" panose="020F0502020204030204" pitchFamily="34" charset="0"/>
                <a:cs typeface="Arial" panose="020B0604020202020204" pitchFamily="34" charset="0"/>
              </a:rPr>
              <a:t> Les Parcours de Soins / Service maladies chroniques et dispositifs d’accompagnement des malades / Mars 2014</a:t>
            </a:r>
            <a:endParaRPr kumimoji="0" lang="fr-FR" sz="9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grpSp>
        <p:nvGrpSpPr>
          <p:cNvPr id="11" name="Groupe 10">
            <a:extLst>
              <a:ext uri="{FF2B5EF4-FFF2-40B4-BE49-F238E27FC236}">
                <a16:creationId xmlns="" xmlns:a16="http://schemas.microsoft.com/office/drawing/2014/main" id="{FE5CADFC-B151-CCBE-82C3-C1F9768254EF}"/>
              </a:ext>
            </a:extLst>
          </p:cNvPr>
          <p:cNvGrpSpPr/>
          <p:nvPr/>
        </p:nvGrpSpPr>
        <p:grpSpPr>
          <a:xfrm>
            <a:off x="10227577" y="166032"/>
            <a:ext cx="1352264" cy="984361"/>
            <a:chOff x="8430935" y="159041"/>
            <a:chExt cx="1352264" cy="984361"/>
          </a:xfrm>
        </p:grpSpPr>
        <p:pic>
          <p:nvPicPr>
            <p:cNvPr id="7" name="Image 6" descr="Une image contenant texte, capture d’écran, Police, logo&#10;&#10;Description générée automatiquement">
              <a:extLst>
                <a:ext uri="{FF2B5EF4-FFF2-40B4-BE49-F238E27FC236}">
                  <a16:creationId xmlns="" xmlns:a16="http://schemas.microsoft.com/office/drawing/2014/main" id="{3B1D0A66-E75E-FB0F-0212-14E0AB78829D}"/>
                </a:ext>
              </a:extLst>
            </p:cNvPr>
            <p:cNvPicPr>
              <a:picLocks noChangeAspect="1"/>
            </p:cNvPicPr>
            <p:nvPr/>
          </p:nvPicPr>
          <p:blipFill rotWithShape="1">
            <a:blip r:embed="rId4"/>
            <a:srcRect r="513" b="62500"/>
            <a:stretch/>
          </p:blipFill>
          <p:spPr>
            <a:xfrm>
              <a:off x="8430935" y="159041"/>
              <a:ext cx="1349268" cy="481057"/>
            </a:xfrm>
            <a:prstGeom prst="rect">
              <a:avLst/>
            </a:prstGeom>
          </p:spPr>
        </p:pic>
        <p:pic>
          <p:nvPicPr>
            <p:cNvPr id="10" name="Image 9" descr="Une image contenant texte, capture d’écran, Police, logo&#10;&#10;Description générée automatiquement">
              <a:extLst>
                <a:ext uri="{FF2B5EF4-FFF2-40B4-BE49-F238E27FC236}">
                  <a16:creationId xmlns="" xmlns:a16="http://schemas.microsoft.com/office/drawing/2014/main" id="{6D4A5442-D4CC-9DE6-1D3E-6361E6FA3228}"/>
                </a:ext>
              </a:extLst>
            </p:cNvPr>
            <p:cNvPicPr>
              <a:picLocks noChangeAspect="1"/>
            </p:cNvPicPr>
            <p:nvPr/>
          </p:nvPicPr>
          <p:blipFill rotWithShape="1">
            <a:blip r:embed="rId4"/>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261881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738F8D4-4541-CB1F-BC39-710196BA4350}"/>
              </a:ext>
            </a:extLst>
          </p:cNvPr>
          <p:cNvSpPr>
            <a:spLocks noGrp="1"/>
          </p:cNvSpPr>
          <p:nvPr>
            <p:ph type="title"/>
          </p:nvPr>
        </p:nvSpPr>
        <p:spPr/>
        <p:txBody>
          <a:bodyPr/>
          <a:lstStyle/>
          <a:p>
            <a:r>
              <a:rPr lang="fr-FR" dirty="0"/>
              <a:t>Profil patients</a:t>
            </a:r>
          </a:p>
        </p:txBody>
      </p:sp>
      <p:sp>
        <p:nvSpPr>
          <p:cNvPr id="3" name="Espace réservé du texte 2">
            <a:extLst>
              <a:ext uri="{FF2B5EF4-FFF2-40B4-BE49-F238E27FC236}">
                <a16:creationId xmlns="" xmlns:a16="http://schemas.microsoft.com/office/drawing/2014/main" id="{BC405AC8-056E-58AE-12F2-7858EC6BAD0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025655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27E3094B-C65F-9DB5-0620-FA933CEAA958}"/>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p>
            <a:r>
              <a:rPr lang="fr-FR"/>
              <a:t/>
            </a:r>
            <a:br>
              <a:rPr lang="fr-FR"/>
            </a:br>
            <a:r>
              <a:rPr lang="fr-FR"/>
              <a:t>Les patients DT2 : un surrisque d’IC et/ou de MRC</a:t>
            </a:r>
            <a:endParaRPr lang="en-US"/>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DT2 : diabète de type 2 ; IC : insuffisance cardiaque ; MRC : maladie rénale chronique ; MRC3 : maladie rénale chronique de stade 3. MCV : Maladie Cardio Vasculaire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1. IDF Atlas, 2017; 2. </a:t>
            </a:r>
            <a:r>
              <a:rPr kumimoji="0" lang="en-US" sz="800" b="0" i="0" u="none" strike="noStrike" kern="1200" cap="none" spc="0" normalizeH="0" baseline="0" noProof="0" err="1">
                <a:ln>
                  <a:noFill/>
                </a:ln>
                <a:solidFill>
                  <a:srgbClr val="3F4444"/>
                </a:solidFill>
                <a:effectLst/>
                <a:uLnTx/>
                <a:uFillTx/>
                <a:latin typeface="Arial" panose="020B0604020202020204" pitchFamily="34" charset="0"/>
                <a:ea typeface="+mn-ea"/>
                <a:cs typeface="Arial" panose="020B0604020202020204" pitchFamily="34" charset="0"/>
              </a:rPr>
              <a:t>Boonman</a:t>
            </a:r>
            <a:r>
              <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-de Winter LJ, et al. </a:t>
            </a:r>
            <a:r>
              <a:rPr kumimoji="0" lang="en-US" sz="800" b="0" i="0" u="none" strike="noStrike" kern="1200" cap="none" spc="0" normalizeH="0" baseline="0" noProof="0" err="1">
                <a:ln>
                  <a:noFill/>
                </a:ln>
                <a:solidFill>
                  <a:srgbClr val="3F4444"/>
                </a:solidFill>
                <a:effectLst/>
                <a:uLnTx/>
                <a:uFillTx/>
                <a:latin typeface="Arial" panose="020B0604020202020204" pitchFamily="34" charset="0"/>
                <a:ea typeface="+mn-ea"/>
                <a:cs typeface="Arial" panose="020B0604020202020204" pitchFamily="34" charset="0"/>
              </a:rPr>
              <a:t>Diabetologia</a:t>
            </a:r>
            <a:r>
              <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 2012;55:2154</a:t>
            </a:r>
            <a:r>
              <a:rPr kumimoji="0" lang="en-US" alt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a:t>
            </a:r>
            <a:r>
              <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rPr>
              <a:t>2162.  </a:t>
            </a:r>
          </a:p>
        </p:txBody>
      </p:sp>
      <p:sp>
        <p:nvSpPr>
          <p:cNvPr id="85" name="Rounded Rectangle 84"/>
          <p:cNvSpPr/>
          <p:nvPr/>
        </p:nvSpPr>
        <p:spPr>
          <a:xfrm>
            <a:off x="571501" y="1707761"/>
            <a:ext cx="2562706" cy="4206959"/>
          </a:xfrm>
          <a:prstGeom prst="roundRect">
            <a:avLst>
              <a:gd name="adj" fmla="val 1574"/>
            </a:avLst>
          </a:prstGeom>
          <a:solidFill>
            <a:srgbClr val="FFFFFF"/>
          </a:solidFill>
          <a:ln w="12700" cap="flat" cmpd="sng" algn="ctr">
            <a:solidFill>
              <a:srgbClr val="65D2DF"/>
            </a:solidFill>
            <a:prstDash val="solid"/>
            <a:miter lim="800000"/>
          </a:ln>
          <a:effectLst>
            <a:outerShdw blurRad="127000" algn="ctr" rotWithShape="0">
              <a:prstClr val="black">
                <a:alpha val="25000"/>
              </a:prstClr>
            </a:outerShdw>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86" name="Rectangle 85">
            <a:extLst>
              <a:ext uri="{FF2B5EF4-FFF2-40B4-BE49-F238E27FC236}">
                <a16:creationId xmlns="" xmlns:a16="http://schemas.microsoft.com/office/drawing/2014/main" id="{452A85FC-AE22-4BDA-B933-2B31FDB5C6C7}"/>
              </a:ext>
            </a:extLst>
          </p:cNvPr>
          <p:cNvSpPr/>
          <p:nvPr/>
        </p:nvSpPr>
        <p:spPr>
          <a:xfrm>
            <a:off x="1516289" y="4587350"/>
            <a:ext cx="902920" cy="366126"/>
          </a:xfrm>
          <a:prstGeom prst="rect">
            <a:avLst/>
          </a:prstGeom>
        </p:spPr>
        <p:txBody>
          <a:bodyPr wrap="none">
            <a:spAutoFit/>
          </a:bodyPr>
          <a:lstStyle/>
          <a:p>
            <a:pPr marL="0" marR="0" lvl="0" indent="0" algn="l" defTabSz="914377" rtl="0" eaLnBrk="1" fontAlgn="auto" latinLnBrk="0" hangingPunct="1">
              <a:lnSpc>
                <a:spcPct val="100000"/>
              </a:lnSpc>
              <a:spcBef>
                <a:spcPct val="0"/>
              </a:spcBef>
              <a:spcAft>
                <a:spcPct val="0"/>
              </a:spcAft>
              <a:buClrTx/>
              <a:buSzTx/>
              <a:buFontTx/>
              <a:buNone/>
              <a:tabLst/>
              <a:defRPr/>
            </a:pPr>
            <a:r>
              <a:rPr kumimoji="0" lang="fr-FR" sz="1800" b="1" i="0" u="none" strike="noStrike" kern="1200" cap="none" spc="0" normalizeH="0" baseline="0" noProof="0">
                <a:ln>
                  <a:noFill/>
                </a:ln>
                <a:solidFill>
                  <a:srgbClr val="65D2DF"/>
                </a:solidFill>
                <a:effectLst/>
                <a:uLnTx/>
                <a:uFillTx/>
                <a:latin typeface="Arial"/>
                <a:ea typeface="Arial"/>
                <a:cs typeface="Arial"/>
              </a:rPr>
              <a:t>425 </a:t>
            </a:r>
            <a:r>
              <a:rPr kumimoji="0" lang="fr-FR" sz="1800" b="1" i="0" u="none" strike="noStrike" kern="1200" cap="none" spc="0" normalizeH="0" baseline="0" noProof="0" err="1">
                <a:ln>
                  <a:noFill/>
                </a:ln>
                <a:solidFill>
                  <a:srgbClr val="65D2DF"/>
                </a:solidFill>
                <a:effectLst/>
                <a:uLnTx/>
                <a:uFillTx/>
                <a:latin typeface="Arial"/>
                <a:ea typeface="Arial"/>
                <a:cs typeface="Arial"/>
              </a:rPr>
              <a:t>M</a:t>
            </a:r>
            <a:r>
              <a:rPr kumimoji="0" lang="fr-FR" sz="1800" b="1" i="0" u="none" strike="noStrike" kern="1200" cap="none" spc="0" normalizeH="0" baseline="30000" noProof="0" err="1">
                <a:ln>
                  <a:noFill/>
                </a:ln>
                <a:solidFill>
                  <a:srgbClr val="65D2DF"/>
                </a:solidFill>
                <a:effectLst/>
                <a:uLnTx/>
                <a:uFillTx/>
                <a:latin typeface="Arial"/>
                <a:ea typeface="Arial"/>
                <a:cs typeface="Arial"/>
              </a:rPr>
              <a:t>1</a:t>
            </a:r>
            <a:endParaRPr kumimoji="0" lang="en-US" sz="1800" b="0" i="0" u="none" strike="noStrike" kern="0" cap="none" spc="0" normalizeH="0" baseline="30000" noProof="0">
              <a:ln>
                <a:noFill/>
              </a:ln>
              <a:solidFill>
                <a:srgbClr val="65D2DF"/>
              </a:solidFill>
              <a:effectLst/>
              <a:uLnTx/>
              <a:uFillTx/>
              <a:latin typeface="Arial"/>
              <a:ea typeface="+mn-ea"/>
              <a:cs typeface="Arial"/>
            </a:endParaRPr>
          </a:p>
        </p:txBody>
      </p:sp>
      <p:sp>
        <p:nvSpPr>
          <p:cNvPr id="87" name="Rectangle 86">
            <a:extLst>
              <a:ext uri="{FF2B5EF4-FFF2-40B4-BE49-F238E27FC236}">
                <a16:creationId xmlns="" xmlns:a16="http://schemas.microsoft.com/office/drawing/2014/main" id="{2B866825-9A9C-4C03-B269-96A1129E5A8D}"/>
              </a:ext>
            </a:extLst>
          </p:cNvPr>
          <p:cNvSpPr/>
          <p:nvPr/>
        </p:nvSpPr>
        <p:spPr>
          <a:xfrm>
            <a:off x="760666" y="1993697"/>
            <a:ext cx="856836" cy="518678"/>
          </a:xfrm>
          <a:prstGeom prst="rect">
            <a:avLst/>
          </a:prstGeom>
        </p:spPr>
        <p:txBody>
          <a:bodyPr wrap="none">
            <a:spAutoFit/>
          </a:bodyPr>
          <a:lstStyle/>
          <a:p>
            <a:pPr marL="0" marR="0" lvl="0" indent="0" algn="l" defTabSz="914377" rtl="0" eaLnBrk="1" fontAlgn="auto" latinLnBrk="0" hangingPunct="1">
              <a:lnSpc>
                <a:spcPct val="100000"/>
              </a:lnSpc>
              <a:spcBef>
                <a:spcPct val="0"/>
              </a:spcBef>
              <a:spcAft>
                <a:spcPct val="0"/>
              </a:spcAft>
              <a:buClrTx/>
              <a:buSzTx/>
              <a:buFontTx/>
              <a:buNone/>
              <a:tabLst/>
              <a:defRPr/>
            </a:pPr>
            <a:r>
              <a:rPr kumimoji="0" lang="fr-FR" sz="2800" b="1" i="0" u="none" strike="noStrike" kern="1200" cap="none" spc="0" normalizeH="0" baseline="0" noProof="0">
                <a:ln>
                  <a:noFill/>
                </a:ln>
                <a:solidFill>
                  <a:srgbClr val="65D2DF"/>
                </a:solidFill>
                <a:effectLst/>
                <a:uLnTx/>
                <a:uFillTx/>
                <a:latin typeface="Arial"/>
                <a:ea typeface="Arial"/>
                <a:cs typeface="Arial"/>
              </a:rPr>
              <a:t>DT2</a:t>
            </a:r>
          </a:p>
        </p:txBody>
      </p:sp>
      <p:grpSp>
        <p:nvGrpSpPr>
          <p:cNvPr id="88" name="Group 87"/>
          <p:cNvGrpSpPr/>
          <p:nvPr/>
        </p:nvGrpSpPr>
        <p:grpSpPr>
          <a:xfrm>
            <a:off x="3246659" y="1958635"/>
            <a:ext cx="1678947" cy="1184404"/>
            <a:chOff x="3618305" y="1548530"/>
            <a:chExt cx="1678947" cy="1184404"/>
          </a:xfrm>
        </p:grpSpPr>
        <p:sp>
          <p:nvSpPr>
            <p:cNvPr id="89" name="Right Arrow 88"/>
            <p:cNvSpPr/>
            <p:nvPr/>
          </p:nvSpPr>
          <p:spPr>
            <a:xfrm>
              <a:off x="3895268" y="2466379"/>
              <a:ext cx="1125024" cy="266555"/>
            </a:xfrm>
            <a:prstGeom prst="rightArrow">
              <a:avLst>
                <a:gd name="adj1" fmla="val 38565"/>
                <a:gd name="adj2" fmla="val 55717"/>
              </a:avLst>
            </a:prstGeom>
            <a:gradFill flip="none" rotWithShape="1">
              <a:gsLst>
                <a:gs pos="0">
                  <a:srgbClr val="3C1053"/>
                </a:gs>
                <a:gs pos="100000">
                  <a:srgbClr val="65D2DF"/>
                </a:gs>
              </a:gsLst>
              <a:lin ang="10800000" scaled="1"/>
            </a:gradFill>
            <a:ln w="76200" cap="flat" cmpd="sng" algn="ctr">
              <a:noFill/>
              <a:prstDash val="solid"/>
              <a:tailEnd type="triangle" w="lg" len="lg"/>
            </a:ln>
            <a:effectLst/>
          </p:spPr>
          <p:txBody>
            <a:bodyPr rtlCol="0"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90" name="Rectangle 89">
              <a:extLst>
                <a:ext uri="{FF2B5EF4-FFF2-40B4-BE49-F238E27FC236}">
                  <a16:creationId xmlns="" xmlns:a16="http://schemas.microsoft.com/office/drawing/2014/main" id="{66AD9F1B-71C3-4A8F-BD53-E5FDF93E0951}"/>
                </a:ext>
              </a:extLst>
            </p:cNvPr>
            <p:cNvSpPr/>
            <p:nvPr/>
          </p:nvSpPr>
          <p:spPr>
            <a:xfrm>
              <a:off x="3618305" y="1548530"/>
              <a:ext cx="1678947" cy="892552"/>
            </a:xfrm>
            <a:prstGeom prst="rect">
              <a:avLst/>
            </a:prstGeom>
          </p:spPr>
          <p:txBody>
            <a:bodyPr wrap="square">
              <a:spAutoFit/>
            </a:bodyPr>
            <a:lstStyle/>
            <a:p>
              <a:pPr marL="0" marR="0" lvl="0" indent="0" algn="ctr" defTabSz="914377" rtl="0" eaLnBrk="1" fontAlgn="auto" latinLnBrk="0" hangingPunct="1">
                <a:lnSpc>
                  <a:spcPct val="100000"/>
                </a:lnSpc>
                <a:spcBef>
                  <a:spcPct val="0"/>
                </a:spcBef>
                <a:spcAft>
                  <a:spcPct val="0"/>
                </a:spcAft>
                <a:buClrTx/>
                <a:buSzTx/>
                <a:buFontTx/>
                <a:buNone/>
                <a:tabLst/>
                <a:defRPr/>
              </a:pPr>
              <a:r>
                <a:rPr kumimoji="0" lang="fr-FR" sz="2000" b="1" i="0" u="none" strike="noStrike" kern="0" cap="none" spc="0" normalizeH="0" baseline="0" noProof="0">
                  <a:ln>
                    <a:noFill/>
                  </a:ln>
                  <a:solidFill>
                    <a:srgbClr val="3C1053"/>
                  </a:solidFill>
                  <a:effectLst/>
                  <a:uLnTx/>
                  <a:uFillTx/>
                  <a:latin typeface="Arial"/>
                  <a:ea typeface="Arial"/>
                  <a:cs typeface="Arial"/>
                </a:rPr>
                <a:t>Risque</a:t>
              </a:r>
              <a:r>
                <a:rPr kumimoji="0" sz="2000" b="0" i="0" u="none" strike="noStrike" kern="0" cap="none" spc="0" normalizeH="0" baseline="0" noProof="0">
                  <a:ln>
                    <a:noFill/>
                  </a:ln>
                  <a:solidFill>
                    <a:srgbClr val="000000"/>
                  </a:solidFill>
                  <a:effectLst/>
                  <a:uLnTx/>
                  <a:uFillTx/>
                  <a:latin typeface="Arial"/>
                  <a:ea typeface="+mn-ea"/>
                  <a:cs typeface="Arial"/>
                </a:rPr>
                <a:t/>
              </a:r>
              <a:br>
                <a:rPr kumimoji="0" sz="2000" b="0" i="0" u="none" strike="noStrike" kern="0" cap="none" spc="0" normalizeH="0" baseline="0" noProof="0">
                  <a:ln>
                    <a:noFill/>
                  </a:ln>
                  <a:solidFill>
                    <a:srgbClr val="000000"/>
                  </a:solidFill>
                  <a:effectLst/>
                  <a:uLnTx/>
                  <a:uFillTx/>
                  <a:latin typeface="Arial"/>
                  <a:ea typeface="+mn-ea"/>
                  <a:cs typeface="Arial"/>
                </a:rPr>
              </a:br>
              <a:r>
                <a:rPr kumimoji="0" lang="fr-FR" sz="1600" b="1" i="0" u="none" strike="noStrike" kern="0" cap="none" spc="0" normalizeH="0" baseline="0" noProof="0">
                  <a:ln>
                    <a:noFill/>
                  </a:ln>
                  <a:solidFill>
                    <a:srgbClr val="3C1053"/>
                  </a:solidFill>
                  <a:effectLst/>
                  <a:uLnTx/>
                  <a:uFillTx/>
                  <a:latin typeface="Arial"/>
                  <a:ea typeface="Arial"/>
                  <a:cs typeface="Arial"/>
                </a:rPr>
                <a:t>d’IC</a:t>
              </a:r>
              <a:r>
                <a:rPr kumimoji="0" sz="1600" b="0" i="0" u="none" strike="noStrike" kern="0" cap="none" spc="0" normalizeH="0" baseline="0" noProof="0">
                  <a:ln>
                    <a:noFill/>
                  </a:ln>
                  <a:solidFill>
                    <a:srgbClr val="000000"/>
                  </a:solidFill>
                  <a:effectLst/>
                  <a:uLnTx/>
                  <a:uFillTx/>
                  <a:latin typeface="Arial"/>
                  <a:ea typeface="+mn-ea"/>
                  <a:cs typeface="Arial"/>
                </a:rPr>
                <a:t/>
              </a:r>
              <a:br>
                <a:rPr kumimoji="0" sz="1600" b="0" i="0" u="none" strike="noStrike" kern="0" cap="none" spc="0" normalizeH="0" baseline="0" noProof="0">
                  <a:ln>
                    <a:noFill/>
                  </a:ln>
                  <a:solidFill>
                    <a:srgbClr val="000000"/>
                  </a:solidFill>
                  <a:effectLst/>
                  <a:uLnTx/>
                  <a:uFillTx/>
                  <a:latin typeface="Arial"/>
                  <a:ea typeface="+mn-ea"/>
                  <a:cs typeface="Arial"/>
                </a:rPr>
              </a:br>
              <a:r>
                <a:rPr kumimoji="0" lang="fr-FR" sz="1600" b="1" i="0" u="none" strike="noStrike" kern="0" cap="none" spc="0" normalizeH="0" baseline="0" noProof="0">
                  <a:ln>
                    <a:noFill/>
                  </a:ln>
                  <a:solidFill>
                    <a:srgbClr val="3C1053"/>
                  </a:solidFill>
                  <a:effectLst/>
                  <a:uLnTx/>
                  <a:uFillTx/>
                  <a:latin typeface="Arial"/>
                  <a:ea typeface="Arial"/>
                  <a:cs typeface="Arial"/>
                </a:rPr>
                <a:t>multiplié par 5</a:t>
              </a:r>
            </a:p>
          </p:txBody>
        </p:sp>
      </p:grpSp>
      <p:grpSp>
        <p:nvGrpSpPr>
          <p:cNvPr id="91" name="Group 90"/>
          <p:cNvGrpSpPr/>
          <p:nvPr/>
        </p:nvGrpSpPr>
        <p:grpSpPr>
          <a:xfrm>
            <a:off x="3237513" y="4592614"/>
            <a:ext cx="1678947" cy="1154758"/>
            <a:chOff x="3609159" y="1649616"/>
            <a:chExt cx="1678947" cy="1154758"/>
          </a:xfrm>
        </p:grpSpPr>
        <p:sp>
          <p:nvSpPr>
            <p:cNvPr id="92" name="Right Arrow 91"/>
            <p:cNvSpPr/>
            <p:nvPr/>
          </p:nvSpPr>
          <p:spPr>
            <a:xfrm>
              <a:off x="3895267" y="2537819"/>
              <a:ext cx="1125026" cy="266555"/>
            </a:xfrm>
            <a:prstGeom prst="rightArrow">
              <a:avLst>
                <a:gd name="adj1" fmla="val 38565"/>
                <a:gd name="adj2" fmla="val 55717"/>
              </a:avLst>
            </a:prstGeom>
            <a:gradFill flip="none" rotWithShape="1">
              <a:gsLst>
                <a:gs pos="0">
                  <a:srgbClr val="F0AB00"/>
                </a:gs>
                <a:gs pos="100000">
                  <a:srgbClr val="65D2DF"/>
                </a:gs>
              </a:gsLst>
              <a:lin ang="10800000" scaled="1"/>
            </a:gradFill>
            <a:ln w="76200" cap="flat" cmpd="sng" algn="ctr">
              <a:noFill/>
              <a:prstDash val="solid"/>
              <a:tailEnd type="triangle" w="lg" len="lg"/>
            </a:ln>
            <a:effectLst/>
          </p:spPr>
          <p:txBody>
            <a:bodyPr rtlCol="0"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93" name="Rectangle 92">
              <a:extLst>
                <a:ext uri="{FF2B5EF4-FFF2-40B4-BE49-F238E27FC236}">
                  <a16:creationId xmlns="" xmlns:a16="http://schemas.microsoft.com/office/drawing/2014/main" id="{66AD9F1B-71C3-4A8F-BD53-E5FDF93E0951}"/>
                </a:ext>
              </a:extLst>
            </p:cNvPr>
            <p:cNvSpPr/>
            <p:nvPr/>
          </p:nvSpPr>
          <p:spPr>
            <a:xfrm>
              <a:off x="3609159" y="1649616"/>
              <a:ext cx="1678947" cy="861774"/>
            </a:xfrm>
            <a:prstGeom prst="rect">
              <a:avLst/>
            </a:prstGeom>
          </p:spPr>
          <p:txBody>
            <a:bodyPr wrap="square">
              <a:spAutoFit/>
            </a:bodyPr>
            <a:lstStyle/>
            <a:p>
              <a:pPr marL="0" marR="0" lvl="0" indent="0" algn="ctr" defTabSz="914377" rtl="0" eaLnBrk="1" fontAlgn="auto" latinLnBrk="0" hangingPunct="1">
                <a:lnSpc>
                  <a:spcPct val="100000"/>
                </a:lnSpc>
                <a:spcBef>
                  <a:spcPct val="0"/>
                </a:spcBef>
                <a:spcAft>
                  <a:spcPct val="0"/>
                </a:spcAft>
                <a:buClrTx/>
                <a:buSzTx/>
                <a:buFontTx/>
                <a:buNone/>
                <a:tabLst/>
                <a:defRPr/>
              </a:pPr>
              <a:r>
                <a:rPr kumimoji="0" lang="fr-FR" sz="1800" b="1" i="0" u="none" strike="noStrike" kern="0" cap="none" spc="0" normalizeH="0" baseline="0" noProof="0">
                  <a:ln>
                    <a:noFill/>
                  </a:ln>
                  <a:solidFill>
                    <a:srgbClr val="F0AB00"/>
                  </a:solidFill>
                  <a:effectLst/>
                  <a:uLnTx/>
                  <a:uFillTx/>
                  <a:latin typeface="Arial"/>
                  <a:ea typeface="Arial"/>
                  <a:cs typeface="Arial"/>
                </a:rPr>
                <a:t>40 % </a:t>
              </a:r>
              <a:r>
                <a:rPr kumimoji="0" sz="1800" b="0" i="0" u="none" strike="noStrike" kern="0" cap="none" spc="0" normalizeH="0" baseline="0" noProof="0">
                  <a:ln>
                    <a:noFill/>
                  </a:ln>
                  <a:solidFill>
                    <a:srgbClr val="000000"/>
                  </a:solidFill>
                  <a:effectLst/>
                  <a:uLnTx/>
                  <a:uFillTx/>
                  <a:latin typeface="Arial"/>
                  <a:ea typeface="+mn-ea"/>
                  <a:cs typeface="Arial"/>
                </a:rPr>
                <a:t/>
              </a:r>
              <a:br>
                <a:rPr kumimoji="0" sz="1800" b="0" i="0" u="none" strike="noStrike" kern="0" cap="none" spc="0" normalizeH="0" baseline="0" noProof="0">
                  <a:ln>
                    <a:noFill/>
                  </a:ln>
                  <a:solidFill>
                    <a:srgbClr val="000000"/>
                  </a:solidFill>
                  <a:effectLst/>
                  <a:uLnTx/>
                  <a:uFillTx/>
                  <a:latin typeface="Arial"/>
                  <a:ea typeface="+mn-ea"/>
                  <a:cs typeface="Arial"/>
                </a:rPr>
              </a:br>
              <a:r>
                <a:rPr kumimoji="0" lang="fr-FR" sz="1600" b="1" i="0" u="none" strike="noStrike" kern="0" cap="none" spc="0" normalizeH="0" baseline="0" noProof="0">
                  <a:ln>
                    <a:noFill/>
                  </a:ln>
                  <a:solidFill>
                    <a:srgbClr val="F0AB00"/>
                  </a:solidFill>
                  <a:effectLst/>
                  <a:uLnTx/>
                  <a:uFillTx/>
                  <a:latin typeface="Arial"/>
                  <a:ea typeface="Arial"/>
                  <a:cs typeface="Arial"/>
                </a:rPr>
                <a:t>développeront</a:t>
              </a:r>
              <a:r>
                <a:rPr kumimoji="0" sz="1600" b="0" i="0" u="none" strike="noStrike" kern="0" cap="none" spc="0" normalizeH="0" baseline="0" noProof="0">
                  <a:ln>
                    <a:noFill/>
                  </a:ln>
                  <a:solidFill>
                    <a:srgbClr val="000000"/>
                  </a:solidFill>
                  <a:effectLst/>
                  <a:uLnTx/>
                  <a:uFillTx/>
                  <a:latin typeface="Arial"/>
                  <a:ea typeface="+mn-ea"/>
                  <a:cs typeface="Arial"/>
                </a:rPr>
                <a:t/>
              </a:r>
              <a:br>
                <a:rPr kumimoji="0" sz="1600" b="0" i="0" u="none" strike="noStrike" kern="0" cap="none" spc="0" normalizeH="0" baseline="0" noProof="0">
                  <a:ln>
                    <a:noFill/>
                  </a:ln>
                  <a:solidFill>
                    <a:srgbClr val="000000"/>
                  </a:solidFill>
                  <a:effectLst/>
                  <a:uLnTx/>
                  <a:uFillTx/>
                  <a:latin typeface="Arial"/>
                  <a:ea typeface="+mn-ea"/>
                  <a:cs typeface="Arial"/>
                </a:rPr>
              </a:br>
              <a:r>
                <a:rPr kumimoji="0" lang="fr-FR" sz="1600" b="1" i="0" u="none" strike="noStrike" kern="0" cap="none" spc="0" normalizeH="0" baseline="0" noProof="0">
                  <a:ln>
                    <a:noFill/>
                  </a:ln>
                  <a:solidFill>
                    <a:srgbClr val="F0AB00"/>
                  </a:solidFill>
                  <a:effectLst/>
                  <a:uLnTx/>
                  <a:uFillTx/>
                  <a:latin typeface="Arial"/>
                  <a:ea typeface="Arial"/>
                  <a:cs typeface="Arial"/>
                </a:rPr>
                <a:t>une MRC</a:t>
              </a:r>
              <a:endParaRPr kumimoji="0" lang="en-US" sz="1600" b="1" i="0" u="none" strike="noStrike" kern="0" cap="none" spc="0" normalizeH="0" baseline="0" noProof="0">
                <a:ln>
                  <a:noFill/>
                </a:ln>
                <a:solidFill>
                  <a:srgbClr val="F0AB00"/>
                </a:solidFill>
                <a:effectLst/>
                <a:uLnTx/>
                <a:uFillTx/>
                <a:latin typeface="Arial"/>
                <a:ea typeface="+mn-ea"/>
                <a:cs typeface="Arial"/>
              </a:endParaRPr>
            </a:p>
          </p:txBody>
        </p:sp>
      </p:grpSp>
      <p:grpSp>
        <p:nvGrpSpPr>
          <p:cNvPr id="94" name="Group 93"/>
          <p:cNvGrpSpPr/>
          <p:nvPr/>
        </p:nvGrpSpPr>
        <p:grpSpPr>
          <a:xfrm>
            <a:off x="5109906" y="4252740"/>
            <a:ext cx="6430692" cy="1661980"/>
            <a:chOff x="5315645" y="4155441"/>
            <a:chExt cx="6170100" cy="1661980"/>
          </a:xfrm>
        </p:grpSpPr>
        <p:sp>
          <p:nvSpPr>
            <p:cNvPr id="95" name="Rounded Rectangle 94"/>
            <p:cNvSpPr/>
            <p:nvPr/>
          </p:nvSpPr>
          <p:spPr>
            <a:xfrm>
              <a:off x="5315645" y="4155441"/>
              <a:ext cx="6170100" cy="1661980"/>
            </a:xfrm>
            <a:prstGeom prst="roundRect">
              <a:avLst>
                <a:gd name="adj" fmla="val 3901"/>
              </a:avLst>
            </a:prstGeom>
            <a:solidFill>
              <a:srgbClr val="FFFFFF"/>
            </a:solidFill>
            <a:ln w="12700" cap="flat" cmpd="sng" algn="ctr">
              <a:solidFill>
                <a:srgbClr val="F0AB00"/>
              </a:solidFill>
              <a:prstDash val="solid"/>
              <a:miter lim="800000"/>
            </a:ln>
            <a:effectLst>
              <a:outerShdw blurRad="127000" algn="ctr" rotWithShape="0">
                <a:prstClr val="black">
                  <a:alpha val="25000"/>
                </a:prstClr>
              </a:outerShdw>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96" name="Rectangle 95">
              <a:extLst>
                <a:ext uri="{FF2B5EF4-FFF2-40B4-BE49-F238E27FC236}">
                  <a16:creationId xmlns="" xmlns:a16="http://schemas.microsoft.com/office/drawing/2014/main" id="{2B866825-9A9C-4C03-B269-96A1129E5A8D}"/>
                </a:ext>
              </a:extLst>
            </p:cNvPr>
            <p:cNvSpPr/>
            <p:nvPr/>
          </p:nvSpPr>
          <p:spPr>
            <a:xfrm>
              <a:off x="5504811" y="4225153"/>
              <a:ext cx="954763" cy="518678"/>
            </a:xfrm>
            <a:prstGeom prst="rect">
              <a:avLst/>
            </a:prstGeom>
          </p:spPr>
          <p:txBody>
            <a:bodyPr wrap="none">
              <a:spAutoFit/>
            </a:bodyPr>
            <a:lstStyle/>
            <a:p>
              <a:pPr marL="0" marR="0" lvl="0" indent="0" algn="l" defTabSz="914377" rtl="0" eaLnBrk="1" fontAlgn="auto" latinLnBrk="0" hangingPunct="1">
                <a:lnSpc>
                  <a:spcPct val="100000"/>
                </a:lnSpc>
                <a:spcBef>
                  <a:spcPct val="0"/>
                </a:spcBef>
                <a:spcAft>
                  <a:spcPct val="0"/>
                </a:spcAft>
                <a:buClrTx/>
                <a:buSzTx/>
                <a:buFontTx/>
                <a:buNone/>
                <a:tabLst/>
                <a:defRPr/>
              </a:pPr>
              <a:r>
                <a:rPr kumimoji="0" lang="fr-FR" sz="2800" b="1" i="0" u="none" strike="noStrike" kern="0" cap="none" spc="0" normalizeH="0" baseline="0" noProof="0">
                  <a:ln>
                    <a:noFill/>
                  </a:ln>
                  <a:solidFill>
                    <a:srgbClr val="F0AB00"/>
                  </a:solidFill>
                  <a:effectLst/>
                  <a:uLnTx/>
                  <a:uFillTx/>
                  <a:latin typeface="Arial"/>
                  <a:ea typeface="Arial"/>
                  <a:cs typeface="Arial"/>
                </a:rPr>
                <a:t>MRC</a:t>
              </a:r>
            </a:p>
          </p:txBody>
        </p:sp>
        <p:grpSp>
          <p:nvGrpSpPr>
            <p:cNvPr id="97" name="Group 96"/>
            <p:cNvGrpSpPr/>
            <p:nvPr/>
          </p:nvGrpSpPr>
          <p:grpSpPr>
            <a:xfrm>
              <a:off x="6771327" y="4328205"/>
              <a:ext cx="736139" cy="736139"/>
              <a:chOff x="6479493" y="4521615"/>
              <a:chExt cx="595682" cy="595682"/>
            </a:xfrm>
          </p:grpSpPr>
          <p:sp>
            <p:nvSpPr>
              <p:cNvPr id="100" name="Oval 99"/>
              <p:cNvSpPr/>
              <p:nvPr/>
            </p:nvSpPr>
            <p:spPr>
              <a:xfrm>
                <a:off x="6479493" y="4521615"/>
                <a:ext cx="595682" cy="595682"/>
              </a:xfrm>
              <a:prstGeom prst="ellipse">
                <a:avLst/>
              </a:prstGeom>
              <a:solidFill>
                <a:srgbClr val="F2F2F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101" name="Groupe 99">
                <a:extLst>
                  <a:ext uri="{FF2B5EF4-FFF2-40B4-BE49-F238E27FC236}">
                    <a16:creationId xmlns="" xmlns:a16="http://schemas.microsoft.com/office/drawing/2014/main" id="{87DD8EC9-3953-4231-9FD9-E5B01C199A9C}"/>
                  </a:ext>
                </a:extLst>
              </p:cNvPr>
              <p:cNvGrpSpPr/>
              <p:nvPr/>
            </p:nvGrpSpPr>
            <p:grpSpPr>
              <a:xfrm>
                <a:off x="6590777" y="4629328"/>
                <a:ext cx="373111" cy="346039"/>
                <a:chOff x="6017460" y="4897250"/>
                <a:chExt cx="1293379" cy="1441222"/>
              </a:xfrm>
            </p:grpSpPr>
            <p:sp>
              <p:nvSpPr>
                <p:cNvPr id="102" name="Forme libre : forme 94">
                  <a:extLst>
                    <a:ext uri="{FF2B5EF4-FFF2-40B4-BE49-F238E27FC236}">
                      <a16:creationId xmlns="" xmlns:a16="http://schemas.microsoft.com/office/drawing/2014/main" id="{3443B680-3200-4DC2-AC70-99985B240775}"/>
                    </a:ext>
                  </a:extLst>
                </p:cNvPr>
                <p:cNvSpPr/>
                <p:nvPr/>
              </p:nvSpPr>
              <p:spPr>
                <a:xfrm>
                  <a:off x="6693425" y="5055739"/>
                  <a:ext cx="617414" cy="1277398"/>
                </a:xfrm>
                <a:custGeom>
                  <a:avLst/>
                  <a:gdLst>
                    <a:gd name="connsiteX0" fmla="*/ 253984 w 1051019"/>
                    <a:gd name="connsiteY0" fmla="*/ 636835 h 2174510"/>
                    <a:gd name="connsiteX1" fmla="*/ 72484 w 1051019"/>
                    <a:gd name="connsiteY1" fmla="*/ 1104828 h 2174510"/>
                    <a:gd name="connsiteX2" fmla="*/ 72484 w 1051019"/>
                    <a:gd name="connsiteY2" fmla="*/ 2102026 h 2174510"/>
                    <a:gd name="connsiteX3" fmla="*/ 144968 w 1051019"/>
                    <a:gd name="connsiteY3" fmla="*/ 2102026 h 2174510"/>
                    <a:gd name="connsiteX4" fmla="*/ 144968 w 1051019"/>
                    <a:gd name="connsiteY4" fmla="*/ 1087250 h 2174510"/>
                    <a:gd name="connsiteX5" fmla="*/ 146925 w 1051019"/>
                    <a:gd name="connsiteY5" fmla="*/ 1087250 h 2174510"/>
                    <a:gd name="connsiteX6" fmla="*/ 229883 w 1051019"/>
                    <a:gd name="connsiteY6" fmla="*/ 914847 h 2174510"/>
                    <a:gd name="connsiteX7" fmla="*/ 253984 w 1051019"/>
                    <a:gd name="connsiteY7" fmla="*/ 636835 h 2174510"/>
                    <a:gd name="connsiteX8" fmla="*/ 597993 w 1051019"/>
                    <a:gd name="connsiteY8" fmla="*/ 0 h 2174510"/>
                    <a:gd name="connsiteX9" fmla="*/ 834576 w 1051019"/>
                    <a:gd name="connsiteY9" fmla="*/ 70837 h 2174510"/>
                    <a:gd name="connsiteX10" fmla="*/ 850628 w 1051019"/>
                    <a:gd name="connsiteY10" fmla="*/ 83948 h 2174510"/>
                    <a:gd name="connsiteX11" fmla="*/ 788725 w 1051019"/>
                    <a:gd name="connsiteY11" fmla="*/ 128223 h 2174510"/>
                    <a:gd name="connsiteX12" fmla="*/ 732512 w 1051019"/>
                    <a:gd name="connsiteY12" fmla="*/ 98643 h 2174510"/>
                    <a:gd name="connsiteX13" fmla="*/ 345205 w 1051019"/>
                    <a:gd name="connsiteY13" fmla="*/ 177178 h 2174510"/>
                    <a:gd name="connsiteX14" fmla="*/ 281129 w 1051019"/>
                    <a:gd name="connsiteY14" fmla="*/ 241254 h 2174510"/>
                    <a:gd name="connsiteX15" fmla="*/ 217452 w 1051019"/>
                    <a:gd name="connsiteY15" fmla="*/ 395029 h 2174510"/>
                    <a:gd name="connsiteX16" fmla="*/ 217452 w 1051019"/>
                    <a:gd name="connsiteY16" fmla="*/ 402277 h 2174510"/>
                    <a:gd name="connsiteX17" fmla="*/ 281093 w 1051019"/>
                    <a:gd name="connsiteY17" fmla="*/ 556088 h 2174510"/>
                    <a:gd name="connsiteX18" fmla="*/ 334188 w 1051019"/>
                    <a:gd name="connsiteY18" fmla="*/ 629297 h 2174510"/>
                    <a:gd name="connsiteX19" fmla="*/ 481729 w 1051019"/>
                    <a:gd name="connsiteY19" fmla="*/ 481756 h 2174510"/>
                    <a:gd name="connsiteX20" fmla="*/ 532975 w 1051019"/>
                    <a:gd name="connsiteY20" fmla="*/ 533002 h 2174510"/>
                    <a:gd name="connsiteX21" fmla="*/ 360536 w 1051019"/>
                    <a:gd name="connsiteY21" fmla="*/ 705441 h 2174510"/>
                    <a:gd name="connsiteX22" fmla="*/ 360826 w 1051019"/>
                    <a:gd name="connsiteY22" fmla="*/ 814892 h 2174510"/>
                    <a:gd name="connsiteX23" fmla="*/ 530003 w 1051019"/>
                    <a:gd name="connsiteY23" fmla="*/ 950220 h 2174510"/>
                    <a:gd name="connsiteX24" fmla="*/ 484737 w 1051019"/>
                    <a:gd name="connsiteY24" fmla="*/ 1006829 h 2174510"/>
                    <a:gd name="connsiteX25" fmla="*/ 336399 w 1051019"/>
                    <a:gd name="connsiteY25" fmla="*/ 888173 h 2174510"/>
                    <a:gd name="connsiteX26" fmla="*/ 281129 w 1051019"/>
                    <a:gd name="connsiteY26" fmla="*/ 966093 h 2174510"/>
                    <a:gd name="connsiteX27" fmla="*/ 217452 w 1051019"/>
                    <a:gd name="connsiteY27" fmla="*/ 1119868 h 2174510"/>
                    <a:gd name="connsiteX28" fmla="*/ 217452 w 1051019"/>
                    <a:gd name="connsiteY28" fmla="*/ 1127117 h 2174510"/>
                    <a:gd name="connsiteX29" fmla="*/ 281129 w 1051019"/>
                    <a:gd name="connsiteY29" fmla="*/ 1280891 h 2174510"/>
                    <a:gd name="connsiteX30" fmla="*/ 345205 w 1051019"/>
                    <a:gd name="connsiteY30" fmla="*/ 1344967 h 2174510"/>
                    <a:gd name="connsiteX31" fmla="*/ 345212 w 1051019"/>
                    <a:gd name="connsiteY31" fmla="*/ 1344974 h 2174510"/>
                    <a:gd name="connsiteX32" fmla="*/ 850781 w 1051019"/>
                    <a:gd name="connsiteY32" fmla="*/ 1344967 h 2174510"/>
                    <a:gd name="connsiteX33" fmla="*/ 873831 w 1051019"/>
                    <a:gd name="connsiteY33" fmla="*/ 1321917 h 2174510"/>
                    <a:gd name="connsiteX34" fmla="*/ 978534 w 1051019"/>
                    <a:gd name="connsiteY34" fmla="*/ 1069129 h 2174510"/>
                    <a:gd name="connsiteX35" fmla="*/ 978534 w 1051019"/>
                    <a:gd name="connsiteY35" fmla="*/ 453016 h 2174510"/>
                    <a:gd name="connsiteX36" fmla="*/ 918603 w 1051019"/>
                    <a:gd name="connsiteY36" fmla="*/ 254609 h 2174510"/>
                    <a:gd name="connsiteX37" fmla="*/ 918321 w 1051019"/>
                    <a:gd name="connsiteY37" fmla="*/ 254266 h 2174510"/>
                    <a:gd name="connsiteX38" fmla="*/ 977134 w 1051019"/>
                    <a:gd name="connsiteY38" fmla="*/ 212202 h 2174510"/>
                    <a:gd name="connsiteX39" fmla="*/ 978932 w 1051019"/>
                    <a:gd name="connsiteY39" fmla="*/ 214385 h 2174510"/>
                    <a:gd name="connsiteX40" fmla="*/ 1051018 w 1051019"/>
                    <a:gd name="connsiteY40" fmla="*/ 453016 h 2174510"/>
                    <a:gd name="connsiteX41" fmla="*/ 1051018 w 1051019"/>
                    <a:gd name="connsiteY41" fmla="*/ 1069129 h 2174510"/>
                    <a:gd name="connsiteX42" fmla="*/ 925077 w 1051019"/>
                    <a:gd name="connsiteY42" fmla="*/ 1373163 h 2174510"/>
                    <a:gd name="connsiteX43" fmla="*/ 902027 w 1051019"/>
                    <a:gd name="connsiteY43" fmla="*/ 1396213 h 2174510"/>
                    <a:gd name="connsiteX44" fmla="*/ 293959 w 1051019"/>
                    <a:gd name="connsiteY44" fmla="*/ 1396213 h 2174510"/>
                    <a:gd name="connsiteX45" fmla="*/ 229883 w 1051019"/>
                    <a:gd name="connsiteY45" fmla="*/ 1332137 h 2174510"/>
                    <a:gd name="connsiteX46" fmla="*/ 217452 w 1051019"/>
                    <a:gd name="connsiteY46" fmla="*/ 1318438 h 2174510"/>
                    <a:gd name="connsiteX47" fmla="*/ 217452 w 1051019"/>
                    <a:gd name="connsiteY47" fmla="*/ 2174510 h 2174510"/>
                    <a:gd name="connsiteX48" fmla="*/ 0 w 1051019"/>
                    <a:gd name="connsiteY48" fmla="*/ 2174510 h 2174510"/>
                    <a:gd name="connsiteX49" fmla="*/ 0 w 1051019"/>
                    <a:gd name="connsiteY49" fmla="*/ 1104828 h 2174510"/>
                    <a:gd name="connsiteX50" fmla="*/ 206906 w 1051019"/>
                    <a:gd name="connsiteY50" fmla="*/ 581059 h 2174510"/>
                    <a:gd name="connsiteX51" fmla="*/ 144968 w 1051019"/>
                    <a:gd name="connsiteY51" fmla="*/ 402277 h 2174510"/>
                    <a:gd name="connsiteX52" fmla="*/ 144968 w 1051019"/>
                    <a:gd name="connsiteY52" fmla="*/ 395029 h 2174510"/>
                    <a:gd name="connsiteX53" fmla="*/ 229883 w 1051019"/>
                    <a:gd name="connsiteY53" fmla="*/ 190008 h 2174510"/>
                    <a:gd name="connsiteX54" fmla="*/ 293959 w 1051019"/>
                    <a:gd name="connsiteY54" fmla="*/ 125932 h 2174510"/>
                    <a:gd name="connsiteX55" fmla="*/ 597993 w 1051019"/>
                    <a:gd name="connsiteY55" fmla="*/ 0 h 217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51019" h="2174510">
                      <a:moveTo>
                        <a:pt x="253984" y="636835"/>
                      </a:moveTo>
                      <a:cubicBezTo>
                        <a:pt x="137829" y="765106"/>
                        <a:pt x="73188" y="931783"/>
                        <a:pt x="72484" y="1104828"/>
                      </a:cubicBezTo>
                      <a:lnTo>
                        <a:pt x="72484" y="2102026"/>
                      </a:lnTo>
                      <a:lnTo>
                        <a:pt x="144968" y="2102026"/>
                      </a:lnTo>
                      <a:lnTo>
                        <a:pt x="144968" y="1087250"/>
                      </a:lnTo>
                      <a:lnTo>
                        <a:pt x="146925" y="1087250"/>
                      </a:lnTo>
                      <a:cubicBezTo>
                        <a:pt x="154091" y="1022000"/>
                        <a:pt x="183363" y="961161"/>
                        <a:pt x="229883" y="914847"/>
                      </a:cubicBezTo>
                      <a:cubicBezTo>
                        <a:pt x="304161" y="840232"/>
                        <a:pt x="314313" y="723120"/>
                        <a:pt x="253984" y="636835"/>
                      </a:cubicBezTo>
                      <a:close/>
                      <a:moveTo>
                        <a:pt x="597993" y="0"/>
                      </a:moveTo>
                      <a:cubicBezTo>
                        <a:pt x="680522" y="0"/>
                        <a:pt x="763050" y="23612"/>
                        <a:pt x="834576" y="70837"/>
                      </a:cubicBezTo>
                      <a:lnTo>
                        <a:pt x="850628" y="83948"/>
                      </a:lnTo>
                      <a:lnTo>
                        <a:pt x="788725" y="128223"/>
                      </a:lnTo>
                      <a:lnTo>
                        <a:pt x="732512" y="98643"/>
                      </a:lnTo>
                      <a:cubicBezTo>
                        <a:pt x="603409" y="46291"/>
                        <a:pt x="449911" y="72470"/>
                        <a:pt x="345205" y="177178"/>
                      </a:cubicBezTo>
                      <a:lnTo>
                        <a:pt x="281129" y="241254"/>
                      </a:lnTo>
                      <a:cubicBezTo>
                        <a:pt x="240220" y="281951"/>
                        <a:pt x="217289" y="337324"/>
                        <a:pt x="217452" y="395029"/>
                      </a:cubicBezTo>
                      <a:lnTo>
                        <a:pt x="217452" y="402277"/>
                      </a:lnTo>
                      <a:cubicBezTo>
                        <a:pt x="217271" y="459989"/>
                        <a:pt x="240187" y="515377"/>
                        <a:pt x="281093" y="556088"/>
                      </a:cubicBezTo>
                      <a:cubicBezTo>
                        <a:pt x="302530" y="577547"/>
                        <a:pt x="320448" y="602253"/>
                        <a:pt x="334188" y="629297"/>
                      </a:cubicBezTo>
                      <a:lnTo>
                        <a:pt x="481729" y="481756"/>
                      </a:lnTo>
                      <a:lnTo>
                        <a:pt x="532975" y="533002"/>
                      </a:lnTo>
                      <a:lnTo>
                        <a:pt x="360536" y="705441"/>
                      </a:lnTo>
                      <a:cubicBezTo>
                        <a:pt x="367523" y="741582"/>
                        <a:pt x="367621" y="778715"/>
                        <a:pt x="360826" y="814892"/>
                      </a:cubicBezTo>
                      <a:lnTo>
                        <a:pt x="530003" y="950220"/>
                      </a:lnTo>
                      <a:lnTo>
                        <a:pt x="484737" y="1006829"/>
                      </a:lnTo>
                      <a:lnTo>
                        <a:pt x="336399" y="888173"/>
                      </a:lnTo>
                      <a:cubicBezTo>
                        <a:pt x="322442" y="917040"/>
                        <a:pt x="303759" y="943377"/>
                        <a:pt x="281129" y="966093"/>
                      </a:cubicBezTo>
                      <a:cubicBezTo>
                        <a:pt x="240220" y="1006790"/>
                        <a:pt x="217289" y="1062164"/>
                        <a:pt x="217452" y="1119868"/>
                      </a:cubicBezTo>
                      <a:lnTo>
                        <a:pt x="217452" y="1127117"/>
                      </a:lnTo>
                      <a:cubicBezTo>
                        <a:pt x="217289" y="1184821"/>
                        <a:pt x="240220" y="1240195"/>
                        <a:pt x="281129" y="1280891"/>
                      </a:cubicBezTo>
                      <a:lnTo>
                        <a:pt x="345205" y="1344967"/>
                      </a:lnTo>
                      <a:cubicBezTo>
                        <a:pt x="345209" y="1344971"/>
                        <a:pt x="345209" y="1344971"/>
                        <a:pt x="345212" y="1344974"/>
                      </a:cubicBezTo>
                      <a:cubicBezTo>
                        <a:pt x="484824" y="1484582"/>
                        <a:pt x="711173" y="1484578"/>
                        <a:pt x="850781" y="1344967"/>
                      </a:cubicBezTo>
                      <a:lnTo>
                        <a:pt x="873831" y="1321917"/>
                      </a:lnTo>
                      <a:cubicBezTo>
                        <a:pt x="941092" y="1255018"/>
                        <a:pt x="978791" y="1163993"/>
                        <a:pt x="978534" y="1069129"/>
                      </a:cubicBezTo>
                      <a:lnTo>
                        <a:pt x="978534" y="453016"/>
                      </a:lnTo>
                      <a:cubicBezTo>
                        <a:pt x="978727" y="381868"/>
                        <a:pt x="957569" y="312879"/>
                        <a:pt x="918603" y="254609"/>
                      </a:cubicBezTo>
                      <a:lnTo>
                        <a:pt x="918321" y="254266"/>
                      </a:lnTo>
                      <a:lnTo>
                        <a:pt x="977134" y="212202"/>
                      </a:lnTo>
                      <a:lnTo>
                        <a:pt x="978932" y="214385"/>
                      </a:lnTo>
                      <a:cubicBezTo>
                        <a:pt x="1025804" y="284467"/>
                        <a:pt x="1051254" y="367444"/>
                        <a:pt x="1051018" y="453016"/>
                      </a:cubicBezTo>
                      <a:lnTo>
                        <a:pt x="1051018" y="1069129"/>
                      </a:lnTo>
                      <a:cubicBezTo>
                        <a:pt x="1051333" y="1183227"/>
                        <a:pt x="1005983" y="1292710"/>
                        <a:pt x="925077" y="1373163"/>
                      </a:cubicBezTo>
                      <a:lnTo>
                        <a:pt x="902027" y="1396213"/>
                      </a:lnTo>
                      <a:cubicBezTo>
                        <a:pt x="734111" y="1564122"/>
                        <a:pt x="461875" y="1564122"/>
                        <a:pt x="293959" y="1396213"/>
                      </a:cubicBezTo>
                      <a:lnTo>
                        <a:pt x="229883" y="1332137"/>
                      </a:lnTo>
                      <a:cubicBezTo>
                        <a:pt x="225498" y="1327752"/>
                        <a:pt x="221511" y="1323077"/>
                        <a:pt x="217452" y="1318438"/>
                      </a:cubicBezTo>
                      <a:lnTo>
                        <a:pt x="217452" y="2174510"/>
                      </a:lnTo>
                      <a:lnTo>
                        <a:pt x="0" y="2174510"/>
                      </a:lnTo>
                      <a:lnTo>
                        <a:pt x="0" y="1104828"/>
                      </a:lnTo>
                      <a:cubicBezTo>
                        <a:pt x="776" y="910455"/>
                        <a:pt x="74637" y="723486"/>
                        <a:pt x="206906" y="581059"/>
                      </a:cubicBezTo>
                      <a:cubicBezTo>
                        <a:pt x="166685" y="530157"/>
                        <a:pt x="144856" y="467150"/>
                        <a:pt x="144968" y="402277"/>
                      </a:cubicBezTo>
                      <a:lnTo>
                        <a:pt x="144968" y="395029"/>
                      </a:lnTo>
                      <a:cubicBezTo>
                        <a:pt x="144747" y="318091"/>
                        <a:pt x="175328" y="244261"/>
                        <a:pt x="229883" y="190008"/>
                      </a:cubicBezTo>
                      <a:lnTo>
                        <a:pt x="293959" y="125932"/>
                      </a:lnTo>
                      <a:cubicBezTo>
                        <a:pt x="377917" y="41977"/>
                        <a:pt x="487955" y="0"/>
                        <a:pt x="597993" y="0"/>
                      </a:cubicBezTo>
                      <a:close/>
                    </a:path>
                  </a:pathLst>
                </a:custGeom>
                <a:solidFill>
                  <a:srgbClr val="F0AB00"/>
                </a:solidFill>
                <a:ln w="9525" cap="flat">
                  <a:noFill/>
                  <a:prstDash val="solid"/>
                  <a:miter/>
                </a:ln>
              </p:spPr>
              <p:txBody>
                <a:bodyPr rtlCol="0" anchor="ctr"/>
                <a:lstStyle/>
                <a:p>
                  <a:pPr marL="0" marR="0" lvl="0" indent="0" algn="l"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03" name="Forme libre : forme 91">
                  <a:extLst>
                    <a:ext uri="{FF2B5EF4-FFF2-40B4-BE49-F238E27FC236}">
                      <a16:creationId xmlns="" xmlns:a16="http://schemas.microsoft.com/office/drawing/2014/main" id="{51EBA5DF-678C-4A93-B5A9-766749326AA9}"/>
                    </a:ext>
                  </a:extLst>
                </p:cNvPr>
                <p:cNvSpPr/>
                <p:nvPr/>
              </p:nvSpPr>
              <p:spPr>
                <a:xfrm>
                  <a:off x="6017460" y="5039777"/>
                  <a:ext cx="638703" cy="1298695"/>
                </a:xfrm>
                <a:custGeom>
                  <a:avLst/>
                  <a:gdLst>
                    <a:gd name="connsiteX0" fmla="*/ 933232 w 1087259"/>
                    <a:gd name="connsiteY0" fmla="*/ 429459 h 2210760"/>
                    <a:gd name="connsiteX1" fmla="*/ 933232 w 1087259"/>
                    <a:gd name="connsiteY1" fmla="*/ 422211 h 2210760"/>
                    <a:gd name="connsiteX2" fmla="*/ 848317 w 1087259"/>
                    <a:gd name="connsiteY2" fmla="*/ 217190 h 2210760"/>
                    <a:gd name="connsiteX3" fmla="*/ 784242 w 1087259"/>
                    <a:gd name="connsiteY3" fmla="*/ 153114 h 2210760"/>
                    <a:gd name="connsiteX4" fmla="*/ 176174 w 1087259"/>
                    <a:gd name="connsiteY4" fmla="*/ 153114 h 2210760"/>
                    <a:gd name="connsiteX5" fmla="*/ 153124 w 1087259"/>
                    <a:gd name="connsiteY5" fmla="*/ 176164 h 2210760"/>
                    <a:gd name="connsiteX6" fmla="*/ 27183 w 1087259"/>
                    <a:gd name="connsiteY6" fmla="*/ 480198 h 2210760"/>
                    <a:gd name="connsiteX7" fmla="*/ 27183 w 1087259"/>
                    <a:gd name="connsiteY7" fmla="*/ 1096311 h 2210760"/>
                    <a:gd name="connsiteX8" fmla="*/ 153124 w 1087259"/>
                    <a:gd name="connsiteY8" fmla="*/ 1400345 h 2210760"/>
                    <a:gd name="connsiteX9" fmla="*/ 176174 w 1087259"/>
                    <a:gd name="connsiteY9" fmla="*/ 1423395 h 2210760"/>
                    <a:gd name="connsiteX10" fmla="*/ 784242 w 1087259"/>
                    <a:gd name="connsiteY10" fmla="*/ 1423395 h 2210760"/>
                    <a:gd name="connsiteX11" fmla="*/ 848317 w 1087259"/>
                    <a:gd name="connsiteY11" fmla="*/ 1359319 h 2210760"/>
                    <a:gd name="connsiteX12" fmla="*/ 860748 w 1087259"/>
                    <a:gd name="connsiteY12" fmla="*/ 1345620 h 2210760"/>
                    <a:gd name="connsiteX13" fmla="*/ 860748 w 1087259"/>
                    <a:gd name="connsiteY13" fmla="*/ 2201692 h 2210760"/>
                    <a:gd name="connsiteX14" fmla="*/ 1078200 w 1087259"/>
                    <a:gd name="connsiteY14" fmla="*/ 2201692 h 2210760"/>
                    <a:gd name="connsiteX15" fmla="*/ 1078200 w 1087259"/>
                    <a:gd name="connsiteY15" fmla="*/ 1132010 h 2210760"/>
                    <a:gd name="connsiteX16" fmla="*/ 871295 w 1087259"/>
                    <a:gd name="connsiteY16" fmla="*/ 608277 h 2210760"/>
                    <a:gd name="connsiteX17" fmla="*/ 933232 w 1087259"/>
                    <a:gd name="connsiteY17" fmla="*/ 429459 h 2210760"/>
                    <a:gd name="connsiteX18" fmla="*/ 797071 w 1087259"/>
                    <a:gd name="connsiteY18" fmla="*/ 1308073 h 2210760"/>
                    <a:gd name="connsiteX19" fmla="*/ 732995 w 1087259"/>
                    <a:gd name="connsiteY19" fmla="*/ 1372149 h 2210760"/>
                    <a:gd name="connsiteX20" fmla="*/ 227427 w 1087259"/>
                    <a:gd name="connsiteY20" fmla="*/ 1372156 h 2210760"/>
                    <a:gd name="connsiteX21" fmla="*/ 227420 w 1087259"/>
                    <a:gd name="connsiteY21" fmla="*/ 1372149 h 2210760"/>
                    <a:gd name="connsiteX22" fmla="*/ 204370 w 1087259"/>
                    <a:gd name="connsiteY22" fmla="*/ 1349099 h 2210760"/>
                    <a:gd name="connsiteX23" fmla="*/ 99667 w 1087259"/>
                    <a:gd name="connsiteY23" fmla="*/ 1096311 h 2210760"/>
                    <a:gd name="connsiteX24" fmla="*/ 99667 w 1087259"/>
                    <a:gd name="connsiteY24" fmla="*/ 480198 h 2210760"/>
                    <a:gd name="connsiteX25" fmla="*/ 204370 w 1087259"/>
                    <a:gd name="connsiteY25" fmla="*/ 227410 h 2210760"/>
                    <a:gd name="connsiteX26" fmla="*/ 227420 w 1087259"/>
                    <a:gd name="connsiteY26" fmla="*/ 204360 h 2210760"/>
                    <a:gd name="connsiteX27" fmla="*/ 732988 w 1087259"/>
                    <a:gd name="connsiteY27" fmla="*/ 204353 h 2210760"/>
                    <a:gd name="connsiteX28" fmla="*/ 732995 w 1087259"/>
                    <a:gd name="connsiteY28" fmla="*/ 204360 h 2210760"/>
                    <a:gd name="connsiteX29" fmla="*/ 797071 w 1087259"/>
                    <a:gd name="connsiteY29" fmla="*/ 268436 h 2210760"/>
                    <a:gd name="connsiteX30" fmla="*/ 860748 w 1087259"/>
                    <a:gd name="connsiteY30" fmla="*/ 422211 h 2210760"/>
                    <a:gd name="connsiteX31" fmla="*/ 860748 w 1087259"/>
                    <a:gd name="connsiteY31" fmla="*/ 429459 h 2210760"/>
                    <a:gd name="connsiteX32" fmla="*/ 797071 w 1087259"/>
                    <a:gd name="connsiteY32" fmla="*/ 583234 h 2210760"/>
                    <a:gd name="connsiteX33" fmla="*/ 743977 w 1087259"/>
                    <a:gd name="connsiteY33" fmla="*/ 656443 h 2210760"/>
                    <a:gd name="connsiteX34" fmla="*/ 596436 w 1087259"/>
                    <a:gd name="connsiteY34" fmla="*/ 508901 h 2210760"/>
                    <a:gd name="connsiteX35" fmla="*/ 545190 w 1087259"/>
                    <a:gd name="connsiteY35" fmla="*/ 560148 h 2210760"/>
                    <a:gd name="connsiteX36" fmla="*/ 717629 w 1087259"/>
                    <a:gd name="connsiteY36" fmla="*/ 732587 h 2210760"/>
                    <a:gd name="connsiteX37" fmla="*/ 717629 w 1087259"/>
                    <a:gd name="connsiteY37" fmla="*/ 843850 h 2210760"/>
                    <a:gd name="connsiteX38" fmla="*/ 545190 w 1087259"/>
                    <a:gd name="connsiteY38" fmla="*/ 1016289 h 2210760"/>
                    <a:gd name="connsiteX39" fmla="*/ 596436 w 1087259"/>
                    <a:gd name="connsiteY39" fmla="*/ 1067535 h 2210760"/>
                    <a:gd name="connsiteX40" fmla="*/ 743977 w 1087259"/>
                    <a:gd name="connsiteY40" fmla="*/ 919994 h 2210760"/>
                    <a:gd name="connsiteX41" fmla="*/ 797071 w 1087259"/>
                    <a:gd name="connsiteY41" fmla="*/ 993203 h 2210760"/>
                    <a:gd name="connsiteX42" fmla="*/ 860748 w 1087259"/>
                    <a:gd name="connsiteY42" fmla="*/ 1147050 h 2210760"/>
                    <a:gd name="connsiteX43" fmla="*/ 860748 w 1087259"/>
                    <a:gd name="connsiteY43" fmla="*/ 1154299 h 2210760"/>
                    <a:gd name="connsiteX44" fmla="*/ 797071 w 1087259"/>
                    <a:gd name="connsiteY44" fmla="*/ 1308073 h 2210760"/>
                    <a:gd name="connsiteX45" fmla="*/ 1005716 w 1087259"/>
                    <a:gd name="connsiteY45" fmla="*/ 2129208 h 2210760"/>
                    <a:gd name="connsiteX46" fmla="*/ 933232 w 1087259"/>
                    <a:gd name="connsiteY46" fmla="*/ 2129208 h 2210760"/>
                    <a:gd name="connsiteX47" fmla="*/ 933232 w 1087259"/>
                    <a:gd name="connsiteY47" fmla="*/ 1114432 h 2210760"/>
                    <a:gd name="connsiteX48" fmla="*/ 931275 w 1087259"/>
                    <a:gd name="connsiteY48" fmla="*/ 1114432 h 2210760"/>
                    <a:gd name="connsiteX49" fmla="*/ 848317 w 1087259"/>
                    <a:gd name="connsiteY49" fmla="*/ 942029 h 2210760"/>
                    <a:gd name="connsiteX50" fmla="*/ 824217 w 1087259"/>
                    <a:gd name="connsiteY50" fmla="*/ 664017 h 2210760"/>
                    <a:gd name="connsiteX51" fmla="*/ 1005716 w 1087259"/>
                    <a:gd name="connsiteY51" fmla="*/ 1132010 h 221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7259" h="2210760">
                      <a:moveTo>
                        <a:pt x="933232" y="429459"/>
                      </a:moveTo>
                      <a:lnTo>
                        <a:pt x="933232" y="422211"/>
                      </a:lnTo>
                      <a:cubicBezTo>
                        <a:pt x="933453" y="345273"/>
                        <a:pt x="902872" y="271443"/>
                        <a:pt x="848317" y="217190"/>
                      </a:cubicBezTo>
                      <a:lnTo>
                        <a:pt x="784242" y="153114"/>
                      </a:lnTo>
                      <a:cubicBezTo>
                        <a:pt x="616325" y="-14796"/>
                        <a:pt x="344090" y="-14796"/>
                        <a:pt x="176174" y="153114"/>
                      </a:cubicBezTo>
                      <a:lnTo>
                        <a:pt x="153124" y="176164"/>
                      </a:lnTo>
                      <a:cubicBezTo>
                        <a:pt x="72219" y="256619"/>
                        <a:pt x="26868" y="366101"/>
                        <a:pt x="27183" y="480198"/>
                      </a:cubicBezTo>
                      <a:lnTo>
                        <a:pt x="27183" y="1096311"/>
                      </a:lnTo>
                      <a:cubicBezTo>
                        <a:pt x="26868" y="1210409"/>
                        <a:pt x="72219" y="1319892"/>
                        <a:pt x="153124" y="1400345"/>
                      </a:cubicBezTo>
                      <a:lnTo>
                        <a:pt x="176174" y="1423395"/>
                      </a:lnTo>
                      <a:cubicBezTo>
                        <a:pt x="344090" y="1591304"/>
                        <a:pt x="616325" y="1591304"/>
                        <a:pt x="784242" y="1423395"/>
                      </a:cubicBezTo>
                      <a:lnTo>
                        <a:pt x="848317" y="1359319"/>
                      </a:lnTo>
                      <a:cubicBezTo>
                        <a:pt x="852703" y="1354934"/>
                        <a:pt x="856689" y="1350223"/>
                        <a:pt x="860748" y="1345620"/>
                      </a:cubicBezTo>
                      <a:lnTo>
                        <a:pt x="860748" y="2201692"/>
                      </a:lnTo>
                      <a:lnTo>
                        <a:pt x="1078200" y="2201692"/>
                      </a:lnTo>
                      <a:lnTo>
                        <a:pt x="1078200" y="1132010"/>
                      </a:lnTo>
                      <a:cubicBezTo>
                        <a:pt x="1077414" y="937651"/>
                        <a:pt x="1003556" y="750697"/>
                        <a:pt x="871295" y="608277"/>
                      </a:cubicBezTo>
                      <a:cubicBezTo>
                        <a:pt x="911527" y="557368"/>
                        <a:pt x="933356" y="494347"/>
                        <a:pt x="933232" y="429459"/>
                      </a:cubicBezTo>
                      <a:close/>
                      <a:moveTo>
                        <a:pt x="797071" y="1308073"/>
                      </a:moveTo>
                      <a:lnTo>
                        <a:pt x="732995" y="1372149"/>
                      </a:lnTo>
                      <a:cubicBezTo>
                        <a:pt x="593388" y="1511760"/>
                        <a:pt x="367039" y="1511764"/>
                        <a:pt x="227427" y="1372156"/>
                      </a:cubicBezTo>
                      <a:cubicBezTo>
                        <a:pt x="227425" y="1372153"/>
                        <a:pt x="227423" y="1372153"/>
                        <a:pt x="227420" y="1372149"/>
                      </a:cubicBezTo>
                      <a:lnTo>
                        <a:pt x="204370" y="1349099"/>
                      </a:lnTo>
                      <a:cubicBezTo>
                        <a:pt x="137110" y="1282200"/>
                        <a:pt x="99408" y="1191175"/>
                        <a:pt x="99667" y="1096311"/>
                      </a:cubicBezTo>
                      <a:lnTo>
                        <a:pt x="99667" y="480198"/>
                      </a:lnTo>
                      <a:cubicBezTo>
                        <a:pt x="99408" y="385334"/>
                        <a:pt x="137110" y="294308"/>
                        <a:pt x="204370" y="227410"/>
                      </a:cubicBezTo>
                      <a:lnTo>
                        <a:pt x="227420" y="204360"/>
                      </a:lnTo>
                      <a:cubicBezTo>
                        <a:pt x="367028" y="64749"/>
                        <a:pt x="593377" y="64746"/>
                        <a:pt x="732988" y="204353"/>
                      </a:cubicBezTo>
                      <a:cubicBezTo>
                        <a:pt x="732992" y="204355"/>
                        <a:pt x="732992" y="204358"/>
                        <a:pt x="732995" y="204360"/>
                      </a:cubicBezTo>
                      <a:lnTo>
                        <a:pt x="797071" y="268436"/>
                      </a:lnTo>
                      <a:cubicBezTo>
                        <a:pt x="837981" y="309133"/>
                        <a:pt x="860911" y="364506"/>
                        <a:pt x="860748" y="422211"/>
                      </a:cubicBezTo>
                      <a:lnTo>
                        <a:pt x="860748" y="429459"/>
                      </a:lnTo>
                      <a:cubicBezTo>
                        <a:pt x="860911" y="487164"/>
                        <a:pt x="837981" y="542538"/>
                        <a:pt x="797071" y="583234"/>
                      </a:cubicBezTo>
                      <a:cubicBezTo>
                        <a:pt x="775634" y="604693"/>
                        <a:pt x="757716" y="629399"/>
                        <a:pt x="743977" y="656443"/>
                      </a:cubicBezTo>
                      <a:lnTo>
                        <a:pt x="596436" y="508901"/>
                      </a:lnTo>
                      <a:lnTo>
                        <a:pt x="545190" y="560148"/>
                      </a:lnTo>
                      <a:lnTo>
                        <a:pt x="717629" y="732587"/>
                      </a:lnTo>
                      <a:cubicBezTo>
                        <a:pt x="710504" y="769333"/>
                        <a:pt x="710504" y="807104"/>
                        <a:pt x="717629" y="843850"/>
                      </a:cubicBezTo>
                      <a:lnTo>
                        <a:pt x="545190" y="1016289"/>
                      </a:lnTo>
                      <a:lnTo>
                        <a:pt x="596436" y="1067535"/>
                      </a:lnTo>
                      <a:lnTo>
                        <a:pt x="743977" y="919994"/>
                      </a:lnTo>
                      <a:cubicBezTo>
                        <a:pt x="757716" y="947034"/>
                        <a:pt x="775634" y="971744"/>
                        <a:pt x="797071" y="993203"/>
                      </a:cubicBezTo>
                      <a:cubicBezTo>
                        <a:pt x="837999" y="1033917"/>
                        <a:pt x="860930" y="1089320"/>
                        <a:pt x="860748" y="1147050"/>
                      </a:cubicBezTo>
                      <a:lnTo>
                        <a:pt x="860748" y="1154299"/>
                      </a:lnTo>
                      <a:cubicBezTo>
                        <a:pt x="860911" y="1212003"/>
                        <a:pt x="837981" y="1267377"/>
                        <a:pt x="797071" y="1308073"/>
                      </a:cubicBezTo>
                      <a:close/>
                      <a:moveTo>
                        <a:pt x="1005716" y="2129208"/>
                      </a:moveTo>
                      <a:lnTo>
                        <a:pt x="933232" y="2129208"/>
                      </a:lnTo>
                      <a:lnTo>
                        <a:pt x="933232" y="1114432"/>
                      </a:lnTo>
                      <a:lnTo>
                        <a:pt x="931275" y="1114432"/>
                      </a:lnTo>
                      <a:cubicBezTo>
                        <a:pt x="924110" y="1049182"/>
                        <a:pt x="894838" y="988343"/>
                        <a:pt x="848317" y="942029"/>
                      </a:cubicBezTo>
                      <a:cubicBezTo>
                        <a:pt x="774040" y="867414"/>
                        <a:pt x="763888" y="750302"/>
                        <a:pt x="824217" y="664017"/>
                      </a:cubicBezTo>
                      <a:cubicBezTo>
                        <a:pt x="940372" y="792288"/>
                        <a:pt x="1005013" y="958965"/>
                        <a:pt x="1005716" y="1132010"/>
                      </a:cubicBezTo>
                      <a:close/>
                    </a:path>
                  </a:pathLst>
                </a:custGeom>
                <a:solidFill>
                  <a:srgbClr val="F0AB00"/>
                </a:solidFill>
                <a:ln w="9525" cap="flat">
                  <a:noFill/>
                  <a:prstDash val="solid"/>
                  <a:miter/>
                </a:ln>
              </p:spPr>
              <p:txBody>
                <a:bodyPr rtlCol="0" anchor="ctr"/>
                <a:lstStyle/>
                <a:p>
                  <a:pPr marL="0" marR="0" lvl="0" indent="0" algn="l"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04" name="Forme libre : forme 95">
                  <a:extLst>
                    <a:ext uri="{FF2B5EF4-FFF2-40B4-BE49-F238E27FC236}">
                      <a16:creationId xmlns="" xmlns:a16="http://schemas.microsoft.com/office/drawing/2014/main" id="{2484D632-1F36-4B2E-AF5F-11A593D89109}"/>
                    </a:ext>
                  </a:extLst>
                </p:cNvPr>
                <p:cNvSpPr/>
                <p:nvPr/>
              </p:nvSpPr>
              <p:spPr>
                <a:xfrm>
                  <a:off x="7061667" y="5113181"/>
                  <a:ext cx="189009" cy="285038"/>
                </a:xfrm>
                <a:custGeom>
                  <a:avLst/>
                  <a:gdLst>
                    <a:gd name="connsiteX0" fmla="*/ 165566 w 321749"/>
                    <a:gd name="connsiteY0" fmla="*/ 0 h 485216"/>
                    <a:gd name="connsiteX1" fmla="*/ 36559 w 321749"/>
                    <a:gd name="connsiteY1" fmla="*/ 194143 h 485216"/>
                    <a:gd name="connsiteX2" fmla="*/ 115841 w 321749"/>
                    <a:gd name="connsiteY2" fmla="*/ 351585 h 485216"/>
                    <a:gd name="connsiteX3" fmla="*/ 0 w 321749"/>
                    <a:gd name="connsiteY3" fmla="*/ 485216 h 485216"/>
                    <a:gd name="connsiteX4" fmla="*/ 251712 w 321749"/>
                    <a:gd name="connsiteY4" fmla="*/ 395849 h 485216"/>
                    <a:gd name="connsiteX5" fmla="*/ 184477 w 321749"/>
                    <a:gd name="connsiteY5" fmla="*/ 187419 h 485216"/>
                    <a:gd name="connsiteX6" fmla="*/ 321749 w 321749"/>
                    <a:gd name="connsiteY6" fmla="*/ 152681 h 485216"/>
                    <a:gd name="connsiteX7" fmla="*/ 312457 w 312457"/>
                    <a:gd name="connsiteY7" fmla="*/ 147918 h 4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749" h="485216">
                      <a:moveTo>
                        <a:pt x="165566" y="0"/>
                      </a:moveTo>
                      <a:lnTo>
                        <a:pt x="36559" y="194143"/>
                      </a:lnTo>
                      <a:lnTo>
                        <a:pt x="115841" y="351585"/>
                      </a:lnTo>
                      <a:lnTo>
                        <a:pt x="0" y="485216"/>
                      </a:lnTo>
                      <a:lnTo>
                        <a:pt x="251712" y="395849"/>
                      </a:lnTo>
                      <a:lnTo>
                        <a:pt x="184477" y="187419"/>
                      </a:lnTo>
                      <a:lnTo>
                        <a:pt x="321749" y="152681"/>
                      </a:lnTo>
                    </a:path>
                  </a:pathLst>
                </a:custGeom>
                <a:noFill/>
                <a:ln w="9525" cap="rnd" cmpd="sng" algn="ctr">
                  <a:solidFill>
                    <a:srgbClr val="F0AB00"/>
                  </a:solidFill>
                  <a:prstDash val="solid"/>
                </a:ln>
                <a:effectLst/>
              </p:spPr>
              <p:txBody>
                <a:bodyPr rtlCol="0"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5" name="Ellipse 98">
                  <a:extLst>
                    <a:ext uri="{FF2B5EF4-FFF2-40B4-BE49-F238E27FC236}">
                      <a16:creationId xmlns="" xmlns:a16="http://schemas.microsoft.com/office/drawing/2014/main" id="{FA096C69-EE33-41BE-A79D-606D637D132B}"/>
                    </a:ext>
                  </a:extLst>
                </p:cNvPr>
                <p:cNvSpPr/>
                <p:nvPr/>
              </p:nvSpPr>
              <p:spPr>
                <a:xfrm>
                  <a:off x="6934200" y="4897250"/>
                  <a:ext cx="143216" cy="139094"/>
                </a:xfrm>
                <a:prstGeom prst="ellipse">
                  <a:avLst/>
                </a:prstGeom>
                <a:solidFill>
                  <a:srgbClr val="F2F2F2"/>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6" name="Forme libre : forme 97">
                  <a:extLst>
                    <a:ext uri="{FF2B5EF4-FFF2-40B4-BE49-F238E27FC236}">
                      <a16:creationId xmlns="" xmlns:a16="http://schemas.microsoft.com/office/drawing/2014/main" id="{F6914942-040D-4349-A2FA-6B35536743FD}"/>
                    </a:ext>
                  </a:extLst>
                </p:cNvPr>
                <p:cNvSpPr/>
                <p:nvPr/>
              </p:nvSpPr>
              <p:spPr>
                <a:xfrm>
                  <a:off x="6275444" y="5090257"/>
                  <a:ext cx="184148" cy="246634"/>
                </a:xfrm>
                <a:custGeom>
                  <a:avLst/>
                  <a:gdLst>
                    <a:gd name="connsiteX0" fmla="*/ 165566 w 362286"/>
                    <a:gd name="connsiteY0" fmla="*/ 0 h 485216"/>
                    <a:gd name="connsiteX1" fmla="*/ 36559 w 362286"/>
                    <a:gd name="connsiteY1" fmla="*/ 194143 h 485216"/>
                    <a:gd name="connsiteX2" fmla="*/ 115841 w 362286"/>
                    <a:gd name="connsiteY2" fmla="*/ 351585 h 485216"/>
                    <a:gd name="connsiteX3" fmla="*/ 0 w 362286"/>
                    <a:gd name="connsiteY3" fmla="*/ 485216 h 485216"/>
                    <a:gd name="connsiteX4" fmla="*/ 251712 w 362286"/>
                    <a:gd name="connsiteY4" fmla="*/ 395849 h 485216"/>
                    <a:gd name="connsiteX5" fmla="*/ 184477 w 362286"/>
                    <a:gd name="connsiteY5" fmla="*/ 187419 h 485216"/>
                    <a:gd name="connsiteX6" fmla="*/ 362286 w 362286"/>
                    <a:gd name="connsiteY6" fmla="*/ 124306 h 485216"/>
                    <a:gd name="connsiteX7" fmla="*/ 312457 w 312457"/>
                    <a:gd name="connsiteY7" fmla="*/ 147918 h 4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286" h="485216">
                      <a:moveTo>
                        <a:pt x="165566" y="0"/>
                      </a:moveTo>
                      <a:lnTo>
                        <a:pt x="36559" y="194143"/>
                      </a:lnTo>
                      <a:lnTo>
                        <a:pt x="115841" y="351585"/>
                      </a:lnTo>
                      <a:lnTo>
                        <a:pt x="0" y="485216"/>
                      </a:lnTo>
                      <a:lnTo>
                        <a:pt x="251712" y="395849"/>
                      </a:lnTo>
                      <a:lnTo>
                        <a:pt x="184477" y="187419"/>
                      </a:lnTo>
                      <a:lnTo>
                        <a:pt x="362286" y="124306"/>
                      </a:lnTo>
                    </a:path>
                  </a:pathLst>
                </a:custGeom>
                <a:noFill/>
                <a:ln w="9525" cap="rnd" cmpd="sng" algn="ctr">
                  <a:solidFill>
                    <a:srgbClr val="F0AB00"/>
                  </a:solidFill>
                  <a:prstDash val="solid"/>
                </a:ln>
                <a:effectLst/>
              </p:spPr>
              <p:txBody>
                <a:bodyPr rtlCol="0"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grpSp>
        <p:sp>
          <p:nvSpPr>
            <p:cNvPr id="98" name="Rectangle 97">
              <a:extLst>
                <a:ext uri="{FF2B5EF4-FFF2-40B4-BE49-F238E27FC236}">
                  <a16:creationId xmlns="" xmlns:a16="http://schemas.microsoft.com/office/drawing/2014/main" id="{AA0ABBDE-5829-484C-A8E5-3F4BB671C323}"/>
                </a:ext>
              </a:extLst>
            </p:cNvPr>
            <p:cNvSpPr/>
            <p:nvPr/>
          </p:nvSpPr>
          <p:spPr>
            <a:xfrm>
              <a:off x="6661132" y="5313355"/>
              <a:ext cx="866330" cy="366126"/>
            </a:xfrm>
            <a:prstGeom prst="rect">
              <a:avLst/>
            </a:prstGeom>
          </p:spPr>
          <p:txBody>
            <a:bodyPr wrap="none">
              <a:spAutoFit/>
            </a:bodyPr>
            <a:lstStyle/>
            <a:p>
              <a:pPr marL="0" marR="0" lvl="0" indent="0" algn="l" defTabSz="914377" rtl="0" eaLnBrk="1" fontAlgn="auto" latinLnBrk="0" hangingPunct="1">
                <a:lnSpc>
                  <a:spcPct val="100000"/>
                </a:lnSpc>
                <a:spcBef>
                  <a:spcPct val="0"/>
                </a:spcBef>
                <a:spcAft>
                  <a:spcPct val="0"/>
                </a:spcAft>
                <a:buClrTx/>
                <a:buSzTx/>
                <a:buFontTx/>
                <a:buNone/>
                <a:tabLst/>
                <a:defRPr/>
              </a:pPr>
              <a:r>
                <a:rPr kumimoji="0" lang="fr-FR" sz="1800" b="1" i="0" u="none" strike="noStrike" kern="0" cap="none" spc="0" normalizeH="0" baseline="0" noProof="0">
                  <a:ln>
                    <a:noFill/>
                  </a:ln>
                  <a:solidFill>
                    <a:srgbClr val="F0AB00"/>
                  </a:solidFill>
                  <a:effectLst/>
                  <a:uLnTx/>
                  <a:uFillTx/>
                  <a:latin typeface="Arial"/>
                  <a:ea typeface="Arial"/>
                  <a:cs typeface="Arial"/>
                </a:rPr>
                <a:t>760 M</a:t>
              </a:r>
              <a:r>
                <a:rPr kumimoji="0" lang="fr-FR" sz="1800" b="1" i="0" u="none" strike="noStrike" kern="0" cap="none" spc="0" normalizeH="0" baseline="30000" noProof="0">
                  <a:ln>
                    <a:noFill/>
                  </a:ln>
                  <a:solidFill>
                    <a:srgbClr val="F0AB00"/>
                  </a:solidFill>
                  <a:effectLst/>
                  <a:uLnTx/>
                  <a:uFillTx/>
                  <a:latin typeface="Arial"/>
                  <a:ea typeface="Arial"/>
                  <a:cs typeface="Arial"/>
                </a:rPr>
                <a:t>2</a:t>
              </a:r>
            </a:p>
          </p:txBody>
        </p:sp>
        <p:sp>
          <p:nvSpPr>
            <p:cNvPr id="99" name="TextBox 98">
              <a:extLst>
                <a:ext uri="{FF2B5EF4-FFF2-40B4-BE49-F238E27FC236}">
                  <a16:creationId xmlns="" xmlns:a16="http://schemas.microsoft.com/office/drawing/2014/main" id="{D33B8DD1-DB47-45EC-9927-BD9FCFBAA2EE}"/>
                </a:ext>
              </a:extLst>
            </p:cNvPr>
            <p:cNvSpPr txBox="1"/>
            <p:nvPr/>
          </p:nvSpPr>
          <p:spPr>
            <a:xfrm>
              <a:off x="7707866" y="4317018"/>
              <a:ext cx="3715077"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ct val="0"/>
                </a:spcAft>
                <a:buClrTx/>
                <a:buSzTx/>
                <a:buFontTx/>
                <a:buNone/>
                <a:tabLst/>
                <a:defRPr/>
              </a:pPr>
              <a:r>
                <a:rPr kumimoji="0" lang="fr-FR" sz="1800" b="1" i="0" u="none" strike="noStrike" kern="0" cap="none" spc="0" normalizeH="0" baseline="0" noProof="0">
                  <a:ln>
                    <a:noFill/>
                  </a:ln>
                  <a:solidFill>
                    <a:srgbClr val="F0AB00"/>
                  </a:solidFill>
                  <a:effectLst/>
                  <a:uLnTx/>
                  <a:uFillTx/>
                  <a:latin typeface="Arial"/>
                  <a:ea typeface="Arial"/>
                  <a:cs typeface="Arial"/>
                </a:rPr>
                <a:t>Risque de MCV 10 à 20 fois  supérieur </a:t>
              </a:r>
              <a:r>
                <a:rPr kumimoji="0" lang="fr-FR" sz="1200" b="0" i="0" u="none" strike="noStrike" kern="0" cap="none" spc="0" normalizeH="0" baseline="0" noProof="0">
                  <a:ln>
                    <a:noFill/>
                  </a:ln>
                  <a:solidFill>
                    <a:srgbClr val="000000"/>
                  </a:solidFill>
                  <a:effectLst/>
                  <a:uLnTx/>
                  <a:uFillTx/>
                  <a:latin typeface="Arial"/>
                  <a:ea typeface="Arial"/>
                  <a:cs typeface="Arial"/>
                </a:rPr>
                <a:t>chez les patients atteints d’une MRC</a:t>
              </a:r>
            </a:p>
            <a:p>
              <a:pPr marL="0" marR="0" lvl="0" indent="0" algn="l" defTabSz="914400" rtl="0" eaLnBrk="1" fontAlgn="auto" latinLnBrk="0" hangingPunct="1">
                <a:lnSpc>
                  <a:spcPct val="100000"/>
                </a:lnSpc>
                <a:spcBef>
                  <a:spcPts val="600"/>
                </a:spcBef>
                <a:spcAft>
                  <a:spcPct val="0"/>
                </a:spcAft>
                <a:buClrTx/>
                <a:buSzTx/>
                <a:buFontTx/>
                <a:buNone/>
                <a:tabLst/>
                <a:defRPr/>
              </a:pPr>
              <a:r>
                <a:rPr kumimoji="0" lang="fr-FR" sz="1800" b="1" i="0" u="none" strike="noStrike" kern="0" cap="none" spc="0" normalizeH="0" baseline="0" noProof="0">
                  <a:ln>
                    <a:noFill/>
                  </a:ln>
                  <a:solidFill>
                    <a:srgbClr val="F0AB00"/>
                  </a:solidFill>
                  <a:effectLst/>
                  <a:uLnTx/>
                  <a:uFillTx/>
                  <a:latin typeface="Arial"/>
                  <a:ea typeface="Arial"/>
                  <a:cs typeface="Arial"/>
                </a:rPr>
                <a:t>40 % des patients</a:t>
              </a:r>
              <a:r>
                <a:rPr kumimoji="0" lang="fr-FR" sz="1800" b="1" i="0" u="none" strike="noStrike" kern="0" cap="none" spc="0" normalizeH="0" baseline="0" noProof="0">
                  <a:ln>
                    <a:noFill/>
                  </a:ln>
                  <a:solidFill>
                    <a:srgbClr val="D59F0D"/>
                  </a:solidFill>
                  <a:effectLst/>
                  <a:uLnTx/>
                  <a:uFillTx/>
                  <a:latin typeface="Arial"/>
                  <a:ea typeface="Arial"/>
                  <a:cs typeface="Arial"/>
                </a:rPr>
                <a:t> </a:t>
              </a:r>
              <a:r>
                <a:rPr kumimoji="0" lang="fr-FR" sz="1200" b="0" i="0" u="none" strike="noStrike" kern="0" cap="none" spc="0" normalizeH="0" baseline="0" noProof="0">
                  <a:ln>
                    <a:noFill/>
                  </a:ln>
                  <a:solidFill>
                    <a:srgbClr val="000000"/>
                  </a:solidFill>
                  <a:effectLst/>
                  <a:uLnTx/>
                  <a:uFillTx/>
                  <a:latin typeface="Arial"/>
                  <a:ea typeface="Arial"/>
                  <a:cs typeface="Arial"/>
                </a:rPr>
                <a:t>atteints d’une MRC3 </a:t>
              </a:r>
              <a:r>
                <a:rPr kumimoji="0" lang="fr-FR" sz="1200" b="1" i="0" u="none" strike="noStrike" kern="0" cap="none" spc="0" normalizeH="0" baseline="0" noProof="0">
                  <a:ln>
                    <a:noFill/>
                  </a:ln>
                  <a:solidFill>
                    <a:srgbClr val="000000"/>
                  </a:solidFill>
                  <a:effectLst/>
                  <a:uLnTx/>
                  <a:uFillTx/>
                  <a:latin typeface="Arial"/>
                  <a:ea typeface="Arial"/>
                  <a:cs typeface="Arial"/>
                </a:rPr>
                <a:t>présentent un risque élevé ou très élevé </a:t>
              </a:r>
              <a:r>
                <a:rPr kumimoji="0" lang="fr-FR" sz="1200" b="0" i="0" u="none" strike="noStrike" kern="0" cap="none" spc="0" normalizeH="0" baseline="0" noProof="0">
                  <a:ln>
                    <a:noFill/>
                  </a:ln>
                  <a:solidFill>
                    <a:srgbClr val="000000"/>
                  </a:solidFill>
                  <a:effectLst/>
                  <a:uLnTx/>
                  <a:uFillTx/>
                  <a:latin typeface="Arial"/>
                  <a:ea typeface="Arial"/>
                  <a:cs typeface="Arial"/>
                </a:rPr>
                <a:t>d’événements indésirables CV</a:t>
              </a:r>
            </a:p>
          </p:txBody>
        </p:sp>
      </p:grpSp>
      <p:grpSp>
        <p:nvGrpSpPr>
          <p:cNvPr id="107" name="Group 106"/>
          <p:cNvGrpSpPr/>
          <p:nvPr/>
        </p:nvGrpSpPr>
        <p:grpSpPr>
          <a:xfrm>
            <a:off x="5109905" y="1719847"/>
            <a:ext cx="6430691" cy="1661980"/>
            <a:chOff x="5315645" y="1622548"/>
            <a:chExt cx="6170100" cy="1661980"/>
          </a:xfrm>
        </p:grpSpPr>
        <p:sp>
          <p:nvSpPr>
            <p:cNvPr id="108" name="Rounded Rectangle 107"/>
            <p:cNvSpPr/>
            <p:nvPr/>
          </p:nvSpPr>
          <p:spPr>
            <a:xfrm>
              <a:off x="5315645" y="1622548"/>
              <a:ext cx="6170100" cy="1661980"/>
            </a:xfrm>
            <a:prstGeom prst="roundRect">
              <a:avLst>
                <a:gd name="adj" fmla="val 3901"/>
              </a:avLst>
            </a:prstGeom>
            <a:solidFill>
              <a:srgbClr val="FFFFFF"/>
            </a:solidFill>
            <a:ln w="12700" cap="flat" cmpd="sng" algn="ctr">
              <a:solidFill>
                <a:srgbClr val="3C1053"/>
              </a:solidFill>
              <a:prstDash val="solid"/>
              <a:miter lim="800000"/>
            </a:ln>
            <a:effectLst>
              <a:outerShdw blurRad="127000" algn="ctr" rotWithShape="0">
                <a:prstClr val="black">
                  <a:alpha val="25000"/>
                </a:prstClr>
              </a:outerShdw>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09" name="Rectangle 108">
              <a:extLst>
                <a:ext uri="{FF2B5EF4-FFF2-40B4-BE49-F238E27FC236}">
                  <a16:creationId xmlns="" xmlns:a16="http://schemas.microsoft.com/office/drawing/2014/main" id="{2B866825-9A9C-4C03-B269-96A1129E5A8D}"/>
                </a:ext>
              </a:extLst>
            </p:cNvPr>
            <p:cNvSpPr/>
            <p:nvPr/>
          </p:nvSpPr>
          <p:spPr>
            <a:xfrm>
              <a:off x="5504810" y="1692259"/>
              <a:ext cx="517176" cy="518678"/>
            </a:xfrm>
            <a:prstGeom prst="rect">
              <a:avLst/>
            </a:prstGeom>
          </p:spPr>
          <p:txBody>
            <a:bodyPr wrap="none">
              <a:spAutoFit/>
            </a:bodyPr>
            <a:lstStyle/>
            <a:p>
              <a:pPr marL="0" marR="0" lvl="0" indent="0" algn="l" defTabSz="914377" rtl="0" eaLnBrk="1" fontAlgn="auto" latinLnBrk="0" hangingPunct="1">
                <a:lnSpc>
                  <a:spcPct val="100000"/>
                </a:lnSpc>
                <a:spcBef>
                  <a:spcPct val="0"/>
                </a:spcBef>
                <a:spcAft>
                  <a:spcPct val="0"/>
                </a:spcAft>
                <a:buClrTx/>
                <a:buSzTx/>
                <a:buFontTx/>
                <a:buNone/>
                <a:tabLst/>
                <a:defRPr/>
              </a:pPr>
              <a:r>
                <a:rPr kumimoji="0" lang="fr-FR" sz="2800" b="1" i="0" u="none" strike="noStrike" kern="0" cap="none" spc="0" normalizeH="0" baseline="0" noProof="0">
                  <a:ln>
                    <a:noFill/>
                  </a:ln>
                  <a:solidFill>
                    <a:srgbClr val="3C1053"/>
                  </a:solidFill>
                  <a:effectLst/>
                  <a:uLnTx/>
                  <a:uFillTx/>
                  <a:latin typeface="Arial"/>
                  <a:ea typeface="Arial"/>
                  <a:cs typeface="Arial"/>
                </a:rPr>
                <a:t>IC</a:t>
              </a:r>
            </a:p>
          </p:txBody>
        </p:sp>
        <p:sp>
          <p:nvSpPr>
            <p:cNvPr id="110" name="Rectangle 109">
              <a:extLst>
                <a:ext uri="{FF2B5EF4-FFF2-40B4-BE49-F238E27FC236}">
                  <a16:creationId xmlns="" xmlns:a16="http://schemas.microsoft.com/office/drawing/2014/main" id="{AA0ABBDE-5829-484C-A8E5-3F4BB671C323}"/>
                </a:ext>
              </a:extLst>
            </p:cNvPr>
            <p:cNvSpPr/>
            <p:nvPr/>
          </p:nvSpPr>
          <p:spPr>
            <a:xfrm>
              <a:off x="6671435" y="2795039"/>
              <a:ext cx="663546" cy="366126"/>
            </a:xfrm>
            <a:prstGeom prst="rect">
              <a:avLst/>
            </a:prstGeom>
          </p:spPr>
          <p:txBody>
            <a:bodyPr wrap="none">
              <a:spAutoFit/>
            </a:bodyPr>
            <a:lstStyle/>
            <a:p>
              <a:pPr marL="0" marR="0" lvl="0" indent="0" algn="l" defTabSz="914377" rtl="0" eaLnBrk="1" fontAlgn="auto" latinLnBrk="0" hangingPunct="1">
                <a:lnSpc>
                  <a:spcPct val="100000"/>
                </a:lnSpc>
                <a:spcBef>
                  <a:spcPct val="0"/>
                </a:spcBef>
                <a:spcAft>
                  <a:spcPct val="0"/>
                </a:spcAft>
                <a:buClrTx/>
                <a:buSzTx/>
                <a:buFontTx/>
                <a:buNone/>
                <a:tabLst/>
                <a:defRPr/>
              </a:pPr>
              <a:r>
                <a:rPr kumimoji="0" lang="fr-FR" sz="1800" b="1" i="0" u="none" strike="noStrike" kern="0" cap="none" spc="0" normalizeH="0" baseline="0" noProof="0">
                  <a:ln>
                    <a:noFill/>
                  </a:ln>
                  <a:solidFill>
                    <a:srgbClr val="3C1053"/>
                  </a:solidFill>
                  <a:effectLst/>
                  <a:uLnTx/>
                  <a:uFillTx/>
                  <a:latin typeface="Arial"/>
                  <a:ea typeface="Arial"/>
                  <a:cs typeface="Arial"/>
                </a:rPr>
                <a:t>63 M</a:t>
              </a:r>
              <a:endParaRPr kumimoji="0" lang="en-US" sz="1800" b="0" i="0" u="none" strike="noStrike" kern="0" cap="none" spc="0" normalizeH="0" baseline="0" noProof="0">
                <a:ln>
                  <a:noFill/>
                </a:ln>
                <a:solidFill>
                  <a:srgbClr val="3C1053"/>
                </a:solidFill>
                <a:effectLst/>
                <a:uLnTx/>
                <a:uFillTx/>
                <a:latin typeface="Arial"/>
                <a:ea typeface="+mn-ea"/>
                <a:cs typeface="Arial"/>
              </a:endParaRPr>
            </a:p>
          </p:txBody>
        </p:sp>
        <p:sp>
          <p:nvSpPr>
            <p:cNvPr id="111" name="TextBox 110">
              <a:extLst>
                <a:ext uri="{FF2B5EF4-FFF2-40B4-BE49-F238E27FC236}">
                  <a16:creationId xmlns="" xmlns:a16="http://schemas.microsoft.com/office/drawing/2014/main" id="{AECBECED-9E60-4E48-A01B-7B0E4FCE3EA1}"/>
                </a:ext>
              </a:extLst>
            </p:cNvPr>
            <p:cNvSpPr txBox="1"/>
            <p:nvPr/>
          </p:nvSpPr>
          <p:spPr>
            <a:xfrm>
              <a:off x="7666539" y="1813543"/>
              <a:ext cx="3756405" cy="124649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600"/>
                </a:spcBef>
                <a:spcAft>
                  <a:spcPct val="0"/>
                </a:spcAft>
                <a:buClrTx/>
                <a:buSzTx/>
                <a:buFontTx/>
                <a:buNone/>
                <a:tabLst/>
                <a:defRPr/>
              </a:pPr>
              <a:r>
                <a:rPr kumimoji="0" lang="fr-FR" sz="1800" b="1" i="0" u="none" strike="noStrike" kern="0" cap="none" spc="0" normalizeH="0" baseline="0" noProof="0">
                  <a:ln>
                    <a:noFill/>
                  </a:ln>
                  <a:solidFill>
                    <a:srgbClr val="3C1053"/>
                  </a:solidFill>
                  <a:effectLst/>
                  <a:uLnTx/>
                  <a:uFillTx/>
                  <a:latin typeface="Arial"/>
                  <a:ea typeface="Arial"/>
                  <a:cs typeface="Arial"/>
                </a:rPr>
                <a:t>1</a:t>
              </a:r>
              <a:r>
                <a:rPr kumimoji="0" lang="fr-FR" sz="1800" b="1" i="0" u="none" strike="noStrike" kern="0" cap="none" spc="0" normalizeH="0" baseline="30000" noProof="0">
                  <a:ln>
                    <a:noFill/>
                  </a:ln>
                  <a:solidFill>
                    <a:srgbClr val="3C1053"/>
                  </a:solidFill>
                  <a:effectLst/>
                  <a:uLnTx/>
                  <a:uFillTx/>
                  <a:latin typeface="Arial"/>
                  <a:ea typeface="Arial"/>
                  <a:cs typeface="Arial"/>
                </a:rPr>
                <a:t>re</a:t>
              </a:r>
              <a:r>
                <a:rPr kumimoji="0" lang="fr-FR" sz="1800" b="1" i="0" u="none" strike="noStrike" kern="0" cap="none" spc="0" normalizeH="0" baseline="0" noProof="0">
                  <a:ln>
                    <a:noFill/>
                  </a:ln>
                  <a:solidFill>
                    <a:srgbClr val="D33761"/>
                  </a:solidFill>
                  <a:effectLst/>
                  <a:uLnTx/>
                  <a:uFillTx/>
                  <a:latin typeface="Arial"/>
                  <a:ea typeface="Arial"/>
                  <a:cs typeface="Arial"/>
                </a:rPr>
                <a:t> </a:t>
              </a:r>
              <a:r>
                <a:rPr kumimoji="0" lang="fr-FR" sz="1600" b="0" i="0" u="none" strike="noStrike" kern="0" cap="none" spc="0" normalizeH="0" baseline="0" noProof="0">
                  <a:ln>
                    <a:noFill/>
                  </a:ln>
                  <a:solidFill>
                    <a:srgbClr val="000000"/>
                  </a:solidFill>
                  <a:effectLst/>
                  <a:uLnTx/>
                  <a:uFillTx/>
                  <a:latin typeface="Arial"/>
                  <a:ea typeface="Arial"/>
                  <a:cs typeface="Arial"/>
                </a:rPr>
                <a:t>cause d’hospitalisation chez les personnes de &gt; 65 ans</a:t>
              </a:r>
              <a:endParaRPr kumimoji="0" lang="en-US" sz="16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endParaRPr>
            </a:p>
            <a:p>
              <a:pPr marL="0" marR="0" lvl="0" indent="0" algn="l" defTabSz="914377" rtl="0" eaLnBrk="1" fontAlgn="auto" latinLnBrk="0" hangingPunct="1">
                <a:lnSpc>
                  <a:spcPct val="100000"/>
                </a:lnSpc>
                <a:spcBef>
                  <a:spcPts val="600"/>
                </a:spcBef>
                <a:spcAft>
                  <a:spcPct val="0"/>
                </a:spcAft>
                <a:buClrTx/>
                <a:buSzTx/>
                <a:buFontTx/>
                <a:buNone/>
                <a:tabLst/>
                <a:defRPr/>
              </a:pPr>
              <a:r>
                <a:rPr kumimoji="0" lang="fr-FR" sz="1800" b="1" i="0" u="none" strike="noStrike" kern="0" cap="none" spc="0" normalizeH="0" baseline="0" noProof="0">
                  <a:ln>
                    <a:noFill/>
                  </a:ln>
                  <a:solidFill>
                    <a:srgbClr val="3C1053"/>
                  </a:solidFill>
                  <a:effectLst/>
                  <a:uLnTx/>
                  <a:uFillTx/>
                  <a:latin typeface="Arial"/>
                  <a:ea typeface="Arial"/>
                  <a:cs typeface="Arial"/>
                </a:rPr>
                <a:t>1 patient sur 2</a:t>
              </a:r>
              <a:r>
                <a:rPr kumimoji="0" lang="fr-FR" sz="1800" b="1" i="0" u="none" strike="noStrike" kern="0" cap="none" spc="0" normalizeH="0" baseline="0" noProof="0">
                  <a:ln>
                    <a:noFill/>
                  </a:ln>
                  <a:solidFill>
                    <a:srgbClr val="D33761"/>
                  </a:solidFill>
                  <a:effectLst/>
                  <a:uLnTx/>
                  <a:uFillTx/>
                  <a:latin typeface="Arial"/>
                  <a:ea typeface="Arial"/>
                  <a:cs typeface="Arial"/>
                </a:rPr>
                <a:t> </a:t>
              </a:r>
              <a:r>
                <a:rPr kumimoji="0" lang="fr-FR" sz="1600" b="0" i="0" u="none" strike="noStrike" kern="0" cap="none" spc="0" normalizeH="0" baseline="0" noProof="0">
                  <a:ln>
                    <a:noFill/>
                  </a:ln>
                  <a:solidFill>
                    <a:srgbClr val="000000"/>
                  </a:solidFill>
                  <a:effectLst/>
                  <a:uLnTx/>
                  <a:uFillTx/>
                  <a:latin typeface="Arial"/>
                  <a:ea typeface="Arial"/>
                  <a:cs typeface="Arial"/>
                </a:rPr>
                <a:t>meurt dans les 5 ans qui suivent le diagnostic</a:t>
              </a:r>
              <a:endParaRPr kumimoji="0" lang="en-US" sz="1600" b="0" i="0" u="none" strike="noStrike" kern="0" cap="none" spc="0" normalizeH="0" baseline="0" noProof="0">
                <a:ln>
                  <a:noFill/>
                </a:ln>
                <a:solidFill>
                  <a:srgbClr val="000000"/>
                </a:solidFill>
                <a:effectLst/>
                <a:uLnTx/>
                <a:uFillTx/>
                <a:latin typeface="Arial"/>
                <a:ea typeface="+mn-ea"/>
                <a:cs typeface="Arial"/>
              </a:endParaRPr>
            </a:p>
          </p:txBody>
        </p:sp>
        <p:grpSp>
          <p:nvGrpSpPr>
            <p:cNvPr id="112" name="Group 111"/>
            <p:cNvGrpSpPr/>
            <p:nvPr/>
          </p:nvGrpSpPr>
          <p:grpSpPr>
            <a:xfrm>
              <a:off x="6761827" y="1754862"/>
              <a:ext cx="736139" cy="736139"/>
              <a:chOff x="6471806" y="1671510"/>
              <a:chExt cx="595682" cy="595682"/>
            </a:xfrm>
          </p:grpSpPr>
          <p:sp>
            <p:nvSpPr>
              <p:cNvPr id="113" name="Oval 112"/>
              <p:cNvSpPr/>
              <p:nvPr/>
            </p:nvSpPr>
            <p:spPr>
              <a:xfrm>
                <a:off x="6471806" y="1671510"/>
                <a:ext cx="595682" cy="595682"/>
              </a:xfrm>
              <a:prstGeom prst="ellipse">
                <a:avLst/>
              </a:prstGeom>
              <a:solidFill>
                <a:srgbClr val="F2F2F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sp>
            <p:nvSpPr>
              <p:cNvPr id="114" name="Forme libre : forme 67">
                <a:extLst>
                  <a:ext uri="{FF2B5EF4-FFF2-40B4-BE49-F238E27FC236}">
                    <a16:creationId xmlns="" xmlns:a16="http://schemas.microsoft.com/office/drawing/2014/main" id="{C7EA855F-0AE8-4516-A55A-9F25FE532796}"/>
                  </a:ext>
                </a:extLst>
              </p:cNvPr>
              <p:cNvSpPr/>
              <p:nvPr/>
            </p:nvSpPr>
            <p:spPr>
              <a:xfrm>
                <a:off x="6586646" y="1828295"/>
                <a:ext cx="366001" cy="321059"/>
              </a:xfrm>
              <a:custGeom>
                <a:avLst/>
                <a:gdLst>
                  <a:gd name="connsiteX0" fmla="*/ 185738 w 695325"/>
                  <a:gd name="connsiteY0" fmla="*/ 14288 h 590550"/>
                  <a:gd name="connsiteX1" fmla="*/ 14288 w 695325"/>
                  <a:gd name="connsiteY1" fmla="*/ 214313 h 590550"/>
                  <a:gd name="connsiteX2" fmla="*/ 125314 w 695325"/>
                  <a:gd name="connsiteY2" fmla="*/ 422077 h 590550"/>
                  <a:gd name="connsiteX3" fmla="*/ 342900 w 695325"/>
                  <a:gd name="connsiteY3" fmla="*/ 584300 h 590550"/>
                  <a:gd name="connsiteX4" fmla="*/ 352425 w 695325"/>
                  <a:gd name="connsiteY4" fmla="*/ 584300 h 590550"/>
                  <a:gd name="connsiteX5" fmla="*/ 570012 w 695325"/>
                  <a:gd name="connsiteY5" fmla="*/ 422077 h 590550"/>
                  <a:gd name="connsiteX6" fmla="*/ 681038 w 695325"/>
                  <a:gd name="connsiteY6" fmla="*/ 214313 h 590550"/>
                  <a:gd name="connsiteX7" fmla="*/ 510183 w 695325"/>
                  <a:gd name="connsiteY7" fmla="*/ 14288 h 590550"/>
                  <a:gd name="connsiteX8" fmla="*/ 501551 w 695325"/>
                  <a:gd name="connsiteY8" fmla="*/ 19646 h 590550"/>
                  <a:gd name="connsiteX9" fmla="*/ 443806 w 695325"/>
                  <a:gd name="connsiteY9" fmla="*/ 143471 h 590550"/>
                  <a:gd name="connsiteX10" fmla="*/ 445592 w 695325"/>
                  <a:gd name="connsiteY10" fmla="*/ 154484 h 590550"/>
                  <a:gd name="connsiteX11" fmla="*/ 515541 w 695325"/>
                  <a:gd name="connsiteY11" fmla="*/ 224433 h 590550"/>
                  <a:gd name="connsiteX12" fmla="*/ 475358 w 695325"/>
                  <a:gd name="connsiteY12" fmla="*/ 270272 h 590550"/>
                  <a:gd name="connsiteX13" fmla="*/ 481013 w 695325"/>
                  <a:gd name="connsiteY13" fmla="*/ 225028 h 590550"/>
                  <a:gd name="connsiteX14" fmla="*/ 477739 w 695325"/>
                  <a:gd name="connsiteY14" fmla="*/ 216694 h 590550"/>
                  <a:gd name="connsiteX15" fmla="*/ 415231 w 695325"/>
                  <a:gd name="connsiteY15" fmla="*/ 163116 h 590550"/>
                  <a:gd name="connsiteX16" fmla="*/ 436364 w 695325"/>
                  <a:gd name="connsiteY16" fmla="*/ 44351 h 590550"/>
                  <a:gd name="connsiteX17" fmla="*/ 428994 w 695325"/>
                  <a:gd name="connsiteY17" fmla="*/ 33075 h 590550"/>
                  <a:gd name="connsiteX18" fmla="*/ 422672 w 695325"/>
                  <a:gd name="connsiteY18" fmla="*/ 33933 h 590550"/>
                  <a:gd name="connsiteX19" fmla="*/ 347961 w 695325"/>
                  <a:gd name="connsiteY19" fmla="*/ 103585 h 590550"/>
                  <a:gd name="connsiteX20" fmla="*/ 185738 w 695325"/>
                  <a:gd name="connsiteY20" fmla="*/ 14288 h 590550"/>
                  <a:gd name="connsiteX21" fmla="*/ 185738 w 695325"/>
                  <a:gd name="connsiteY21" fmla="*/ 33338 h 590550"/>
                  <a:gd name="connsiteX22" fmla="*/ 339626 w 695325"/>
                  <a:gd name="connsiteY22" fmla="*/ 123825 h 590550"/>
                  <a:gd name="connsiteX23" fmla="*/ 352776 w 695325"/>
                  <a:gd name="connsiteY23" fmla="*/ 126748 h 590550"/>
                  <a:gd name="connsiteX24" fmla="*/ 355700 w 695325"/>
                  <a:gd name="connsiteY24" fmla="*/ 123825 h 590550"/>
                  <a:gd name="connsiteX25" fmla="*/ 413445 w 695325"/>
                  <a:gd name="connsiteY25" fmla="*/ 61913 h 590550"/>
                  <a:gd name="connsiteX26" fmla="*/ 395288 w 695325"/>
                  <a:gd name="connsiteY26" fmla="*/ 164902 h 590550"/>
                  <a:gd name="connsiteX27" fmla="*/ 398562 w 695325"/>
                  <a:gd name="connsiteY27" fmla="*/ 173831 h 590550"/>
                  <a:gd name="connsiteX28" fmla="*/ 461367 w 695325"/>
                  <a:gd name="connsiteY28" fmla="*/ 227708 h 590550"/>
                  <a:gd name="connsiteX29" fmla="*/ 452438 w 695325"/>
                  <a:gd name="connsiteY29" fmla="*/ 298847 h 590550"/>
                  <a:gd name="connsiteX30" fmla="*/ 460654 w 695325"/>
                  <a:gd name="connsiteY30" fmla="*/ 309524 h 590550"/>
                  <a:gd name="connsiteX31" fmla="*/ 469106 w 695325"/>
                  <a:gd name="connsiteY31" fmla="*/ 306289 h 590550"/>
                  <a:gd name="connsiteX32" fmla="*/ 535781 w 695325"/>
                  <a:gd name="connsiteY32" fmla="*/ 230089 h 590550"/>
                  <a:gd name="connsiteX33" fmla="*/ 535484 w 695325"/>
                  <a:gd name="connsiteY33" fmla="*/ 216992 h 590550"/>
                  <a:gd name="connsiteX34" fmla="*/ 464047 w 695325"/>
                  <a:gd name="connsiteY34" fmla="*/ 145555 h 590550"/>
                  <a:gd name="connsiteX35" fmla="*/ 516136 w 695325"/>
                  <a:gd name="connsiteY35" fmla="*/ 33933 h 590550"/>
                  <a:gd name="connsiteX36" fmla="*/ 661988 w 695325"/>
                  <a:gd name="connsiteY36" fmla="*/ 214313 h 590550"/>
                  <a:gd name="connsiteX37" fmla="*/ 556320 w 695325"/>
                  <a:gd name="connsiteY37" fmla="*/ 408385 h 590550"/>
                  <a:gd name="connsiteX38" fmla="*/ 347663 w 695325"/>
                  <a:gd name="connsiteY38" fmla="*/ 564952 h 590550"/>
                  <a:gd name="connsiteX39" fmla="*/ 139006 w 695325"/>
                  <a:gd name="connsiteY39" fmla="*/ 408385 h 590550"/>
                  <a:gd name="connsiteX40" fmla="*/ 33338 w 695325"/>
                  <a:gd name="connsiteY40" fmla="*/ 214313 h 590550"/>
                  <a:gd name="connsiteX41" fmla="*/ 185738 w 695325"/>
                  <a:gd name="connsiteY41" fmla="*/ 33338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5325" h="590550">
                    <a:moveTo>
                      <a:pt x="185738" y="14288"/>
                    </a:moveTo>
                    <a:cubicBezTo>
                      <a:pt x="112428" y="14288"/>
                      <a:pt x="14288" y="79598"/>
                      <a:pt x="14288" y="214313"/>
                    </a:cubicBezTo>
                    <a:cubicBezTo>
                      <a:pt x="14288" y="287925"/>
                      <a:pt x="61331" y="358804"/>
                      <a:pt x="125314" y="422077"/>
                    </a:cubicBezTo>
                    <a:cubicBezTo>
                      <a:pt x="189296" y="485349"/>
                      <a:pt x="271061" y="541196"/>
                      <a:pt x="342900" y="584300"/>
                    </a:cubicBezTo>
                    <a:cubicBezTo>
                      <a:pt x="345847" y="586001"/>
                      <a:pt x="349478" y="586001"/>
                      <a:pt x="352425" y="584300"/>
                    </a:cubicBezTo>
                    <a:cubicBezTo>
                      <a:pt x="424264" y="541196"/>
                      <a:pt x="506029" y="485349"/>
                      <a:pt x="570012" y="422077"/>
                    </a:cubicBezTo>
                    <a:cubicBezTo>
                      <a:pt x="633994" y="358804"/>
                      <a:pt x="681038" y="287925"/>
                      <a:pt x="681038" y="214313"/>
                    </a:cubicBezTo>
                    <a:cubicBezTo>
                      <a:pt x="681038" y="79981"/>
                      <a:pt x="583411" y="14657"/>
                      <a:pt x="510183" y="14288"/>
                    </a:cubicBezTo>
                    <a:cubicBezTo>
                      <a:pt x="506514" y="14262"/>
                      <a:pt x="503156" y="16346"/>
                      <a:pt x="501551" y="19646"/>
                    </a:cubicBezTo>
                    <a:lnTo>
                      <a:pt x="443806" y="143471"/>
                    </a:lnTo>
                    <a:cubicBezTo>
                      <a:pt x="441964" y="147142"/>
                      <a:pt x="442684" y="151582"/>
                      <a:pt x="445592" y="154484"/>
                    </a:cubicBezTo>
                    <a:lnTo>
                      <a:pt x="515541" y="224433"/>
                    </a:lnTo>
                    <a:lnTo>
                      <a:pt x="475358" y="270272"/>
                    </a:lnTo>
                    <a:lnTo>
                      <a:pt x="481013" y="225028"/>
                    </a:lnTo>
                    <a:cubicBezTo>
                      <a:pt x="481376" y="221878"/>
                      <a:pt x="480149" y="218754"/>
                      <a:pt x="477739" y="216694"/>
                    </a:cubicBezTo>
                    <a:lnTo>
                      <a:pt x="415231" y="163116"/>
                    </a:lnTo>
                    <a:lnTo>
                      <a:pt x="436364" y="44351"/>
                    </a:lnTo>
                    <a:cubicBezTo>
                      <a:pt x="437442" y="39201"/>
                      <a:pt x="434143" y="34153"/>
                      <a:pt x="428994" y="33075"/>
                    </a:cubicBezTo>
                    <a:cubicBezTo>
                      <a:pt x="426851" y="32625"/>
                      <a:pt x="424618" y="32929"/>
                      <a:pt x="422672" y="33933"/>
                    </a:cubicBezTo>
                    <a:cubicBezTo>
                      <a:pt x="388991" y="50843"/>
                      <a:pt x="365754" y="77075"/>
                      <a:pt x="347961" y="103585"/>
                    </a:cubicBezTo>
                    <a:cubicBezTo>
                      <a:pt x="317336" y="57941"/>
                      <a:pt x="267175" y="14288"/>
                      <a:pt x="185738" y="14288"/>
                    </a:cubicBezTo>
                    <a:close/>
                    <a:moveTo>
                      <a:pt x="185738" y="33338"/>
                    </a:moveTo>
                    <a:cubicBezTo>
                      <a:pt x="266424" y="33338"/>
                      <a:pt x="312085" y="77923"/>
                      <a:pt x="339626" y="123825"/>
                    </a:cubicBezTo>
                    <a:cubicBezTo>
                      <a:pt x="342450" y="128264"/>
                      <a:pt x="348338" y="129573"/>
                      <a:pt x="352776" y="126748"/>
                    </a:cubicBezTo>
                    <a:cubicBezTo>
                      <a:pt x="353953" y="125999"/>
                      <a:pt x="354951" y="125002"/>
                      <a:pt x="355700" y="123825"/>
                    </a:cubicBezTo>
                    <a:cubicBezTo>
                      <a:pt x="369456" y="100898"/>
                      <a:pt x="388453" y="78792"/>
                      <a:pt x="413445" y="61913"/>
                    </a:cubicBezTo>
                    <a:lnTo>
                      <a:pt x="395288" y="164902"/>
                    </a:lnTo>
                    <a:cubicBezTo>
                      <a:pt x="394708" y="168249"/>
                      <a:pt x="395956" y="171651"/>
                      <a:pt x="398562" y="173831"/>
                    </a:cubicBezTo>
                    <a:lnTo>
                      <a:pt x="461367" y="227708"/>
                    </a:lnTo>
                    <a:lnTo>
                      <a:pt x="452438" y="298847"/>
                    </a:lnTo>
                    <a:cubicBezTo>
                      <a:pt x="451758" y="304064"/>
                      <a:pt x="455436" y="308845"/>
                      <a:pt x="460654" y="309524"/>
                    </a:cubicBezTo>
                    <a:cubicBezTo>
                      <a:pt x="463836" y="309938"/>
                      <a:pt x="467014" y="308722"/>
                      <a:pt x="469106" y="306289"/>
                    </a:cubicBezTo>
                    <a:lnTo>
                      <a:pt x="535781" y="230089"/>
                    </a:lnTo>
                    <a:cubicBezTo>
                      <a:pt x="539176" y="226337"/>
                      <a:pt x="539045" y="220586"/>
                      <a:pt x="535484" y="216992"/>
                    </a:cubicBezTo>
                    <a:lnTo>
                      <a:pt x="464047" y="145555"/>
                    </a:lnTo>
                    <a:lnTo>
                      <a:pt x="516136" y="33933"/>
                    </a:lnTo>
                    <a:cubicBezTo>
                      <a:pt x="577759" y="37509"/>
                      <a:pt x="661988" y="92967"/>
                      <a:pt x="661988" y="214313"/>
                    </a:cubicBezTo>
                    <a:cubicBezTo>
                      <a:pt x="661988" y="279655"/>
                      <a:pt x="618543" y="346852"/>
                      <a:pt x="556320" y="408385"/>
                    </a:cubicBezTo>
                    <a:cubicBezTo>
                      <a:pt x="495457" y="468571"/>
                      <a:pt x="417534" y="522716"/>
                      <a:pt x="347663" y="564952"/>
                    </a:cubicBezTo>
                    <a:cubicBezTo>
                      <a:pt x="277791" y="522716"/>
                      <a:pt x="199868" y="468571"/>
                      <a:pt x="139006" y="408385"/>
                    </a:cubicBezTo>
                    <a:cubicBezTo>
                      <a:pt x="76782" y="346852"/>
                      <a:pt x="33338" y="279655"/>
                      <a:pt x="33338" y="214313"/>
                    </a:cubicBezTo>
                    <a:cubicBezTo>
                      <a:pt x="33338" y="88800"/>
                      <a:pt x="123767" y="33338"/>
                      <a:pt x="185738" y="33338"/>
                    </a:cubicBezTo>
                    <a:close/>
                  </a:path>
                </a:pathLst>
              </a:custGeom>
              <a:solidFill>
                <a:srgbClr val="3C1053"/>
              </a:solidFill>
              <a:ln w="19050" cap="flat">
                <a:noFill/>
                <a:prstDash val="solid"/>
                <a:miter/>
              </a:ln>
            </p:spPr>
            <p:txBody>
              <a:bodyPr rtlCol="0" anchor="ctr"/>
              <a:lstStyle/>
              <a:p>
                <a:pPr marL="0" marR="0" lvl="0" indent="0" algn="l"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grpSp>
      </p:grpSp>
      <p:grpSp>
        <p:nvGrpSpPr>
          <p:cNvPr id="115" name="Group 114"/>
          <p:cNvGrpSpPr/>
          <p:nvPr/>
        </p:nvGrpSpPr>
        <p:grpSpPr>
          <a:xfrm>
            <a:off x="5967109" y="3507475"/>
            <a:ext cx="4795728" cy="615553"/>
            <a:chOff x="6116527" y="3638892"/>
            <a:chExt cx="4795728" cy="615553"/>
          </a:xfrm>
        </p:grpSpPr>
        <p:sp>
          <p:nvSpPr>
            <p:cNvPr id="116" name="TextBox 115">
              <a:extLst>
                <a:ext uri="{FF2B5EF4-FFF2-40B4-BE49-F238E27FC236}">
                  <a16:creationId xmlns="" xmlns:a16="http://schemas.microsoft.com/office/drawing/2014/main" id="{A24ABD07-200B-44DD-8B49-2BFDCEE63DFC}"/>
                </a:ext>
              </a:extLst>
            </p:cNvPr>
            <p:cNvSpPr txBox="1"/>
            <p:nvPr/>
          </p:nvSpPr>
          <p:spPr>
            <a:xfrm>
              <a:off x="6551166" y="3638892"/>
              <a:ext cx="4005589" cy="615553"/>
            </a:xfrm>
            <a:prstGeom prst="rect">
              <a:avLst/>
            </a:prstGeom>
            <a:noFill/>
          </p:spPr>
          <p:txBody>
            <a:bodyPr wrap="square" rtlCol="0">
              <a:spAutoFit/>
            </a:bodyPr>
            <a:lstStyle/>
            <a:p>
              <a:pPr marL="0" marR="0" lvl="0" indent="0" algn="ctr" defTabSz="914377" rtl="0" eaLnBrk="1" fontAlgn="auto" latinLnBrk="0" hangingPunct="1">
                <a:lnSpc>
                  <a:spcPct val="100000"/>
                </a:lnSpc>
                <a:spcBef>
                  <a:spcPct val="0"/>
                </a:spcBef>
                <a:spcAft>
                  <a:spcPct val="0"/>
                </a:spcAft>
                <a:buClrTx/>
                <a:buSzTx/>
                <a:buFontTx/>
                <a:buNone/>
                <a:tabLst/>
                <a:defRPr/>
              </a:pPr>
              <a:r>
                <a:rPr kumimoji="0" lang="fr-FR" sz="1600" b="1" i="0" u="none" strike="noStrike" kern="0" cap="none" spc="0" normalizeH="0" baseline="0" noProof="0">
                  <a:ln>
                    <a:noFill/>
                  </a:ln>
                  <a:solidFill>
                    <a:srgbClr val="3C1053"/>
                  </a:solidFill>
                  <a:effectLst/>
                  <a:uLnTx/>
                  <a:uFillTx/>
                  <a:latin typeface="Arial"/>
                  <a:ea typeface="Arial"/>
                  <a:cs typeface="Arial"/>
                </a:rPr>
                <a:t>Le cercle vicieux</a:t>
              </a:r>
              <a:r>
                <a:rPr kumimoji="0" lang="fr-FR" sz="1600" b="1" i="0" u="none" strike="noStrike" kern="0" cap="none" spc="0" normalizeH="0" baseline="0" noProof="0">
                  <a:ln>
                    <a:noFill/>
                  </a:ln>
                  <a:solidFill>
                    <a:srgbClr val="830051"/>
                  </a:solidFill>
                  <a:effectLst/>
                  <a:uLnTx/>
                  <a:uFillTx/>
                  <a:latin typeface="Arial"/>
                  <a:ea typeface="Arial"/>
                  <a:cs typeface="Arial"/>
                </a:rPr>
                <a:t> </a:t>
              </a:r>
              <a:r>
                <a:rPr kumimoji="0" lang="fr-FR" sz="1600" b="1" i="0" u="none" strike="noStrike" kern="0" cap="none" spc="0" normalizeH="0" baseline="0" noProof="0">
                  <a:ln>
                    <a:noFill/>
                  </a:ln>
                  <a:solidFill>
                    <a:srgbClr val="000000"/>
                  </a:solidFill>
                  <a:effectLst/>
                  <a:uLnTx/>
                  <a:uFillTx/>
                  <a:latin typeface="Arial"/>
                  <a:ea typeface="Arial"/>
                  <a:cs typeface="Arial"/>
                </a:rPr>
                <a:t>de l</a:t>
              </a:r>
              <a:r>
                <a:rPr kumimoji="0" lang="fr-FR" sz="1600" b="1" i="0" u="none" strike="noStrike" kern="0" cap="none" spc="0" normalizeH="0" baseline="0" noProof="0">
                  <a:ln>
                    <a:noFill/>
                  </a:ln>
                  <a:solidFill>
                    <a:srgbClr val="3C1053"/>
                  </a:solidFill>
                  <a:effectLst/>
                  <a:uLnTx/>
                  <a:uFillTx/>
                  <a:latin typeface="Arial"/>
                  <a:ea typeface="Arial"/>
                  <a:cs typeface="Arial"/>
                </a:rPr>
                <a:t>’</a:t>
              </a:r>
              <a:r>
                <a:rPr kumimoji="0" lang="fr-FR" sz="1800" b="1" i="0" u="none" strike="noStrike" kern="0" cap="none" spc="0" normalizeH="0" baseline="0" noProof="0">
                  <a:ln>
                    <a:noFill/>
                  </a:ln>
                  <a:solidFill>
                    <a:srgbClr val="3C1053"/>
                  </a:solidFill>
                  <a:effectLst/>
                  <a:uLnTx/>
                  <a:uFillTx/>
                  <a:latin typeface="Arial"/>
                  <a:ea typeface="Arial"/>
                  <a:cs typeface="Arial"/>
                </a:rPr>
                <a:t>IC</a:t>
              </a:r>
              <a:r>
                <a:rPr kumimoji="0" lang="fr-FR" sz="1600" b="1" i="0" u="none" strike="noStrike" kern="0" cap="none" spc="0" normalizeH="0" baseline="0" noProof="0">
                  <a:ln>
                    <a:noFill/>
                  </a:ln>
                  <a:solidFill>
                    <a:srgbClr val="830051"/>
                  </a:solidFill>
                  <a:effectLst/>
                  <a:uLnTx/>
                  <a:uFillTx/>
                  <a:latin typeface="Arial"/>
                  <a:ea typeface="Arial"/>
                  <a:cs typeface="Arial"/>
                </a:rPr>
                <a:t> </a:t>
              </a:r>
              <a:r>
                <a:rPr kumimoji="0" lang="fr-FR" sz="1600" b="1" i="0" u="none" strike="noStrike" kern="0" cap="none" spc="0" normalizeH="0" baseline="0" noProof="0">
                  <a:ln>
                    <a:noFill/>
                  </a:ln>
                  <a:solidFill>
                    <a:srgbClr val="000000"/>
                  </a:solidFill>
                  <a:effectLst/>
                  <a:uLnTx/>
                  <a:uFillTx/>
                  <a:latin typeface="Arial"/>
                  <a:ea typeface="Arial"/>
                  <a:cs typeface="Arial"/>
                </a:rPr>
                <a:t>et de la </a:t>
              </a:r>
              <a:r>
                <a:rPr kumimoji="0" lang="fr-FR" sz="1600" b="1" i="0" u="none" strike="noStrike" kern="0" cap="none" spc="0" normalizeH="0" baseline="0" noProof="0">
                  <a:ln>
                    <a:noFill/>
                  </a:ln>
                  <a:solidFill>
                    <a:srgbClr val="F0AB00"/>
                  </a:solidFill>
                  <a:effectLst/>
                  <a:uLnTx/>
                  <a:uFillTx/>
                  <a:latin typeface="Arial"/>
                  <a:ea typeface="Arial"/>
                  <a:cs typeface="Arial"/>
                </a:rPr>
                <a:t>MRC</a:t>
              </a:r>
              <a:r>
                <a:rPr kumimoji="0" lang="fr-FR" sz="1600" b="1" i="0" u="none" strike="noStrike" kern="0" cap="none" spc="0" normalizeH="0" baseline="0" noProof="0">
                  <a:ln>
                    <a:noFill/>
                  </a:ln>
                  <a:solidFill>
                    <a:srgbClr val="000000"/>
                  </a:solidFill>
                  <a:effectLst/>
                  <a:uLnTx/>
                  <a:uFillTx/>
                  <a:latin typeface="Arial"/>
                  <a:ea typeface="Arial"/>
                  <a:cs typeface="Arial"/>
                </a:rPr>
                <a:t> : </a:t>
              </a:r>
              <a:r>
                <a:rPr kumimoji="0" sz="1600" b="0" i="0" u="none" strike="noStrike" kern="0" cap="none" spc="0" normalizeH="0" baseline="0" noProof="0">
                  <a:ln>
                    <a:noFill/>
                  </a:ln>
                  <a:solidFill>
                    <a:srgbClr val="000000"/>
                  </a:solidFill>
                  <a:effectLst/>
                  <a:uLnTx/>
                  <a:uFillTx/>
                  <a:latin typeface="Arial"/>
                  <a:ea typeface="+mn-ea"/>
                  <a:cs typeface="Arial"/>
                </a:rPr>
                <a:t/>
              </a:r>
              <a:br>
                <a:rPr kumimoji="0" sz="1600" b="0" i="0" u="none" strike="noStrike" kern="0" cap="none" spc="0" normalizeH="0" baseline="0" noProof="0">
                  <a:ln>
                    <a:noFill/>
                  </a:ln>
                  <a:solidFill>
                    <a:srgbClr val="000000"/>
                  </a:solidFill>
                  <a:effectLst/>
                  <a:uLnTx/>
                  <a:uFillTx/>
                  <a:latin typeface="Arial"/>
                  <a:ea typeface="+mn-ea"/>
                  <a:cs typeface="Arial"/>
                </a:rPr>
              </a:br>
              <a:r>
                <a:rPr kumimoji="0" lang="fr-FR" sz="1600" b="1" i="0" u="none" strike="noStrike" kern="0" cap="none" spc="0" normalizeH="0" baseline="0" noProof="0">
                  <a:ln>
                    <a:noFill/>
                  </a:ln>
                  <a:solidFill>
                    <a:srgbClr val="000000"/>
                  </a:solidFill>
                  <a:effectLst/>
                  <a:uLnTx/>
                  <a:uFillTx/>
                  <a:latin typeface="Arial"/>
                  <a:ea typeface="Arial"/>
                  <a:cs typeface="Arial"/>
                </a:rPr>
                <a:t>l’une provoque/aggrave l’autre</a:t>
              </a:r>
              <a:endParaRPr kumimoji="0" lang="en-US" sz="1600" b="1" i="0" u="none" strike="noStrike" kern="0" cap="none" spc="0" normalizeH="0" baseline="0" noProof="0">
                <a:ln>
                  <a:noFill/>
                </a:ln>
                <a:solidFill>
                  <a:srgbClr val="830051"/>
                </a:solidFill>
                <a:effectLst/>
                <a:uLnTx/>
                <a:uFillTx/>
                <a:latin typeface="Arial"/>
                <a:ea typeface="+mn-ea"/>
                <a:cs typeface="Arial"/>
              </a:endParaRPr>
            </a:p>
          </p:txBody>
        </p:sp>
        <p:sp>
          <p:nvSpPr>
            <p:cNvPr id="117" name="Right Arrow 116"/>
            <p:cNvSpPr/>
            <p:nvPr/>
          </p:nvSpPr>
          <p:spPr>
            <a:xfrm rot="16200000">
              <a:off x="6006736" y="3830886"/>
              <a:ext cx="486137" cy="266555"/>
            </a:xfrm>
            <a:prstGeom prst="rightArrow">
              <a:avLst>
                <a:gd name="adj1" fmla="val 38565"/>
                <a:gd name="adj2" fmla="val 55717"/>
              </a:avLst>
            </a:prstGeom>
            <a:gradFill flip="none" rotWithShape="1">
              <a:gsLst>
                <a:gs pos="100000">
                  <a:srgbClr val="3C1053"/>
                </a:gs>
                <a:gs pos="0">
                  <a:srgbClr val="F0AB00"/>
                </a:gs>
              </a:gsLst>
              <a:lin ang="0" scaled="0"/>
            </a:gradFill>
            <a:ln w="76200" cap="flat" cmpd="sng" algn="ctr">
              <a:noFill/>
              <a:prstDash val="solid"/>
              <a:tailEnd type="triangle" w="lg" len="lg"/>
            </a:ln>
            <a:effectLst/>
          </p:spPr>
          <p:txBody>
            <a:bodyPr rtlCol="0"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18" name="Right Arrow 117"/>
            <p:cNvSpPr/>
            <p:nvPr/>
          </p:nvSpPr>
          <p:spPr>
            <a:xfrm rot="5400000">
              <a:off x="10535909" y="3839721"/>
              <a:ext cx="486137" cy="266555"/>
            </a:xfrm>
            <a:prstGeom prst="rightArrow">
              <a:avLst>
                <a:gd name="adj1" fmla="val 38565"/>
                <a:gd name="adj2" fmla="val 55717"/>
              </a:avLst>
            </a:prstGeom>
            <a:gradFill flip="none" rotWithShape="1">
              <a:gsLst>
                <a:gs pos="100000">
                  <a:srgbClr val="3C1053"/>
                </a:gs>
                <a:gs pos="0">
                  <a:srgbClr val="F0AB00"/>
                </a:gs>
              </a:gsLst>
              <a:lin ang="10800000" scaled="1"/>
            </a:gradFill>
            <a:ln w="76200" cap="flat" cmpd="sng" algn="ctr">
              <a:noFill/>
              <a:prstDash val="solid"/>
              <a:tailEnd type="triangle" w="lg" len="lg"/>
            </a:ln>
            <a:effectLst/>
          </p:spPr>
          <p:txBody>
            <a:bodyPr rtlCol="0"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grpSp>
      <p:grpSp>
        <p:nvGrpSpPr>
          <p:cNvPr id="119" name="Group 4"/>
          <p:cNvGrpSpPr>
            <a:grpSpLocks noChangeAspect="1"/>
          </p:cNvGrpSpPr>
          <p:nvPr/>
        </p:nvGrpSpPr>
        <p:grpSpPr>
          <a:xfrm>
            <a:off x="1292459" y="3178448"/>
            <a:ext cx="1354520" cy="1175684"/>
            <a:chOff x="-2657" y="2535"/>
            <a:chExt cx="1174" cy="1019"/>
          </a:xfrm>
          <a:solidFill>
            <a:srgbClr val="65D2DF"/>
          </a:solidFill>
        </p:grpSpPr>
        <p:sp>
          <p:nvSpPr>
            <p:cNvPr id="120" name="Freeform 5"/>
            <p:cNvSpPr/>
            <p:nvPr/>
          </p:nvSpPr>
          <p:spPr bwMode="auto">
            <a:xfrm>
              <a:off x="-2180" y="2535"/>
              <a:ext cx="223" cy="223"/>
            </a:xfrm>
            <a:custGeom>
              <a:avLst/>
              <a:gdLst>
                <a:gd name="T0" fmla="*/ 224 w 448"/>
                <a:gd name="T1" fmla="*/ 446 h 446"/>
                <a:gd name="T2" fmla="*/ 179 w 448"/>
                <a:gd name="T3" fmla="*/ 442 h 446"/>
                <a:gd name="T4" fmla="*/ 138 w 448"/>
                <a:gd name="T5" fmla="*/ 428 h 446"/>
                <a:gd name="T6" fmla="*/ 100 w 448"/>
                <a:gd name="T7" fmla="*/ 408 h 446"/>
                <a:gd name="T8" fmla="*/ 66 w 448"/>
                <a:gd name="T9" fmla="*/ 380 h 446"/>
                <a:gd name="T10" fmla="*/ 40 w 448"/>
                <a:gd name="T11" fmla="*/ 348 h 446"/>
                <a:gd name="T12" fmla="*/ 18 w 448"/>
                <a:gd name="T13" fmla="*/ 310 h 446"/>
                <a:gd name="T14" fmla="*/ 6 w 448"/>
                <a:gd name="T15" fmla="*/ 268 h 446"/>
                <a:gd name="T16" fmla="*/ 0 w 448"/>
                <a:gd name="T17" fmla="*/ 222 h 446"/>
                <a:gd name="T18" fmla="*/ 2 w 448"/>
                <a:gd name="T19" fmla="*/ 200 h 446"/>
                <a:gd name="T20" fmla="*/ 10 w 448"/>
                <a:gd name="T21" fmla="*/ 156 h 446"/>
                <a:gd name="T22" fmla="*/ 28 w 448"/>
                <a:gd name="T23" fmla="*/ 117 h 446"/>
                <a:gd name="T24" fmla="*/ 51 w 448"/>
                <a:gd name="T25" fmla="*/ 80 h 446"/>
                <a:gd name="T26" fmla="*/ 82 w 448"/>
                <a:gd name="T27" fmla="*/ 50 h 446"/>
                <a:gd name="T28" fmla="*/ 117 w 448"/>
                <a:gd name="T29" fmla="*/ 26 h 446"/>
                <a:gd name="T30" fmla="*/ 158 w 448"/>
                <a:gd name="T31" fmla="*/ 9 h 446"/>
                <a:gd name="T32" fmla="*/ 202 w 448"/>
                <a:gd name="T33" fmla="*/ 0 h 446"/>
                <a:gd name="T34" fmla="*/ 224 w 448"/>
                <a:gd name="T35" fmla="*/ 0 h 446"/>
                <a:gd name="T36" fmla="*/ 269 w 448"/>
                <a:gd name="T37" fmla="*/ 4 h 446"/>
                <a:gd name="T38" fmla="*/ 312 w 448"/>
                <a:gd name="T39" fmla="*/ 18 h 446"/>
                <a:gd name="T40" fmla="*/ 350 w 448"/>
                <a:gd name="T41" fmla="*/ 38 h 446"/>
                <a:gd name="T42" fmla="*/ 382 w 448"/>
                <a:gd name="T43" fmla="*/ 64 h 446"/>
                <a:gd name="T44" fmla="*/ 410 w 448"/>
                <a:gd name="T45" fmla="*/ 98 h 446"/>
                <a:gd name="T46" fmla="*/ 430 w 448"/>
                <a:gd name="T47" fmla="*/ 136 h 446"/>
                <a:gd name="T48" fmla="*/ 443 w 448"/>
                <a:gd name="T49" fmla="*/ 178 h 446"/>
                <a:gd name="T50" fmla="*/ 448 w 448"/>
                <a:gd name="T51" fmla="*/ 222 h 446"/>
                <a:gd name="T52" fmla="*/ 446 w 448"/>
                <a:gd name="T53" fmla="*/ 246 h 446"/>
                <a:gd name="T54" fmla="*/ 437 w 448"/>
                <a:gd name="T55" fmla="*/ 289 h 446"/>
                <a:gd name="T56" fmla="*/ 420 w 448"/>
                <a:gd name="T57" fmla="*/ 329 h 446"/>
                <a:gd name="T58" fmla="*/ 396 w 448"/>
                <a:gd name="T59" fmla="*/ 364 h 446"/>
                <a:gd name="T60" fmla="*/ 366 w 448"/>
                <a:gd name="T61" fmla="*/ 395 h 446"/>
                <a:gd name="T62" fmla="*/ 331 w 448"/>
                <a:gd name="T63" fmla="*/ 420 h 446"/>
                <a:gd name="T64" fmla="*/ 291 w 448"/>
                <a:gd name="T65" fmla="*/ 436 h 446"/>
                <a:gd name="T66" fmla="*/ 247 w 448"/>
                <a:gd name="T67" fmla="*/ 444 h 446"/>
                <a:gd name="T68" fmla="*/ 224 w 448"/>
                <a:gd name="T69"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8" h="446">
                  <a:moveTo>
                    <a:pt x="224" y="446"/>
                  </a:moveTo>
                  <a:lnTo>
                    <a:pt x="224" y="446"/>
                  </a:lnTo>
                  <a:lnTo>
                    <a:pt x="202" y="444"/>
                  </a:lnTo>
                  <a:lnTo>
                    <a:pt x="179" y="442"/>
                  </a:lnTo>
                  <a:lnTo>
                    <a:pt x="158" y="436"/>
                  </a:lnTo>
                  <a:lnTo>
                    <a:pt x="138" y="428"/>
                  </a:lnTo>
                  <a:lnTo>
                    <a:pt x="117" y="420"/>
                  </a:lnTo>
                  <a:lnTo>
                    <a:pt x="100" y="408"/>
                  </a:lnTo>
                  <a:lnTo>
                    <a:pt x="82" y="395"/>
                  </a:lnTo>
                  <a:lnTo>
                    <a:pt x="66" y="380"/>
                  </a:lnTo>
                  <a:lnTo>
                    <a:pt x="51" y="364"/>
                  </a:lnTo>
                  <a:lnTo>
                    <a:pt x="40" y="348"/>
                  </a:lnTo>
                  <a:lnTo>
                    <a:pt x="28" y="329"/>
                  </a:lnTo>
                  <a:lnTo>
                    <a:pt x="18" y="310"/>
                  </a:lnTo>
                  <a:lnTo>
                    <a:pt x="10" y="289"/>
                  </a:lnTo>
                  <a:lnTo>
                    <a:pt x="6" y="268"/>
                  </a:lnTo>
                  <a:lnTo>
                    <a:pt x="2" y="246"/>
                  </a:lnTo>
                  <a:lnTo>
                    <a:pt x="0" y="222"/>
                  </a:lnTo>
                  <a:lnTo>
                    <a:pt x="0" y="222"/>
                  </a:lnTo>
                  <a:lnTo>
                    <a:pt x="2" y="200"/>
                  </a:lnTo>
                  <a:lnTo>
                    <a:pt x="6" y="178"/>
                  </a:lnTo>
                  <a:lnTo>
                    <a:pt x="10" y="156"/>
                  </a:lnTo>
                  <a:lnTo>
                    <a:pt x="18" y="136"/>
                  </a:lnTo>
                  <a:lnTo>
                    <a:pt x="28" y="117"/>
                  </a:lnTo>
                  <a:lnTo>
                    <a:pt x="40" y="98"/>
                  </a:lnTo>
                  <a:lnTo>
                    <a:pt x="51" y="80"/>
                  </a:lnTo>
                  <a:lnTo>
                    <a:pt x="66" y="64"/>
                  </a:lnTo>
                  <a:lnTo>
                    <a:pt x="82" y="50"/>
                  </a:lnTo>
                  <a:lnTo>
                    <a:pt x="100" y="38"/>
                  </a:lnTo>
                  <a:lnTo>
                    <a:pt x="117" y="26"/>
                  </a:lnTo>
                  <a:lnTo>
                    <a:pt x="138" y="18"/>
                  </a:lnTo>
                  <a:lnTo>
                    <a:pt x="158" y="9"/>
                  </a:lnTo>
                  <a:lnTo>
                    <a:pt x="179" y="4"/>
                  </a:lnTo>
                  <a:lnTo>
                    <a:pt x="202" y="0"/>
                  </a:lnTo>
                  <a:lnTo>
                    <a:pt x="224" y="0"/>
                  </a:lnTo>
                  <a:lnTo>
                    <a:pt x="224" y="0"/>
                  </a:lnTo>
                  <a:lnTo>
                    <a:pt x="247" y="0"/>
                  </a:lnTo>
                  <a:lnTo>
                    <a:pt x="269" y="4"/>
                  </a:lnTo>
                  <a:lnTo>
                    <a:pt x="291" y="9"/>
                  </a:lnTo>
                  <a:lnTo>
                    <a:pt x="312" y="18"/>
                  </a:lnTo>
                  <a:lnTo>
                    <a:pt x="331" y="26"/>
                  </a:lnTo>
                  <a:lnTo>
                    <a:pt x="350" y="38"/>
                  </a:lnTo>
                  <a:lnTo>
                    <a:pt x="366" y="50"/>
                  </a:lnTo>
                  <a:lnTo>
                    <a:pt x="382" y="64"/>
                  </a:lnTo>
                  <a:lnTo>
                    <a:pt x="396" y="80"/>
                  </a:lnTo>
                  <a:lnTo>
                    <a:pt x="410" y="98"/>
                  </a:lnTo>
                  <a:lnTo>
                    <a:pt x="420" y="117"/>
                  </a:lnTo>
                  <a:lnTo>
                    <a:pt x="430" y="136"/>
                  </a:lnTo>
                  <a:lnTo>
                    <a:pt x="437" y="156"/>
                  </a:lnTo>
                  <a:lnTo>
                    <a:pt x="443" y="178"/>
                  </a:lnTo>
                  <a:lnTo>
                    <a:pt x="446" y="200"/>
                  </a:lnTo>
                  <a:lnTo>
                    <a:pt x="448" y="222"/>
                  </a:lnTo>
                  <a:lnTo>
                    <a:pt x="448" y="222"/>
                  </a:lnTo>
                  <a:lnTo>
                    <a:pt x="446" y="246"/>
                  </a:lnTo>
                  <a:lnTo>
                    <a:pt x="443" y="268"/>
                  </a:lnTo>
                  <a:lnTo>
                    <a:pt x="437" y="289"/>
                  </a:lnTo>
                  <a:lnTo>
                    <a:pt x="430" y="310"/>
                  </a:lnTo>
                  <a:lnTo>
                    <a:pt x="420" y="329"/>
                  </a:lnTo>
                  <a:lnTo>
                    <a:pt x="410" y="348"/>
                  </a:lnTo>
                  <a:lnTo>
                    <a:pt x="396" y="364"/>
                  </a:lnTo>
                  <a:lnTo>
                    <a:pt x="382" y="380"/>
                  </a:lnTo>
                  <a:lnTo>
                    <a:pt x="366" y="395"/>
                  </a:lnTo>
                  <a:lnTo>
                    <a:pt x="350" y="408"/>
                  </a:lnTo>
                  <a:lnTo>
                    <a:pt x="331" y="420"/>
                  </a:lnTo>
                  <a:lnTo>
                    <a:pt x="312" y="428"/>
                  </a:lnTo>
                  <a:lnTo>
                    <a:pt x="291" y="436"/>
                  </a:lnTo>
                  <a:lnTo>
                    <a:pt x="269" y="442"/>
                  </a:lnTo>
                  <a:lnTo>
                    <a:pt x="247" y="444"/>
                  </a:lnTo>
                  <a:lnTo>
                    <a:pt x="224" y="446"/>
                  </a:lnTo>
                  <a:lnTo>
                    <a:pt x="224"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1" name="Freeform 6"/>
            <p:cNvSpPr/>
            <p:nvPr/>
          </p:nvSpPr>
          <p:spPr bwMode="auto">
            <a:xfrm>
              <a:off x="-2246" y="2782"/>
              <a:ext cx="356" cy="772"/>
            </a:xfrm>
            <a:custGeom>
              <a:avLst/>
              <a:gdLst>
                <a:gd name="T0" fmla="*/ 489 w 712"/>
                <a:gd name="T1" fmla="*/ 1543 h 1544"/>
                <a:gd name="T2" fmla="*/ 456 w 712"/>
                <a:gd name="T3" fmla="*/ 1534 h 1544"/>
                <a:gd name="T4" fmla="*/ 427 w 712"/>
                <a:gd name="T5" fmla="*/ 1516 h 1544"/>
                <a:gd name="T6" fmla="*/ 405 w 712"/>
                <a:gd name="T7" fmla="*/ 1491 h 1544"/>
                <a:gd name="T8" fmla="*/ 389 w 712"/>
                <a:gd name="T9" fmla="*/ 1461 h 1544"/>
                <a:gd name="T10" fmla="*/ 384 w 712"/>
                <a:gd name="T11" fmla="*/ 1426 h 1544"/>
                <a:gd name="T12" fmla="*/ 329 w 712"/>
                <a:gd name="T13" fmla="*/ 1426 h 1544"/>
                <a:gd name="T14" fmla="*/ 326 w 712"/>
                <a:gd name="T15" fmla="*/ 1449 h 1544"/>
                <a:gd name="T16" fmla="*/ 314 w 712"/>
                <a:gd name="T17" fmla="*/ 1481 h 1544"/>
                <a:gd name="T18" fmla="*/ 294 w 712"/>
                <a:gd name="T19" fmla="*/ 1509 h 1544"/>
                <a:gd name="T20" fmla="*/ 266 w 712"/>
                <a:gd name="T21" fmla="*/ 1529 h 1544"/>
                <a:gd name="T22" fmla="*/ 234 w 712"/>
                <a:gd name="T23" fmla="*/ 1541 h 1544"/>
                <a:gd name="T24" fmla="*/ 210 w 712"/>
                <a:gd name="T25" fmla="*/ 1544 h 1544"/>
                <a:gd name="T26" fmla="*/ 175 w 712"/>
                <a:gd name="T27" fmla="*/ 1538 h 1544"/>
                <a:gd name="T28" fmla="*/ 143 w 712"/>
                <a:gd name="T29" fmla="*/ 1524 h 1544"/>
                <a:gd name="T30" fmla="*/ 118 w 712"/>
                <a:gd name="T31" fmla="*/ 1500 h 1544"/>
                <a:gd name="T32" fmla="*/ 101 w 712"/>
                <a:gd name="T33" fmla="*/ 1471 h 1544"/>
                <a:gd name="T34" fmla="*/ 92 w 712"/>
                <a:gd name="T35" fmla="*/ 1437 h 1544"/>
                <a:gd name="T36" fmla="*/ 92 w 712"/>
                <a:gd name="T37" fmla="*/ 756 h 1544"/>
                <a:gd name="T38" fmla="*/ 36 w 712"/>
                <a:gd name="T39" fmla="*/ 708 h 1544"/>
                <a:gd name="T40" fmla="*/ 6 w 712"/>
                <a:gd name="T41" fmla="*/ 642 h 1544"/>
                <a:gd name="T42" fmla="*/ 0 w 712"/>
                <a:gd name="T43" fmla="*/ 184 h 1544"/>
                <a:gd name="T44" fmla="*/ 1 w 712"/>
                <a:gd name="T45" fmla="*/ 154 h 1544"/>
                <a:gd name="T46" fmla="*/ 14 w 712"/>
                <a:gd name="T47" fmla="*/ 108 h 1544"/>
                <a:gd name="T48" fmla="*/ 38 w 712"/>
                <a:gd name="T49" fmla="*/ 69 h 1544"/>
                <a:gd name="T50" fmla="*/ 70 w 712"/>
                <a:gd name="T51" fmla="*/ 37 h 1544"/>
                <a:gd name="T52" fmla="*/ 111 w 712"/>
                <a:gd name="T53" fmla="*/ 13 h 1544"/>
                <a:gd name="T54" fmla="*/ 140 w 712"/>
                <a:gd name="T55" fmla="*/ 2 h 1544"/>
                <a:gd name="T56" fmla="*/ 358 w 712"/>
                <a:gd name="T57" fmla="*/ 0 h 1544"/>
                <a:gd name="T58" fmla="*/ 574 w 712"/>
                <a:gd name="T59" fmla="*/ 3 h 1544"/>
                <a:gd name="T60" fmla="*/ 603 w 712"/>
                <a:gd name="T61" fmla="*/ 15 h 1544"/>
                <a:gd name="T62" fmla="*/ 643 w 712"/>
                <a:gd name="T63" fmla="*/ 40 h 1544"/>
                <a:gd name="T64" fmla="*/ 674 w 712"/>
                <a:gd name="T65" fmla="*/ 72 h 1544"/>
                <a:gd name="T66" fmla="*/ 696 w 712"/>
                <a:gd name="T67" fmla="*/ 110 h 1544"/>
                <a:gd name="T68" fmla="*/ 709 w 712"/>
                <a:gd name="T69" fmla="*/ 154 h 1544"/>
                <a:gd name="T70" fmla="*/ 712 w 712"/>
                <a:gd name="T71" fmla="*/ 594 h 1544"/>
                <a:gd name="T72" fmla="*/ 706 w 712"/>
                <a:gd name="T73" fmla="*/ 642 h 1544"/>
                <a:gd name="T74" fmla="*/ 675 w 712"/>
                <a:gd name="T75" fmla="*/ 706 h 1544"/>
                <a:gd name="T76" fmla="*/ 621 w 712"/>
                <a:gd name="T77" fmla="*/ 755 h 1544"/>
                <a:gd name="T78" fmla="*/ 620 w 712"/>
                <a:gd name="T79" fmla="*/ 1437 h 1544"/>
                <a:gd name="T80" fmla="*/ 611 w 712"/>
                <a:gd name="T81" fmla="*/ 1471 h 1544"/>
                <a:gd name="T82" fmla="*/ 593 w 712"/>
                <a:gd name="T83" fmla="*/ 1500 h 1544"/>
                <a:gd name="T84" fmla="*/ 568 w 712"/>
                <a:gd name="T85" fmla="*/ 1524 h 1544"/>
                <a:gd name="T86" fmla="*/ 538 w 712"/>
                <a:gd name="T87" fmla="*/ 1538 h 1544"/>
                <a:gd name="T88" fmla="*/ 503 w 712"/>
                <a:gd name="T89" fmla="*/ 154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2" h="1544">
                  <a:moveTo>
                    <a:pt x="503" y="1544"/>
                  </a:moveTo>
                  <a:lnTo>
                    <a:pt x="503" y="1544"/>
                  </a:lnTo>
                  <a:lnTo>
                    <a:pt x="489" y="1543"/>
                  </a:lnTo>
                  <a:lnTo>
                    <a:pt x="478" y="1541"/>
                  </a:lnTo>
                  <a:lnTo>
                    <a:pt x="467" y="1538"/>
                  </a:lnTo>
                  <a:lnTo>
                    <a:pt x="456" y="1534"/>
                  </a:lnTo>
                  <a:lnTo>
                    <a:pt x="446" y="1529"/>
                  </a:lnTo>
                  <a:lnTo>
                    <a:pt x="435" y="1524"/>
                  </a:lnTo>
                  <a:lnTo>
                    <a:pt x="427" y="1516"/>
                  </a:lnTo>
                  <a:lnTo>
                    <a:pt x="418" y="1509"/>
                  </a:lnTo>
                  <a:lnTo>
                    <a:pt x="410" y="1500"/>
                  </a:lnTo>
                  <a:lnTo>
                    <a:pt x="405" y="1491"/>
                  </a:lnTo>
                  <a:lnTo>
                    <a:pt x="397" y="1481"/>
                  </a:lnTo>
                  <a:lnTo>
                    <a:pt x="393" y="1471"/>
                  </a:lnTo>
                  <a:lnTo>
                    <a:pt x="389" y="1461"/>
                  </a:lnTo>
                  <a:lnTo>
                    <a:pt x="386" y="1449"/>
                  </a:lnTo>
                  <a:lnTo>
                    <a:pt x="384" y="1437"/>
                  </a:lnTo>
                  <a:lnTo>
                    <a:pt x="384" y="1426"/>
                  </a:lnTo>
                  <a:lnTo>
                    <a:pt x="384" y="1024"/>
                  </a:lnTo>
                  <a:lnTo>
                    <a:pt x="329" y="1024"/>
                  </a:lnTo>
                  <a:lnTo>
                    <a:pt x="329" y="1426"/>
                  </a:lnTo>
                  <a:lnTo>
                    <a:pt x="329" y="1426"/>
                  </a:lnTo>
                  <a:lnTo>
                    <a:pt x="327" y="1437"/>
                  </a:lnTo>
                  <a:lnTo>
                    <a:pt x="326" y="1449"/>
                  </a:lnTo>
                  <a:lnTo>
                    <a:pt x="323" y="1461"/>
                  </a:lnTo>
                  <a:lnTo>
                    <a:pt x="318" y="1471"/>
                  </a:lnTo>
                  <a:lnTo>
                    <a:pt x="314" y="1481"/>
                  </a:lnTo>
                  <a:lnTo>
                    <a:pt x="308" y="1491"/>
                  </a:lnTo>
                  <a:lnTo>
                    <a:pt x="301" y="1500"/>
                  </a:lnTo>
                  <a:lnTo>
                    <a:pt x="294" y="1509"/>
                  </a:lnTo>
                  <a:lnTo>
                    <a:pt x="285" y="1516"/>
                  </a:lnTo>
                  <a:lnTo>
                    <a:pt x="276" y="1524"/>
                  </a:lnTo>
                  <a:lnTo>
                    <a:pt x="266" y="1529"/>
                  </a:lnTo>
                  <a:lnTo>
                    <a:pt x="256" y="1534"/>
                  </a:lnTo>
                  <a:lnTo>
                    <a:pt x="245" y="1538"/>
                  </a:lnTo>
                  <a:lnTo>
                    <a:pt x="234" y="1541"/>
                  </a:lnTo>
                  <a:lnTo>
                    <a:pt x="222" y="1543"/>
                  </a:lnTo>
                  <a:lnTo>
                    <a:pt x="210" y="1544"/>
                  </a:lnTo>
                  <a:lnTo>
                    <a:pt x="210" y="1544"/>
                  </a:lnTo>
                  <a:lnTo>
                    <a:pt x="197" y="1543"/>
                  </a:lnTo>
                  <a:lnTo>
                    <a:pt x="185" y="1541"/>
                  </a:lnTo>
                  <a:lnTo>
                    <a:pt x="175" y="1538"/>
                  </a:lnTo>
                  <a:lnTo>
                    <a:pt x="163" y="1534"/>
                  </a:lnTo>
                  <a:lnTo>
                    <a:pt x="153" y="1529"/>
                  </a:lnTo>
                  <a:lnTo>
                    <a:pt x="143" y="1524"/>
                  </a:lnTo>
                  <a:lnTo>
                    <a:pt x="134" y="1516"/>
                  </a:lnTo>
                  <a:lnTo>
                    <a:pt x="125" y="1509"/>
                  </a:lnTo>
                  <a:lnTo>
                    <a:pt x="118" y="1500"/>
                  </a:lnTo>
                  <a:lnTo>
                    <a:pt x="112" y="1491"/>
                  </a:lnTo>
                  <a:lnTo>
                    <a:pt x="105" y="1481"/>
                  </a:lnTo>
                  <a:lnTo>
                    <a:pt x="101" y="1471"/>
                  </a:lnTo>
                  <a:lnTo>
                    <a:pt x="96" y="1461"/>
                  </a:lnTo>
                  <a:lnTo>
                    <a:pt x="93" y="1449"/>
                  </a:lnTo>
                  <a:lnTo>
                    <a:pt x="92" y="1437"/>
                  </a:lnTo>
                  <a:lnTo>
                    <a:pt x="92" y="1426"/>
                  </a:lnTo>
                  <a:lnTo>
                    <a:pt x="92" y="756"/>
                  </a:lnTo>
                  <a:lnTo>
                    <a:pt x="92" y="756"/>
                  </a:lnTo>
                  <a:lnTo>
                    <a:pt x="71" y="741"/>
                  </a:lnTo>
                  <a:lnTo>
                    <a:pt x="52" y="725"/>
                  </a:lnTo>
                  <a:lnTo>
                    <a:pt x="36" y="708"/>
                  </a:lnTo>
                  <a:lnTo>
                    <a:pt x="23" y="687"/>
                  </a:lnTo>
                  <a:lnTo>
                    <a:pt x="13" y="665"/>
                  </a:lnTo>
                  <a:lnTo>
                    <a:pt x="6" y="642"/>
                  </a:lnTo>
                  <a:lnTo>
                    <a:pt x="1" y="619"/>
                  </a:lnTo>
                  <a:lnTo>
                    <a:pt x="0" y="594"/>
                  </a:lnTo>
                  <a:lnTo>
                    <a:pt x="0" y="184"/>
                  </a:lnTo>
                  <a:lnTo>
                    <a:pt x="0" y="184"/>
                  </a:lnTo>
                  <a:lnTo>
                    <a:pt x="0" y="168"/>
                  </a:lnTo>
                  <a:lnTo>
                    <a:pt x="1" y="154"/>
                  </a:lnTo>
                  <a:lnTo>
                    <a:pt x="6" y="138"/>
                  </a:lnTo>
                  <a:lnTo>
                    <a:pt x="10" y="123"/>
                  </a:lnTo>
                  <a:lnTo>
                    <a:pt x="14" y="108"/>
                  </a:lnTo>
                  <a:lnTo>
                    <a:pt x="22" y="95"/>
                  </a:lnTo>
                  <a:lnTo>
                    <a:pt x="29" y="82"/>
                  </a:lnTo>
                  <a:lnTo>
                    <a:pt x="38" y="69"/>
                  </a:lnTo>
                  <a:lnTo>
                    <a:pt x="48" y="57"/>
                  </a:lnTo>
                  <a:lnTo>
                    <a:pt x="58" y="47"/>
                  </a:lnTo>
                  <a:lnTo>
                    <a:pt x="70" y="37"/>
                  </a:lnTo>
                  <a:lnTo>
                    <a:pt x="83" y="28"/>
                  </a:lnTo>
                  <a:lnTo>
                    <a:pt x="96" y="19"/>
                  </a:lnTo>
                  <a:lnTo>
                    <a:pt x="111" y="13"/>
                  </a:lnTo>
                  <a:lnTo>
                    <a:pt x="125" y="7"/>
                  </a:lnTo>
                  <a:lnTo>
                    <a:pt x="140" y="2"/>
                  </a:lnTo>
                  <a:lnTo>
                    <a:pt x="140" y="2"/>
                  </a:lnTo>
                  <a:lnTo>
                    <a:pt x="162" y="0"/>
                  </a:lnTo>
                  <a:lnTo>
                    <a:pt x="212" y="0"/>
                  </a:lnTo>
                  <a:lnTo>
                    <a:pt x="358" y="0"/>
                  </a:lnTo>
                  <a:lnTo>
                    <a:pt x="506" y="2"/>
                  </a:lnTo>
                  <a:lnTo>
                    <a:pt x="554" y="2"/>
                  </a:lnTo>
                  <a:lnTo>
                    <a:pt x="574" y="3"/>
                  </a:lnTo>
                  <a:lnTo>
                    <a:pt x="574" y="3"/>
                  </a:lnTo>
                  <a:lnTo>
                    <a:pt x="590" y="9"/>
                  </a:lnTo>
                  <a:lnTo>
                    <a:pt x="603" y="15"/>
                  </a:lnTo>
                  <a:lnTo>
                    <a:pt x="618" y="22"/>
                  </a:lnTo>
                  <a:lnTo>
                    <a:pt x="630" y="29"/>
                  </a:lnTo>
                  <a:lnTo>
                    <a:pt x="643" y="40"/>
                  </a:lnTo>
                  <a:lnTo>
                    <a:pt x="653" y="48"/>
                  </a:lnTo>
                  <a:lnTo>
                    <a:pt x="663" y="60"/>
                  </a:lnTo>
                  <a:lnTo>
                    <a:pt x="674" y="72"/>
                  </a:lnTo>
                  <a:lnTo>
                    <a:pt x="682" y="83"/>
                  </a:lnTo>
                  <a:lnTo>
                    <a:pt x="690" y="97"/>
                  </a:lnTo>
                  <a:lnTo>
                    <a:pt x="696" y="110"/>
                  </a:lnTo>
                  <a:lnTo>
                    <a:pt x="701" y="124"/>
                  </a:lnTo>
                  <a:lnTo>
                    <a:pt x="706" y="139"/>
                  </a:lnTo>
                  <a:lnTo>
                    <a:pt x="709" y="154"/>
                  </a:lnTo>
                  <a:lnTo>
                    <a:pt x="710" y="170"/>
                  </a:lnTo>
                  <a:lnTo>
                    <a:pt x="712" y="184"/>
                  </a:lnTo>
                  <a:lnTo>
                    <a:pt x="712" y="594"/>
                  </a:lnTo>
                  <a:lnTo>
                    <a:pt x="712" y="594"/>
                  </a:lnTo>
                  <a:lnTo>
                    <a:pt x="710" y="617"/>
                  </a:lnTo>
                  <a:lnTo>
                    <a:pt x="706" y="642"/>
                  </a:lnTo>
                  <a:lnTo>
                    <a:pt x="697" y="664"/>
                  </a:lnTo>
                  <a:lnTo>
                    <a:pt x="687" y="686"/>
                  </a:lnTo>
                  <a:lnTo>
                    <a:pt x="675" y="706"/>
                  </a:lnTo>
                  <a:lnTo>
                    <a:pt x="659" y="724"/>
                  </a:lnTo>
                  <a:lnTo>
                    <a:pt x="641" y="740"/>
                  </a:lnTo>
                  <a:lnTo>
                    <a:pt x="621" y="755"/>
                  </a:lnTo>
                  <a:lnTo>
                    <a:pt x="621" y="1426"/>
                  </a:lnTo>
                  <a:lnTo>
                    <a:pt x="621" y="1426"/>
                  </a:lnTo>
                  <a:lnTo>
                    <a:pt x="620" y="1437"/>
                  </a:lnTo>
                  <a:lnTo>
                    <a:pt x="618" y="1449"/>
                  </a:lnTo>
                  <a:lnTo>
                    <a:pt x="615" y="1461"/>
                  </a:lnTo>
                  <a:lnTo>
                    <a:pt x="611" y="1471"/>
                  </a:lnTo>
                  <a:lnTo>
                    <a:pt x="606" y="1481"/>
                  </a:lnTo>
                  <a:lnTo>
                    <a:pt x="601" y="1491"/>
                  </a:lnTo>
                  <a:lnTo>
                    <a:pt x="593" y="1500"/>
                  </a:lnTo>
                  <a:lnTo>
                    <a:pt x="586" y="1509"/>
                  </a:lnTo>
                  <a:lnTo>
                    <a:pt x="577" y="1516"/>
                  </a:lnTo>
                  <a:lnTo>
                    <a:pt x="568" y="1524"/>
                  </a:lnTo>
                  <a:lnTo>
                    <a:pt x="558" y="1529"/>
                  </a:lnTo>
                  <a:lnTo>
                    <a:pt x="548" y="1534"/>
                  </a:lnTo>
                  <a:lnTo>
                    <a:pt x="538" y="1538"/>
                  </a:lnTo>
                  <a:lnTo>
                    <a:pt x="526" y="1541"/>
                  </a:lnTo>
                  <a:lnTo>
                    <a:pt x="514" y="1543"/>
                  </a:lnTo>
                  <a:lnTo>
                    <a:pt x="503" y="1544"/>
                  </a:lnTo>
                  <a:lnTo>
                    <a:pt x="503" y="15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2" name="Freeform 7"/>
            <p:cNvSpPr/>
            <p:nvPr/>
          </p:nvSpPr>
          <p:spPr bwMode="auto">
            <a:xfrm>
              <a:off x="-2423" y="2711"/>
              <a:ext cx="184" cy="184"/>
            </a:xfrm>
            <a:custGeom>
              <a:avLst/>
              <a:gdLst>
                <a:gd name="T0" fmla="*/ 184 w 368"/>
                <a:gd name="T1" fmla="*/ 369 h 369"/>
                <a:gd name="T2" fmla="*/ 148 w 368"/>
                <a:gd name="T3" fmla="*/ 364 h 369"/>
                <a:gd name="T4" fmla="*/ 112 w 368"/>
                <a:gd name="T5" fmla="*/ 354 h 369"/>
                <a:gd name="T6" fmla="*/ 82 w 368"/>
                <a:gd name="T7" fmla="*/ 337 h 369"/>
                <a:gd name="T8" fmla="*/ 54 w 368"/>
                <a:gd name="T9" fmla="*/ 315 h 369"/>
                <a:gd name="T10" fmla="*/ 32 w 368"/>
                <a:gd name="T11" fmla="*/ 287 h 369"/>
                <a:gd name="T12" fmla="*/ 14 w 368"/>
                <a:gd name="T13" fmla="*/ 256 h 369"/>
                <a:gd name="T14" fmla="*/ 4 w 368"/>
                <a:gd name="T15" fmla="*/ 221 h 369"/>
                <a:gd name="T16" fmla="*/ 0 w 368"/>
                <a:gd name="T17" fmla="*/ 185 h 369"/>
                <a:gd name="T18" fmla="*/ 1 w 368"/>
                <a:gd name="T19" fmla="*/ 166 h 369"/>
                <a:gd name="T20" fmla="*/ 9 w 368"/>
                <a:gd name="T21" fmla="*/ 130 h 369"/>
                <a:gd name="T22" fmla="*/ 23 w 368"/>
                <a:gd name="T23" fmla="*/ 97 h 369"/>
                <a:gd name="T24" fmla="*/ 42 w 368"/>
                <a:gd name="T25" fmla="*/ 68 h 369"/>
                <a:gd name="T26" fmla="*/ 67 w 368"/>
                <a:gd name="T27" fmla="*/ 43 h 369"/>
                <a:gd name="T28" fmla="*/ 96 w 368"/>
                <a:gd name="T29" fmla="*/ 24 h 369"/>
                <a:gd name="T30" fmla="*/ 130 w 368"/>
                <a:gd name="T31" fmla="*/ 9 h 369"/>
                <a:gd name="T32" fmla="*/ 165 w 368"/>
                <a:gd name="T33" fmla="*/ 2 h 369"/>
                <a:gd name="T34" fmla="*/ 184 w 368"/>
                <a:gd name="T35" fmla="*/ 0 h 369"/>
                <a:gd name="T36" fmla="*/ 218 w 368"/>
                <a:gd name="T37" fmla="*/ 3 h 369"/>
                <a:gd name="T38" fmla="*/ 250 w 368"/>
                <a:gd name="T39" fmla="*/ 11 h 369"/>
                <a:gd name="T40" fmla="*/ 281 w 368"/>
                <a:gd name="T41" fmla="*/ 24 h 369"/>
                <a:gd name="T42" fmla="*/ 307 w 368"/>
                <a:gd name="T43" fmla="*/ 40 h 369"/>
                <a:gd name="T44" fmla="*/ 320 w 368"/>
                <a:gd name="T45" fmla="*/ 52 h 369"/>
                <a:gd name="T46" fmla="*/ 339 w 368"/>
                <a:gd name="T47" fmla="*/ 73 h 369"/>
                <a:gd name="T48" fmla="*/ 352 w 368"/>
                <a:gd name="T49" fmla="*/ 95 h 369"/>
                <a:gd name="T50" fmla="*/ 364 w 368"/>
                <a:gd name="T51" fmla="*/ 126 h 369"/>
                <a:gd name="T52" fmla="*/ 368 w 368"/>
                <a:gd name="T53" fmla="*/ 157 h 369"/>
                <a:gd name="T54" fmla="*/ 368 w 368"/>
                <a:gd name="T55" fmla="*/ 170 h 369"/>
                <a:gd name="T56" fmla="*/ 346 w 368"/>
                <a:gd name="T57" fmla="*/ 190 h 369"/>
                <a:gd name="T58" fmla="*/ 321 w 368"/>
                <a:gd name="T59" fmla="*/ 230 h 369"/>
                <a:gd name="T60" fmla="*/ 310 w 368"/>
                <a:gd name="T61" fmla="*/ 258 h 369"/>
                <a:gd name="T62" fmla="*/ 302 w 368"/>
                <a:gd name="T63" fmla="*/ 290 h 369"/>
                <a:gd name="T64" fmla="*/ 301 w 368"/>
                <a:gd name="T65" fmla="*/ 328 h 369"/>
                <a:gd name="T66" fmla="*/ 283 w 368"/>
                <a:gd name="T67" fmla="*/ 340 h 369"/>
                <a:gd name="T68" fmla="*/ 260 w 368"/>
                <a:gd name="T69" fmla="*/ 353 h 369"/>
                <a:gd name="T70" fmla="*/ 235 w 368"/>
                <a:gd name="T71" fmla="*/ 361 h 369"/>
                <a:gd name="T72" fmla="*/ 210 w 368"/>
                <a:gd name="T73" fmla="*/ 367 h 369"/>
                <a:gd name="T74" fmla="*/ 184 w 368"/>
                <a:gd name="T75"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8" h="369">
                  <a:moveTo>
                    <a:pt x="184" y="369"/>
                  </a:moveTo>
                  <a:lnTo>
                    <a:pt x="184" y="369"/>
                  </a:lnTo>
                  <a:lnTo>
                    <a:pt x="165" y="367"/>
                  </a:lnTo>
                  <a:lnTo>
                    <a:pt x="148" y="364"/>
                  </a:lnTo>
                  <a:lnTo>
                    <a:pt x="130" y="360"/>
                  </a:lnTo>
                  <a:lnTo>
                    <a:pt x="112" y="354"/>
                  </a:lnTo>
                  <a:lnTo>
                    <a:pt x="96" y="347"/>
                  </a:lnTo>
                  <a:lnTo>
                    <a:pt x="82" y="337"/>
                  </a:lnTo>
                  <a:lnTo>
                    <a:pt x="67" y="326"/>
                  </a:lnTo>
                  <a:lnTo>
                    <a:pt x="54" y="315"/>
                  </a:lnTo>
                  <a:lnTo>
                    <a:pt x="42" y="302"/>
                  </a:lnTo>
                  <a:lnTo>
                    <a:pt x="32" y="287"/>
                  </a:lnTo>
                  <a:lnTo>
                    <a:pt x="23" y="272"/>
                  </a:lnTo>
                  <a:lnTo>
                    <a:pt x="14" y="256"/>
                  </a:lnTo>
                  <a:lnTo>
                    <a:pt x="9" y="240"/>
                  </a:lnTo>
                  <a:lnTo>
                    <a:pt x="4" y="221"/>
                  </a:lnTo>
                  <a:lnTo>
                    <a:pt x="1" y="204"/>
                  </a:lnTo>
                  <a:lnTo>
                    <a:pt x="0" y="185"/>
                  </a:lnTo>
                  <a:lnTo>
                    <a:pt x="0" y="185"/>
                  </a:lnTo>
                  <a:lnTo>
                    <a:pt x="1" y="166"/>
                  </a:lnTo>
                  <a:lnTo>
                    <a:pt x="4" y="148"/>
                  </a:lnTo>
                  <a:lnTo>
                    <a:pt x="9" y="130"/>
                  </a:lnTo>
                  <a:lnTo>
                    <a:pt x="14" y="113"/>
                  </a:lnTo>
                  <a:lnTo>
                    <a:pt x="23" y="97"/>
                  </a:lnTo>
                  <a:lnTo>
                    <a:pt x="32" y="82"/>
                  </a:lnTo>
                  <a:lnTo>
                    <a:pt x="42" y="68"/>
                  </a:lnTo>
                  <a:lnTo>
                    <a:pt x="54" y="54"/>
                  </a:lnTo>
                  <a:lnTo>
                    <a:pt x="67" y="43"/>
                  </a:lnTo>
                  <a:lnTo>
                    <a:pt x="82" y="33"/>
                  </a:lnTo>
                  <a:lnTo>
                    <a:pt x="96" y="24"/>
                  </a:lnTo>
                  <a:lnTo>
                    <a:pt x="112" y="15"/>
                  </a:lnTo>
                  <a:lnTo>
                    <a:pt x="130" y="9"/>
                  </a:lnTo>
                  <a:lnTo>
                    <a:pt x="148" y="5"/>
                  </a:lnTo>
                  <a:lnTo>
                    <a:pt x="165" y="2"/>
                  </a:lnTo>
                  <a:lnTo>
                    <a:pt x="184" y="0"/>
                  </a:lnTo>
                  <a:lnTo>
                    <a:pt x="184" y="0"/>
                  </a:lnTo>
                  <a:lnTo>
                    <a:pt x="202" y="2"/>
                  </a:lnTo>
                  <a:lnTo>
                    <a:pt x="218" y="3"/>
                  </a:lnTo>
                  <a:lnTo>
                    <a:pt x="234" y="6"/>
                  </a:lnTo>
                  <a:lnTo>
                    <a:pt x="250" y="11"/>
                  </a:lnTo>
                  <a:lnTo>
                    <a:pt x="266" y="16"/>
                  </a:lnTo>
                  <a:lnTo>
                    <a:pt x="281" y="24"/>
                  </a:lnTo>
                  <a:lnTo>
                    <a:pt x="294" y="31"/>
                  </a:lnTo>
                  <a:lnTo>
                    <a:pt x="307" y="40"/>
                  </a:lnTo>
                  <a:lnTo>
                    <a:pt x="307" y="40"/>
                  </a:lnTo>
                  <a:lnTo>
                    <a:pt x="320" y="52"/>
                  </a:lnTo>
                  <a:lnTo>
                    <a:pt x="330" y="62"/>
                  </a:lnTo>
                  <a:lnTo>
                    <a:pt x="339" y="73"/>
                  </a:lnTo>
                  <a:lnTo>
                    <a:pt x="346" y="84"/>
                  </a:lnTo>
                  <a:lnTo>
                    <a:pt x="352" y="95"/>
                  </a:lnTo>
                  <a:lnTo>
                    <a:pt x="357" y="106"/>
                  </a:lnTo>
                  <a:lnTo>
                    <a:pt x="364" y="126"/>
                  </a:lnTo>
                  <a:lnTo>
                    <a:pt x="367" y="144"/>
                  </a:lnTo>
                  <a:lnTo>
                    <a:pt x="368" y="157"/>
                  </a:lnTo>
                  <a:lnTo>
                    <a:pt x="368" y="170"/>
                  </a:lnTo>
                  <a:lnTo>
                    <a:pt x="368" y="170"/>
                  </a:lnTo>
                  <a:lnTo>
                    <a:pt x="357" y="179"/>
                  </a:lnTo>
                  <a:lnTo>
                    <a:pt x="346" y="190"/>
                  </a:lnTo>
                  <a:lnTo>
                    <a:pt x="333" y="208"/>
                  </a:lnTo>
                  <a:lnTo>
                    <a:pt x="321" y="230"/>
                  </a:lnTo>
                  <a:lnTo>
                    <a:pt x="316" y="243"/>
                  </a:lnTo>
                  <a:lnTo>
                    <a:pt x="310" y="258"/>
                  </a:lnTo>
                  <a:lnTo>
                    <a:pt x="307" y="274"/>
                  </a:lnTo>
                  <a:lnTo>
                    <a:pt x="302" y="290"/>
                  </a:lnTo>
                  <a:lnTo>
                    <a:pt x="301" y="309"/>
                  </a:lnTo>
                  <a:lnTo>
                    <a:pt x="301" y="328"/>
                  </a:lnTo>
                  <a:lnTo>
                    <a:pt x="283" y="340"/>
                  </a:lnTo>
                  <a:lnTo>
                    <a:pt x="283" y="340"/>
                  </a:lnTo>
                  <a:lnTo>
                    <a:pt x="272" y="347"/>
                  </a:lnTo>
                  <a:lnTo>
                    <a:pt x="260" y="353"/>
                  </a:lnTo>
                  <a:lnTo>
                    <a:pt x="248" y="357"/>
                  </a:lnTo>
                  <a:lnTo>
                    <a:pt x="235" y="361"/>
                  </a:lnTo>
                  <a:lnTo>
                    <a:pt x="224" y="364"/>
                  </a:lnTo>
                  <a:lnTo>
                    <a:pt x="210" y="367"/>
                  </a:lnTo>
                  <a:lnTo>
                    <a:pt x="197" y="369"/>
                  </a:lnTo>
                  <a:lnTo>
                    <a:pt x="184" y="369"/>
                  </a:lnTo>
                  <a:lnTo>
                    <a:pt x="184" y="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3" name="Freeform 8"/>
            <p:cNvSpPr/>
            <p:nvPr/>
          </p:nvSpPr>
          <p:spPr bwMode="auto">
            <a:xfrm>
              <a:off x="-2463" y="2922"/>
              <a:ext cx="236" cy="620"/>
            </a:xfrm>
            <a:custGeom>
              <a:avLst/>
              <a:gdLst>
                <a:gd name="T0" fmla="*/ 406 w 471"/>
                <a:gd name="T1" fmla="*/ 1238 h 1238"/>
                <a:gd name="T2" fmla="*/ 386 w 471"/>
                <a:gd name="T3" fmla="*/ 1237 h 1238"/>
                <a:gd name="T4" fmla="*/ 367 w 471"/>
                <a:gd name="T5" fmla="*/ 1231 h 1238"/>
                <a:gd name="T6" fmla="*/ 351 w 471"/>
                <a:gd name="T7" fmla="*/ 1221 h 1238"/>
                <a:gd name="T8" fmla="*/ 336 w 471"/>
                <a:gd name="T9" fmla="*/ 1209 h 1238"/>
                <a:gd name="T10" fmla="*/ 323 w 471"/>
                <a:gd name="T11" fmla="*/ 1194 h 1238"/>
                <a:gd name="T12" fmla="*/ 314 w 471"/>
                <a:gd name="T13" fmla="*/ 1177 h 1238"/>
                <a:gd name="T14" fmla="*/ 308 w 471"/>
                <a:gd name="T15" fmla="*/ 1158 h 1238"/>
                <a:gd name="T16" fmla="*/ 307 w 471"/>
                <a:gd name="T17" fmla="*/ 1139 h 1238"/>
                <a:gd name="T18" fmla="*/ 272 w 471"/>
                <a:gd name="T19" fmla="*/ 823 h 1238"/>
                <a:gd name="T20" fmla="*/ 272 w 471"/>
                <a:gd name="T21" fmla="*/ 1139 h 1238"/>
                <a:gd name="T22" fmla="*/ 270 w 471"/>
                <a:gd name="T23" fmla="*/ 1158 h 1238"/>
                <a:gd name="T24" fmla="*/ 265 w 471"/>
                <a:gd name="T25" fmla="*/ 1177 h 1238"/>
                <a:gd name="T26" fmla="*/ 256 w 471"/>
                <a:gd name="T27" fmla="*/ 1194 h 1238"/>
                <a:gd name="T28" fmla="*/ 243 w 471"/>
                <a:gd name="T29" fmla="*/ 1209 h 1238"/>
                <a:gd name="T30" fmla="*/ 228 w 471"/>
                <a:gd name="T31" fmla="*/ 1221 h 1238"/>
                <a:gd name="T32" fmla="*/ 212 w 471"/>
                <a:gd name="T33" fmla="*/ 1231 h 1238"/>
                <a:gd name="T34" fmla="*/ 193 w 471"/>
                <a:gd name="T35" fmla="*/ 1237 h 1238"/>
                <a:gd name="T36" fmla="*/ 172 w 471"/>
                <a:gd name="T37" fmla="*/ 1238 h 1238"/>
                <a:gd name="T38" fmla="*/ 162 w 471"/>
                <a:gd name="T39" fmla="*/ 1238 h 1238"/>
                <a:gd name="T40" fmla="*/ 143 w 471"/>
                <a:gd name="T41" fmla="*/ 1234 h 1238"/>
                <a:gd name="T42" fmla="*/ 124 w 471"/>
                <a:gd name="T43" fmla="*/ 1226 h 1238"/>
                <a:gd name="T44" fmla="*/ 110 w 471"/>
                <a:gd name="T45" fmla="*/ 1215 h 1238"/>
                <a:gd name="T46" fmla="*/ 95 w 471"/>
                <a:gd name="T47" fmla="*/ 1202 h 1238"/>
                <a:gd name="T48" fmla="*/ 85 w 471"/>
                <a:gd name="T49" fmla="*/ 1186 h 1238"/>
                <a:gd name="T50" fmla="*/ 77 w 471"/>
                <a:gd name="T51" fmla="*/ 1168 h 1238"/>
                <a:gd name="T52" fmla="*/ 73 w 471"/>
                <a:gd name="T53" fmla="*/ 1149 h 1238"/>
                <a:gd name="T54" fmla="*/ 72 w 471"/>
                <a:gd name="T55" fmla="*/ 604 h 1238"/>
                <a:gd name="T56" fmla="*/ 55 w 471"/>
                <a:gd name="T57" fmla="*/ 592 h 1238"/>
                <a:gd name="T58" fmla="*/ 29 w 471"/>
                <a:gd name="T59" fmla="*/ 564 h 1238"/>
                <a:gd name="T60" fmla="*/ 10 w 471"/>
                <a:gd name="T61" fmla="*/ 531 h 1238"/>
                <a:gd name="T62" fmla="*/ 1 w 471"/>
                <a:gd name="T63" fmla="*/ 493 h 1238"/>
                <a:gd name="T64" fmla="*/ 0 w 471"/>
                <a:gd name="T65" fmla="*/ 152 h 1238"/>
                <a:gd name="T66" fmla="*/ 0 w 471"/>
                <a:gd name="T67" fmla="*/ 139 h 1238"/>
                <a:gd name="T68" fmla="*/ 4 w 471"/>
                <a:gd name="T69" fmla="*/ 114 h 1238"/>
                <a:gd name="T70" fmla="*/ 13 w 471"/>
                <a:gd name="T71" fmla="*/ 89 h 1238"/>
                <a:gd name="T72" fmla="*/ 25 w 471"/>
                <a:gd name="T73" fmla="*/ 67 h 1238"/>
                <a:gd name="T74" fmla="*/ 39 w 471"/>
                <a:gd name="T75" fmla="*/ 48 h 1238"/>
                <a:gd name="T76" fmla="*/ 57 w 471"/>
                <a:gd name="T77" fmla="*/ 31 h 1238"/>
                <a:gd name="T78" fmla="*/ 77 w 471"/>
                <a:gd name="T79" fmla="*/ 16 h 1238"/>
                <a:gd name="T80" fmla="*/ 99 w 471"/>
                <a:gd name="T81" fmla="*/ 6 h 1238"/>
                <a:gd name="T82" fmla="*/ 112 w 471"/>
                <a:gd name="T83" fmla="*/ 1 h 1238"/>
                <a:gd name="T84" fmla="*/ 156 w 471"/>
                <a:gd name="T85" fmla="*/ 0 h 1238"/>
                <a:gd name="T86" fmla="*/ 380 w 471"/>
                <a:gd name="T87" fmla="*/ 0 h 1238"/>
                <a:gd name="T88" fmla="*/ 380 w 471"/>
                <a:gd name="T89" fmla="*/ 358 h 1238"/>
                <a:gd name="T90" fmla="*/ 383 w 471"/>
                <a:gd name="T91" fmla="*/ 390 h 1238"/>
                <a:gd name="T92" fmla="*/ 393 w 471"/>
                <a:gd name="T93" fmla="*/ 417 h 1238"/>
                <a:gd name="T94" fmla="*/ 408 w 471"/>
                <a:gd name="T95" fmla="*/ 440 h 1238"/>
                <a:gd name="T96" fmla="*/ 425 w 471"/>
                <a:gd name="T97" fmla="*/ 457 h 1238"/>
                <a:gd name="T98" fmla="*/ 456 w 471"/>
                <a:gd name="T99" fmla="*/ 481 h 1238"/>
                <a:gd name="T100" fmla="*/ 471 w 471"/>
                <a:gd name="T101" fmla="*/ 1117 h 1238"/>
                <a:gd name="T102" fmla="*/ 471 w 471"/>
                <a:gd name="T103" fmla="*/ 1150 h 1238"/>
                <a:gd name="T104" fmla="*/ 471 w 471"/>
                <a:gd name="T105" fmla="*/ 1172 h 1238"/>
                <a:gd name="T106" fmla="*/ 466 w 471"/>
                <a:gd name="T107" fmla="*/ 1197 h 1238"/>
                <a:gd name="T108" fmla="*/ 452 w 471"/>
                <a:gd name="T109" fmla="*/ 1219 h 1238"/>
                <a:gd name="T110" fmla="*/ 443 w 471"/>
                <a:gd name="T111" fmla="*/ 1228 h 1238"/>
                <a:gd name="T112" fmla="*/ 419 w 471"/>
                <a:gd name="T113" fmla="*/ 1237 h 1238"/>
                <a:gd name="T114" fmla="*/ 406 w 471"/>
                <a:gd name="T115" fmla="*/ 123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1238">
                  <a:moveTo>
                    <a:pt x="406" y="1238"/>
                  </a:moveTo>
                  <a:lnTo>
                    <a:pt x="406" y="1238"/>
                  </a:lnTo>
                  <a:lnTo>
                    <a:pt x="396" y="1238"/>
                  </a:lnTo>
                  <a:lnTo>
                    <a:pt x="386" y="1237"/>
                  </a:lnTo>
                  <a:lnTo>
                    <a:pt x="377" y="1234"/>
                  </a:lnTo>
                  <a:lnTo>
                    <a:pt x="367" y="1231"/>
                  </a:lnTo>
                  <a:lnTo>
                    <a:pt x="360" y="1226"/>
                  </a:lnTo>
                  <a:lnTo>
                    <a:pt x="351" y="1221"/>
                  </a:lnTo>
                  <a:lnTo>
                    <a:pt x="343" y="1215"/>
                  </a:lnTo>
                  <a:lnTo>
                    <a:pt x="336" y="1209"/>
                  </a:lnTo>
                  <a:lnTo>
                    <a:pt x="329" y="1202"/>
                  </a:lnTo>
                  <a:lnTo>
                    <a:pt x="323" y="1194"/>
                  </a:lnTo>
                  <a:lnTo>
                    <a:pt x="319" y="1186"/>
                  </a:lnTo>
                  <a:lnTo>
                    <a:pt x="314" y="1177"/>
                  </a:lnTo>
                  <a:lnTo>
                    <a:pt x="311" y="1168"/>
                  </a:lnTo>
                  <a:lnTo>
                    <a:pt x="308" y="1158"/>
                  </a:lnTo>
                  <a:lnTo>
                    <a:pt x="307" y="1149"/>
                  </a:lnTo>
                  <a:lnTo>
                    <a:pt x="307" y="1139"/>
                  </a:lnTo>
                  <a:lnTo>
                    <a:pt x="307" y="823"/>
                  </a:lnTo>
                  <a:lnTo>
                    <a:pt x="272" y="823"/>
                  </a:lnTo>
                  <a:lnTo>
                    <a:pt x="272" y="1139"/>
                  </a:lnTo>
                  <a:lnTo>
                    <a:pt x="272" y="1139"/>
                  </a:lnTo>
                  <a:lnTo>
                    <a:pt x="272" y="1149"/>
                  </a:lnTo>
                  <a:lnTo>
                    <a:pt x="270" y="1158"/>
                  </a:lnTo>
                  <a:lnTo>
                    <a:pt x="267" y="1168"/>
                  </a:lnTo>
                  <a:lnTo>
                    <a:pt x="265" y="1177"/>
                  </a:lnTo>
                  <a:lnTo>
                    <a:pt x="260" y="1186"/>
                  </a:lnTo>
                  <a:lnTo>
                    <a:pt x="256" y="1194"/>
                  </a:lnTo>
                  <a:lnTo>
                    <a:pt x="250" y="1202"/>
                  </a:lnTo>
                  <a:lnTo>
                    <a:pt x="243" y="1209"/>
                  </a:lnTo>
                  <a:lnTo>
                    <a:pt x="235" y="1215"/>
                  </a:lnTo>
                  <a:lnTo>
                    <a:pt x="228" y="1221"/>
                  </a:lnTo>
                  <a:lnTo>
                    <a:pt x="221" y="1226"/>
                  </a:lnTo>
                  <a:lnTo>
                    <a:pt x="212" y="1231"/>
                  </a:lnTo>
                  <a:lnTo>
                    <a:pt x="202" y="1234"/>
                  </a:lnTo>
                  <a:lnTo>
                    <a:pt x="193" y="1237"/>
                  </a:lnTo>
                  <a:lnTo>
                    <a:pt x="183" y="1238"/>
                  </a:lnTo>
                  <a:lnTo>
                    <a:pt x="172" y="1238"/>
                  </a:lnTo>
                  <a:lnTo>
                    <a:pt x="172" y="1238"/>
                  </a:lnTo>
                  <a:lnTo>
                    <a:pt x="162" y="1238"/>
                  </a:lnTo>
                  <a:lnTo>
                    <a:pt x="152" y="1237"/>
                  </a:lnTo>
                  <a:lnTo>
                    <a:pt x="143" y="1234"/>
                  </a:lnTo>
                  <a:lnTo>
                    <a:pt x="133" y="1231"/>
                  </a:lnTo>
                  <a:lnTo>
                    <a:pt x="124" y="1226"/>
                  </a:lnTo>
                  <a:lnTo>
                    <a:pt x="117" y="1221"/>
                  </a:lnTo>
                  <a:lnTo>
                    <a:pt x="110" y="1215"/>
                  </a:lnTo>
                  <a:lnTo>
                    <a:pt x="102" y="1209"/>
                  </a:lnTo>
                  <a:lnTo>
                    <a:pt x="95" y="1202"/>
                  </a:lnTo>
                  <a:lnTo>
                    <a:pt x="89" y="1194"/>
                  </a:lnTo>
                  <a:lnTo>
                    <a:pt x="85" y="1186"/>
                  </a:lnTo>
                  <a:lnTo>
                    <a:pt x="80" y="1177"/>
                  </a:lnTo>
                  <a:lnTo>
                    <a:pt x="77" y="1168"/>
                  </a:lnTo>
                  <a:lnTo>
                    <a:pt x="74" y="1158"/>
                  </a:lnTo>
                  <a:lnTo>
                    <a:pt x="73" y="1149"/>
                  </a:lnTo>
                  <a:lnTo>
                    <a:pt x="73" y="1139"/>
                  </a:lnTo>
                  <a:lnTo>
                    <a:pt x="72" y="604"/>
                  </a:lnTo>
                  <a:lnTo>
                    <a:pt x="72" y="604"/>
                  </a:lnTo>
                  <a:lnTo>
                    <a:pt x="55" y="592"/>
                  </a:lnTo>
                  <a:lnTo>
                    <a:pt x="42" y="579"/>
                  </a:lnTo>
                  <a:lnTo>
                    <a:pt x="29" y="564"/>
                  </a:lnTo>
                  <a:lnTo>
                    <a:pt x="19" y="548"/>
                  </a:lnTo>
                  <a:lnTo>
                    <a:pt x="10" y="531"/>
                  </a:lnTo>
                  <a:lnTo>
                    <a:pt x="4" y="512"/>
                  </a:lnTo>
                  <a:lnTo>
                    <a:pt x="1" y="493"/>
                  </a:lnTo>
                  <a:lnTo>
                    <a:pt x="0" y="472"/>
                  </a:lnTo>
                  <a:lnTo>
                    <a:pt x="0" y="152"/>
                  </a:lnTo>
                  <a:lnTo>
                    <a:pt x="0" y="152"/>
                  </a:lnTo>
                  <a:lnTo>
                    <a:pt x="0" y="139"/>
                  </a:lnTo>
                  <a:lnTo>
                    <a:pt x="1" y="126"/>
                  </a:lnTo>
                  <a:lnTo>
                    <a:pt x="4" y="114"/>
                  </a:lnTo>
                  <a:lnTo>
                    <a:pt x="9" y="101"/>
                  </a:lnTo>
                  <a:lnTo>
                    <a:pt x="13" y="89"/>
                  </a:lnTo>
                  <a:lnTo>
                    <a:pt x="17" y="79"/>
                  </a:lnTo>
                  <a:lnTo>
                    <a:pt x="25" y="67"/>
                  </a:lnTo>
                  <a:lnTo>
                    <a:pt x="31" y="57"/>
                  </a:lnTo>
                  <a:lnTo>
                    <a:pt x="39" y="48"/>
                  </a:lnTo>
                  <a:lnTo>
                    <a:pt x="48" y="39"/>
                  </a:lnTo>
                  <a:lnTo>
                    <a:pt x="57" y="31"/>
                  </a:lnTo>
                  <a:lnTo>
                    <a:pt x="67" y="23"/>
                  </a:lnTo>
                  <a:lnTo>
                    <a:pt x="77" y="16"/>
                  </a:lnTo>
                  <a:lnTo>
                    <a:pt x="88" y="10"/>
                  </a:lnTo>
                  <a:lnTo>
                    <a:pt x="99" y="6"/>
                  </a:lnTo>
                  <a:lnTo>
                    <a:pt x="112" y="1"/>
                  </a:lnTo>
                  <a:lnTo>
                    <a:pt x="112" y="1"/>
                  </a:lnTo>
                  <a:lnTo>
                    <a:pt x="126" y="0"/>
                  </a:lnTo>
                  <a:lnTo>
                    <a:pt x="156" y="0"/>
                  </a:lnTo>
                  <a:lnTo>
                    <a:pt x="248" y="0"/>
                  </a:lnTo>
                  <a:lnTo>
                    <a:pt x="380" y="0"/>
                  </a:lnTo>
                  <a:lnTo>
                    <a:pt x="380" y="358"/>
                  </a:lnTo>
                  <a:lnTo>
                    <a:pt x="380" y="358"/>
                  </a:lnTo>
                  <a:lnTo>
                    <a:pt x="381" y="374"/>
                  </a:lnTo>
                  <a:lnTo>
                    <a:pt x="383" y="390"/>
                  </a:lnTo>
                  <a:lnTo>
                    <a:pt x="387" y="403"/>
                  </a:lnTo>
                  <a:lnTo>
                    <a:pt x="393" y="417"/>
                  </a:lnTo>
                  <a:lnTo>
                    <a:pt x="400" y="428"/>
                  </a:lnTo>
                  <a:lnTo>
                    <a:pt x="408" y="440"/>
                  </a:lnTo>
                  <a:lnTo>
                    <a:pt x="417" y="449"/>
                  </a:lnTo>
                  <a:lnTo>
                    <a:pt x="425" y="457"/>
                  </a:lnTo>
                  <a:lnTo>
                    <a:pt x="441" y="471"/>
                  </a:lnTo>
                  <a:lnTo>
                    <a:pt x="456" y="481"/>
                  </a:lnTo>
                  <a:lnTo>
                    <a:pt x="471" y="488"/>
                  </a:lnTo>
                  <a:lnTo>
                    <a:pt x="471" y="1117"/>
                  </a:lnTo>
                  <a:lnTo>
                    <a:pt x="471" y="1117"/>
                  </a:lnTo>
                  <a:lnTo>
                    <a:pt x="471" y="1150"/>
                  </a:lnTo>
                  <a:lnTo>
                    <a:pt x="471" y="1172"/>
                  </a:lnTo>
                  <a:lnTo>
                    <a:pt x="471" y="1172"/>
                  </a:lnTo>
                  <a:lnTo>
                    <a:pt x="469" y="1186"/>
                  </a:lnTo>
                  <a:lnTo>
                    <a:pt x="466" y="1197"/>
                  </a:lnTo>
                  <a:lnTo>
                    <a:pt x="460" y="1209"/>
                  </a:lnTo>
                  <a:lnTo>
                    <a:pt x="452" y="1219"/>
                  </a:lnTo>
                  <a:lnTo>
                    <a:pt x="452" y="1219"/>
                  </a:lnTo>
                  <a:lnTo>
                    <a:pt x="443" y="1228"/>
                  </a:lnTo>
                  <a:lnTo>
                    <a:pt x="431" y="1234"/>
                  </a:lnTo>
                  <a:lnTo>
                    <a:pt x="419" y="1237"/>
                  </a:lnTo>
                  <a:lnTo>
                    <a:pt x="406" y="1238"/>
                  </a:lnTo>
                  <a:lnTo>
                    <a:pt x="406" y="1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4" name="Freeform 9"/>
            <p:cNvSpPr/>
            <p:nvPr/>
          </p:nvSpPr>
          <p:spPr bwMode="auto">
            <a:xfrm>
              <a:off x="-1894" y="2711"/>
              <a:ext cx="184" cy="184"/>
            </a:xfrm>
            <a:custGeom>
              <a:avLst/>
              <a:gdLst>
                <a:gd name="T0" fmla="*/ 68 w 369"/>
                <a:gd name="T1" fmla="*/ 328 h 369"/>
                <a:gd name="T2" fmla="*/ 68 w 369"/>
                <a:gd name="T3" fmla="*/ 309 h 369"/>
                <a:gd name="T4" fmla="*/ 62 w 369"/>
                <a:gd name="T5" fmla="*/ 274 h 369"/>
                <a:gd name="T6" fmla="*/ 53 w 369"/>
                <a:gd name="T7" fmla="*/ 243 h 369"/>
                <a:gd name="T8" fmla="*/ 35 w 369"/>
                <a:gd name="T9" fmla="*/ 208 h 369"/>
                <a:gd name="T10" fmla="*/ 12 w 369"/>
                <a:gd name="T11" fmla="*/ 179 h 369"/>
                <a:gd name="T12" fmla="*/ 0 w 369"/>
                <a:gd name="T13" fmla="*/ 170 h 369"/>
                <a:gd name="T14" fmla="*/ 2 w 369"/>
                <a:gd name="T15" fmla="*/ 144 h 369"/>
                <a:gd name="T16" fmla="*/ 12 w 369"/>
                <a:gd name="T17" fmla="*/ 106 h 369"/>
                <a:gd name="T18" fmla="*/ 22 w 369"/>
                <a:gd name="T19" fmla="*/ 84 h 369"/>
                <a:gd name="T20" fmla="*/ 38 w 369"/>
                <a:gd name="T21" fmla="*/ 62 h 369"/>
                <a:gd name="T22" fmla="*/ 62 w 369"/>
                <a:gd name="T23" fmla="*/ 40 h 369"/>
                <a:gd name="T24" fmla="*/ 73 w 369"/>
                <a:gd name="T25" fmla="*/ 31 h 369"/>
                <a:gd name="T26" fmla="*/ 103 w 369"/>
                <a:gd name="T27" fmla="*/ 16 h 369"/>
                <a:gd name="T28" fmla="*/ 135 w 369"/>
                <a:gd name="T29" fmla="*/ 6 h 369"/>
                <a:gd name="T30" fmla="*/ 167 w 369"/>
                <a:gd name="T31" fmla="*/ 2 h 369"/>
                <a:gd name="T32" fmla="*/ 185 w 369"/>
                <a:gd name="T33" fmla="*/ 0 h 369"/>
                <a:gd name="T34" fmla="*/ 221 w 369"/>
                <a:gd name="T35" fmla="*/ 5 h 369"/>
                <a:gd name="T36" fmla="*/ 256 w 369"/>
                <a:gd name="T37" fmla="*/ 15 h 369"/>
                <a:gd name="T38" fmla="*/ 287 w 369"/>
                <a:gd name="T39" fmla="*/ 33 h 369"/>
                <a:gd name="T40" fmla="*/ 315 w 369"/>
                <a:gd name="T41" fmla="*/ 54 h 369"/>
                <a:gd name="T42" fmla="*/ 337 w 369"/>
                <a:gd name="T43" fmla="*/ 82 h 369"/>
                <a:gd name="T44" fmla="*/ 354 w 369"/>
                <a:gd name="T45" fmla="*/ 113 h 369"/>
                <a:gd name="T46" fmla="*/ 364 w 369"/>
                <a:gd name="T47" fmla="*/ 148 h 369"/>
                <a:gd name="T48" fmla="*/ 369 w 369"/>
                <a:gd name="T49" fmla="*/ 185 h 369"/>
                <a:gd name="T50" fmla="*/ 367 w 369"/>
                <a:gd name="T51" fmla="*/ 204 h 369"/>
                <a:gd name="T52" fmla="*/ 360 w 369"/>
                <a:gd name="T53" fmla="*/ 240 h 369"/>
                <a:gd name="T54" fmla="*/ 345 w 369"/>
                <a:gd name="T55" fmla="*/ 272 h 369"/>
                <a:gd name="T56" fmla="*/ 326 w 369"/>
                <a:gd name="T57" fmla="*/ 302 h 369"/>
                <a:gd name="T58" fmla="*/ 302 w 369"/>
                <a:gd name="T59" fmla="*/ 326 h 369"/>
                <a:gd name="T60" fmla="*/ 272 w 369"/>
                <a:gd name="T61" fmla="*/ 347 h 369"/>
                <a:gd name="T62" fmla="*/ 239 w 369"/>
                <a:gd name="T63" fmla="*/ 360 h 369"/>
                <a:gd name="T64" fmla="*/ 204 w 369"/>
                <a:gd name="T65" fmla="*/ 367 h 369"/>
                <a:gd name="T66" fmla="*/ 185 w 369"/>
                <a:gd name="T67" fmla="*/ 369 h 369"/>
                <a:gd name="T68" fmla="*/ 158 w 369"/>
                <a:gd name="T69" fmla="*/ 367 h 369"/>
                <a:gd name="T70" fmla="*/ 133 w 369"/>
                <a:gd name="T71" fmla="*/ 361 h 369"/>
                <a:gd name="T72" fmla="*/ 109 w 369"/>
                <a:gd name="T73" fmla="*/ 353 h 369"/>
                <a:gd name="T74" fmla="*/ 85 w 369"/>
                <a:gd name="T75" fmla="*/ 34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9" h="369">
                  <a:moveTo>
                    <a:pt x="85" y="340"/>
                  </a:moveTo>
                  <a:lnTo>
                    <a:pt x="68" y="328"/>
                  </a:lnTo>
                  <a:lnTo>
                    <a:pt x="68" y="328"/>
                  </a:lnTo>
                  <a:lnTo>
                    <a:pt x="68" y="309"/>
                  </a:lnTo>
                  <a:lnTo>
                    <a:pt x="66" y="290"/>
                  </a:lnTo>
                  <a:lnTo>
                    <a:pt x="62" y="274"/>
                  </a:lnTo>
                  <a:lnTo>
                    <a:pt x="57" y="258"/>
                  </a:lnTo>
                  <a:lnTo>
                    <a:pt x="53" y="243"/>
                  </a:lnTo>
                  <a:lnTo>
                    <a:pt x="47" y="230"/>
                  </a:lnTo>
                  <a:lnTo>
                    <a:pt x="35" y="208"/>
                  </a:lnTo>
                  <a:lnTo>
                    <a:pt x="22" y="190"/>
                  </a:lnTo>
                  <a:lnTo>
                    <a:pt x="12" y="179"/>
                  </a:lnTo>
                  <a:lnTo>
                    <a:pt x="0" y="170"/>
                  </a:lnTo>
                  <a:lnTo>
                    <a:pt x="0" y="170"/>
                  </a:lnTo>
                  <a:lnTo>
                    <a:pt x="0" y="157"/>
                  </a:lnTo>
                  <a:lnTo>
                    <a:pt x="2" y="144"/>
                  </a:lnTo>
                  <a:lnTo>
                    <a:pt x="5" y="126"/>
                  </a:lnTo>
                  <a:lnTo>
                    <a:pt x="12" y="106"/>
                  </a:lnTo>
                  <a:lnTo>
                    <a:pt x="16" y="95"/>
                  </a:lnTo>
                  <a:lnTo>
                    <a:pt x="22" y="84"/>
                  </a:lnTo>
                  <a:lnTo>
                    <a:pt x="30" y="73"/>
                  </a:lnTo>
                  <a:lnTo>
                    <a:pt x="38" y="62"/>
                  </a:lnTo>
                  <a:lnTo>
                    <a:pt x="49" y="52"/>
                  </a:lnTo>
                  <a:lnTo>
                    <a:pt x="62" y="40"/>
                  </a:lnTo>
                  <a:lnTo>
                    <a:pt x="62" y="40"/>
                  </a:lnTo>
                  <a:lnTo>
                    <a:pt x="73" y="31"/>
                  </a:lnTo>
                  <a:lnTo>
                    <a:pt x="88" y="24"/>
                  </a:lnTo>
                  <a:lnTo>
                    <a:pt x="103" y="16"/>
                  </a:lnTo>
                  <a:lnTo>
                    <a:pt x="119" y="11"/>
                  </a:lnTo>
                  <a:lnTo>
                    <a:pt x="135" y="6"/>
                  </a:lnTo>
                  <a:lnTo>
                    <a:pt x="151" y="3"/>
                  </a:lnTo>
                  <a:lnTo>
                    <a:pt x="167" y="2"/>
                  </a:lnTo>
                  <a:lnTo>
                    <a:pt x="185" y="0"/>
                  </a:lnTo>
                  <a:lnTo>
                    <a:pt x="185" y="0"/>
                  </a:lnTo>
                  <a:lnTo>
                    <a:pt x="204" y="2"/>
                  </a:lnTo>
                  <a:lnTo>
                    <a:pt x="221" y="5"/>
                  </a:lnTo>
                  <a:lnTo>
                    <a:pt x="239" y="9"/>
                  </a:lnTo>
                  <a:lnTo>
                    <a:pt x="256" y="15"/>
                  </a:lnTo>
                  <a:lnTo>
                    <a:pt x="272" y="24"/>
                  </a:lnTo>
                  <a:lnTo>
                    <a:pt x="287" y="33"/>
                  </a:lnTo>
                  <a:lnTo>
                    <a:pt x="302" y="43"/>
                  </a:lnTo>
                  <a:lnTo>
                    <a:pt x="315" y="54"/>
                  </a:lnTo>
                  <a:lnTo>
                    <a:pt x="326" y="68"/>
                  </a:lnTo>
                  <a:lnTo>
                    <a:pt x="337" y="82"/>
                  </a:lnTo>
                  <a:lnTo>
                    <a:pt x="345" y="97"/>
                  </a:lnTo>
                  <a:lnTo>
                    <a:pt x="354" y="113"/>
                  </a:lnTo>
                  <a:lnTo>
                    <a:pt x="360" y="130"/>
                  </a:lnTo>
                  <a:lnTo>
                    <a:pt x="364" y="148"/>
                  </a:lnTo>
                  <a:lnTo>
                    <a:pt x="367" y="166"/>
                  </a:lnTo>
                  <a:lnTo>
                    <a:pt x="369" y="185"/>
                  </a:lnTo>
                  <a:lnTo>
                    <a:pt x="369" y="185"/>
                  </a:lnTo>
                  <a:lnTo>
                    <a:pt x="367" y="204"/>
                  </a:lnTo>
                  <a:lnTo>
                    <a:pt x="364" y="221"/>
                  </a:lnTo>
                  <a:lnTo>
                    <a:pt x="360" y="240"/>
                  </a:lnTo>
                  <a:lnTo>
                    <a:pt x="354" y="256"/>
                  </a:lnTo>
                  <a:lnTo>
                    <a:pt x="345" y="272"/>
                  </a:lnTo>
                  <a:lnTo>
                    <a:pt x="337" y="287"/>
                  </a:lnTo>
                  <a:lnTo>
                    <a:pt x="326" y="302"/>
                  </a:lnTo>
                  <a:lnTo>
                    <a:pt x="315" y="315"/>
                  </a:lnTo>
                  <a:lnTo>
                    <a:pt x="302" y="326"/>
                  </a:lnTo>
                  <a:lnTo>
                    <a:pt x="287" y="337"/>
                  </a:lnTo>
                  <a:lnTo>
                    <a:pt x="272" y="347"/>
                  </a:lnTo>
                  <a:lnTo>
                    <a:pt x="256" y="354"/>
                  </a:lnTo>
                  <a:lnTo>
                    <a:pt x="239" y="360"/>
                  </a:lnTo>
                  <a:lnTo>
                    <a:pt x="221" y="364"/>
                  </a:lnTo>
                  <a:lnTo>
                    <a:pt x="204" y="367"/>
                  </a:lnTo>
                  <a:lnTo>
                    <a:pt x="185" y="369"/>
                  </a:lnTo>
                  <a:lnTo>
                    <a:pt x="185" y="369"/>
                  </a:lnTo>
                  <a:lnTo>
                    <a:pt x="171" y="369"/>
                  </a:lnTo>
                  <a:lnTo>
                    <a:pt x="158" y="367"/>
                  </a:lnTo>
                  <a:lnTo>
                    <a:pt x="145" y="364"/>
                  </a:lnTo>
                  <a:lnTo>
                    <a:pt x="133" y="361"/>
                  </a:lnTo>
                  <a:lnTo>
                    <a:pt x="120" y="357"/>
                  </a:lnTo>
                  <a:lnTo>
                    <a:pt x="109" y="353"/>
                  </a:lnTo>
                  <a:lnTo>
                    <a:pt x="97" y="347"/>
                  </a:lnTo>
                  <a:lnTo>
                    <a:pt x="85" y="340"/>
                  </a:lnTo>
                  <a:lnTo>
                    <a:pt x="85" y="3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5" name="Freeform 10"/>
            <p:cNvSpPr/>
            <p:nvPr/>
          </p:nvSpPr>
          <p:spPr bwMode="auto">
            <a:xfrm>
              <a:off x="-1906" y="2922"/>
              <a:ext cx="236" cy="620"/>
            </a:xfrm>
            <a:custGeom>
              <a:avLst/>
              <a:gdLst>
                <a:gd name="T0" fmla="*/ 19 w 471"/>
                <a:gd name="T1" fmla="*/ 1219 h 1238"/>
                <a:gd name="T2" fmla="*/ 4 w 471"/>
                <a:gd name="T3" fmla="*/ 1197 h 1238"/>
                <a:gd name="T4" fmla="*/ 0 w 471"/>
                <a:gd name="T5" fmla="*/ 1172 h 1238"/>
                <a:gd name="T6" fmla="*/ 0 w 471"/>
                <a:gd name="T7" fmla="*/ 1150 h 1238"/>
                <a:gd name="T8" fmla="*/ 0 w 471"/>
                <a:gd name="T9" fmla="*/ 488 h 1238"/>
                <a:gd name="T10" fmla="*/ 15 w 471"/>
                <a:gd name="T11" fmla="*/ 481 h 1238"/>
                <a:gd name="T12" fmla="*/ 45 w 471"/>
                <a:gd name="T13" fmla="*/ 457 h 1238"/>
                <a:gd name="T14" fmla="*/ 63 w 471"/>
                <a:gd name="T15" fmla="*/ 440 h 1238"/>
                <a:gd name="T16" fmla="*/ 77 w 471"/>
                <a:gd name="T17" fmla="*/ 417 h 1238"/>
                <a:gd name="T18" fmla="*/ 86 w 471"/>
                <a:gd name="T19" fmla="*/ 390 h 1238"/>
                <a:gd name="T20" fmla="*/ 91 w 471"/>
                <a:gd name="T21" fmla="*/ 358 h 1238"/>
                <a:gd name="T22" fmla="*/ 91 w 471"/>
                <a:gd name="T23" fmla="*/ 0 h 1238"/>
                <a:gd name="T24" fmla="*/ 313 w 471"/>
                <a:gd name="T25" fmla="*/ 0 h 1238"/>
                <a:gd name="T26" fmla="*/ 358 w 471"/>
                <a:gd name="T27" fmla="*/ 1 h 1238"/>
                <a:gd name="T28" fmla="*/ 370 w 471"/>
                <a:gd name="T29" fmla="*/ 6 h 1238"/>
                <a:gd name="T30" fmla="*/ 393 w 471"/>
                <a:gd name="T31" fmla="*/ 16 h 1238"/>
                <a:gd name="T32" fmla="*/ 414 w 471"/>
                <a:gd name="T33" fmla="*/ 31 h 1238"/>
                <a:gd name="T34" fmla="*/ 431 w 471"/>
                <a:gd name="T35" fmla="*/ 48 h 1238"/>
                <a:gd name="T36" fmla="*/ 446 w 471"/>
                <a:gd name="T37" fmla="*/ 67 h 1238"/>
                <a:gd name="T38" fmla="*/ 458 w 471"/>
                <a:gd name="T39" fmla="*/ 89 h 1238"/>
                <a:gd name="T40" fmla="*/ 466 w 471"/>
                <a:gd name="T41" fmla="*/ 114 h 1238"/>
                <a:gd name="T42" fmla="*/ 471 w 471"/>
                <a:gd name="T43" fmla="*/ 139 h 1238"/>
                <a:gd name="T44" fmla="*/ 471 w 471"/>
                <a:gd name="T45" fmla="*/ 472 h 1238"/>
                <a:gd name="T46" fmla="*/ 469 w 471"/>
                <a:gd name="T47" fmla="*/ 493 h 1238"/>
                <a:gd name="T48" fmla="*/ 459 w 471"/>
                <a:gd name="T49" fmla="*/ 531 h 1238"/>
                <a:gd name="T50" fmla="*/ 441 w 471"/>
                <a:gd name="T51" fmla="*/ 564 h 1238"/>
                <a:gd name="T52" fmla="*/ 415 w 471"/>
                <a:gd name="T53" fmla="*/ 592 h 1238"/>
                <a:gd name="T54" fmla="*/ 398 w 471"/>
                <a:gd name="T55" fmla="*/ 1139 h 1238"/>
                <a:gd name="T56" fmla="*/ 398 w 471"/>
                <a:gd name="T57" fmla="*/ 1149 h 1238"/>
                <a:gd name="T58" fmla="*/ 393 w 471"/>
                <a:gd name="T59" fmla="*/ 1168 h 1238"/>
                <a:gd name="T60" fmla="*/ 386 w 471"/>
                <a:gd name="T61" fmla="*/ 1186 h 1238"/>
                <a:gd name="T62" fmla="*/ 376 w 471"/>
                <a:gd name="T63" fmla="*/ 1202 h 1238"/>
                <a:gd name="T64" fmla="*/ 361 w 471"/>
                <a:gd name="T65" fmla="*/ 1215 h 1238"/>
                <a:gd name="T66" fmla="*/ 345 w 471"/>
                <a:gd name="T67" fmla="*/ 1226 h 1238"/>
                <a:gd name="T68" fmla="*/ 327 w 471"/>
                <a:gd name="T69" fmla="*/ 1234 h 1238"/>
                <a:gd name="T70" fmla="*/ 308 w 471"/>
                <a:gd name="T71" fmla="*/ 1238 h 1238"/>
                <a:gd name="T72" fmla="*/ 298 w 471"/>
                <a:gd name="T73" fmla="*/ 1238 h 1238"/>
                <a:gd name="T74" fmla="*/ 278 w 471"/>
                <a:gd name="T75" fmla="*/ 1237 h 1238"/>
                <a:gd name="T76" fmla="*/ 259 w 471"/>
                <a:gd name="T77" fmla="*/ 1231 h 1238"/>
                <a:gd name="T78" fmla="*/ 243 w 471"/>
                <a:gd name="T79" fmla="*/ 1221 h 1238"/>
                <a:gd name="T80" fmla="*/ 228 w 471"/>
                <a:gd name="T81" fmla="*/ 1209 h 1238"/>
                <a:gd name="T82" fmla="*/ 215 w 471"/>
                <a:gd name="T83" fmla="*/ 1194 h 1238"/>
                <a:gd name="T84" fmla="*/ 206 w 471"/>
                <a:gd name="T85" fmla="*/ 1177 h 1238"/>
                <a:gd name="T86" fmla="*/ 200 w 471"/>
                <a:gd name="T87" fmla="*/ 1158 h 1238"/>
                <a:gd name="T88" fmla="*/ 199 w 471"/>
                <a:gd name="T89" fmla="*/ 1139 h 1238"/>
                <a:gd name="T90" fmla="*/ 164 w 471"/>
                <a:gd name="T91" fmla="*/ 823 h 1238"/>
                <a:gd name="T92" fmla="*/ 164 w 471"/>
                <a:gd name="T93" fmla="*/ 1139 h 1238"/>
                <a:gd name="T94" fmla="*/ 162 w 471"/>
                <a:gd name="T95" fmla="*/ 1158 h 1238"/>
                <a:gd name="T96" fmla="*/ 156 w 471"/>
                <a:gd name="T97" fmla="*/ 1177 h 1238"/>
                <a:gd name="T98" fmla="*/ 148 w 471"/>
                <a:gd name="T99" fmla="*/ 1194 h 1238"/>
                <a:gd name="T100" fmla="*/ 134 w 471"/>
                <a:gd name="T101" fmla="*/ 1209 h 1238"/>
                <a:gd name="T102" fmla="*/ 120 w 471"/>
                <a:gd name="T103" fmla="*/ 1221 h 1238"/>
                <a:gd name="T104" fmla="*/ 102 w 471"/>
                <a:gd name="T105" fmla="*/ 1231 h 1238"/>
                <a:gd name="T106" fmla="*/ 85 w 471"/>
                <a:gd name="T107" fmla="*/ 1237 h 1238"/>
                <a:gd name="T108" fmla="*/ 64 w 471"/>
                <a:gd name="T109" fmla="*/ 1238 h 1238"/>
                <a:gd name="T110" fmla="*/ 51 w 471"/>
                <a:gd name="T111" fmla="*/ 1237 h 1238"/>
                <a:gd name="T112" fmla="*/ 28 w 471"/>
                <a:gd name="T113" fmla="*/ 1228 h 1238"/>
                <a:gd name="T114" fmla="*/ 19 w 471"/>
                <a:gd name="T115" fmla="*/ 1219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1238">
                  <a:moveTo>
                    <a:pt x="19" y="1219"/>
                  </a:moveTo>
                  <a:lnTo>
                    <a:pt x="19" y="1219"/>
                  </a:lnTo>
                  <a:lnTo>
                    <a:pt x="10" y="1209"/>
                  </a:lnTo>
                  <a:lnTo>
                    <a:pt x="4" y="1197"/>
                  </a:lnTo>
                  <a:lnTo>
                    <a:pt x="1" y="1186"/>
                  </a:lnTo>
                  <a:lnTo>
                    <a:pt x="0" y="1172"/>
                  </a:lnTo>
                  <a:lnTo>
                    <a:pt x="0" y="1172"/>
                  </a:lnTo>
                  <a:lnTo>
                    <a:pt x="0" y="1150"/>
                  </a:lnTo>
                  <a:lnTo>
                    <a:pt x="0" y="1117"/>
                  </a:lnTo>
                  <a:lnTo>
                    <a:pt x="0" y="488"/>
                  </a:lnTo>
                  <a:lnTo>
                    <a:pt x="0" y="488"/>
                  </a:lnTo>
                  <a:lnTo>
                    <a:pt x="15" y="481"/>
                  </a:lnTo>
                  <a:lnTo>
                    <a:pt x="29" y="471"/>
                  </a:lnTo>
                  <a:lnTo>
                    <a:pt x="45" y="457"/>
                  </a:lnTo>
                  <a:lnTo>
                    <a:pt x="54" y="449"/>
                  </a:lnTo>
                  <a:lnTo>
                    <a:pt x="63" y="440"/>
                  </a:lnTo>
                  <a:lnTo>
                    <a:pt x="70" y="428"/>
                  </a:lnTo>
                  <a:lnTo>
                    <a:pt x="77" y="417"/>
                  </a:lnTo>
                  <a:lnTo>
                    <a:pt x="82" y="403"/>
                  </a:lnTo>
                  <a:lnTo>
                    <a:pt x="86" y="390"/>
                  </a:lnTo>
                  <a:lnTo>
                    <a:pt x="89" y="374"/>
                  </a:lnTo>
                  <a:lnTo>
                    <a:pt x="91" y="358"/>
                  </a:lnTo>
                  <a:lnTo>
                    <a:pt x="91" y="0"/>
                  </a:lnTo>
                  <a:lnTo>
                    <a:pt x="91" y="0"/>
                  </a:lnTo>
                  <a:lnTo>
                    <a:pt x="222" y="0"/>
                  </a:lnTo>
                  <a:lnTo>
                    <a:pt x="313" y="0"/>
                  </a:lnTo>
                  <a:lnTo>
                    <a:pt x="345" y="0"/>
                  </a:lnTo>
                  <a:lnTo>
                    <a:pt x="358" y="1"/>
                  </a:lnTo>
                  <a:lnTo>
                    <a:pt x="358" y="1"/>
                  </a:lnTo>
                  <a:lnTo>
                    <a:pt x="370" y="6"/>
                  </a:lnTo>
                  <a:lnTo>
                    <a:pt x="382" y="10"/>
                  </a:lnTo>
                  <a:lnTo>
                    <a:pt x="393" y="16"/>
                  </a:lnTo>
                  <a:lnTo>
                    <a:pt x="403" y="23"/>
                  </a:lnTo>
                  <a:lnTo>
                    <a:pt x="414" y="31"/>
                  </a:lnTo>
                  <a:lnTo>
                    <a:pt x="422" y="39"/>
                  </a:lnTo>
                  <a:lnTo>
                    <a:pt x="431" y="48"/>
                  </a:lnTo>
                  <a:lnTo>
                    <a:pt x="440" y="57"/>
                  </a:lnTo>
                  <a:lnTo>
                    <a:pt x="446" y="67"/>
                  </a:lnTo>
                  <a:lnTo>
                    <a:pt x="453" y="79"/>
                  </a:lnTo>
                  <a:lnTo>
                    <a:pt x="458" y="89"/>
                  </a:lnTo>
                  <a:lnTo>
                    <a:pt x="462" y="101"/>
                  </a:lnTo>
                  <a:lnTo>
                    <a:pt x="466" y="114"/>
                  </a:lnTo>
                  <a:lnTo>
                    <a:pt x="469" y="126"/>
                  </a:lnTo>
                  <a:lnTo>
                    <a:pt x="471" y="139"/>
                  </a:lnTo>
                  <a:lnTo>
                    <a:pt x="471" y="152"/>
                  </a:lnTo>
                  <a:lnTo>
                    <a:pt x="471" y="472"/>
                  </a:lnTo>
                  <a:lnTo>
                    <a:pt x="471" y="472"/>
                  </a:lnTo>
                  <a:lnTo>
                    <a:pt x="469" y="493"/>
                  </a:lnTo>
                  <a:lnTo>
                    <a:pt x="466" y="512"/>
                  </a:lnTo>
                  <a:lnTo>
                    <a:pt x="459" y="531"/>
                  </a:lnTo>
                  <a:lnTo>
                    <a:pt x="452" y="548"/>
                  </a:lnTo>
                  <a:lnTo>
                    <a:pt x="441" y="564"/>
                  </a:lnTo>
                  <a:lnTo>
                    <a:pt x="428" y="579"/>
                  </a:lnTo>
                  <a:lnTo>
                    <a:pt x="415" y="592"/>
                  </a:lnTo>
                  <a:lnTo>
                    <a:pt x="399" y="604"/>
                  </a:lnTo>
                  <a:lnTo>
                    <a:pt x="398" y="1139"/>
                  </a:lnTo>
                  <a:lnTo>
                    <a:pt x="398" y="1139"/>
                  </a:lnTo>
                  <a:lnTo>
                    <a:pt x="398" y="1149"/>
                  </a:lnTo>
                  <a:lnTo>
                    <a:pt x="396" y="1158"/>
                  </a:lnTo>
                  <a:lnTo>
                    <a:pt x="393" y="1168"/>
                  </a:lnTo>
                  <a:lnTo>
                    <a:pt x="390" y="1177"/>
                  </a:lnTo>
                  <a:lnTo>
                    <a:pt x="386" y="1186"/>
                  </a:lnTo>
                  <a:lnTo>
                    <a:pt x="382" y="1194"/>
                  </a:lnTo>
                  <a:lnTo>
                    <a:pt x="376" y="1202"/>
                  </a:lnTo>
                  <a:lnTo>
                    <a:pt x="368" y="1209"/>
                  </a:lnTo>
                  <a:lnTo>
                    <a:pt x="361" y="1215"/>
                  </a:lnTo>
                  <a:lnTo>
                    <a:pt x="354" y="1221"/>
                  </a:lnTo>
                  <a:lnTo>
                    <a:pt x="345" y="1226"/>
                  </a:lnTo>
                  <a:lnTo>
                    <a:pt x="336" y="1231"/>
                  </a:lnTo>
                  <a:lnTo>
                    <a:pt x="327" y="1234"/>
                  </a:lnTo>
                  <a:lnTo>
                    <a:pt x="319" y="1237"/>
                  </a:lnTo>
                  <a:lnTo>
                    <a:pt x="308" y="1238"/>
                  </a:lnTo>
                  <a:lnTo>
                    <a:pt x="298" y="1238"/>
                  </a:lnTo>
                  <a:lnTo>
                    <a:pt x="298" y="1238"/>
                  </a:lnTo>
                  <a:lnTo>
                    <a:pt x="288" y="1238"/>
                  </a:lnTo>
                  <a:lnTo>
                    <a:pt x="278" y="1237"/>
                  </a:lnTo>
                  <a:lnTo>
                    <a:pt x="269" y="1234"/>
                  </a:lnTo>
                  <a:lnTo>
                    <a:pt x="259" y="1231"/>
                  </a:lnTo>
                  <a:lnTo>
                    <a:pt x="250" y="1226"/>
                  </a:lnTo>
                  <a:lnTo>
                    <a:pt x="243" y="1221"/>
                  </a:lnTo>
                  <a:lnTo>
                    <a:pt x="234" y="1215"/>
                  </a:lnTo>
                  <a:lnTo>
                    <a:pt x="228" y="1209"/>
                  </a:lnTo>
                  <a:lnTo>
                    <a:pt x="221" y="1202"/>
                  </a:lnTo>
                  <a:lnTo>
                    <a:pt x="215" y="1194"/>
                  </a:lnTo>
                  <a:lnTo>
                    <a:pt x="210" y="1186"/>
                  </a:lnTo>
                  <a:lnTo>
                    <a:pt x="206" y="1177"/>
                  </a:lnTo>
                  <a:lnTo>
                    <a:pt x="203" y="1168"/>
                  </a:lnTo>
                  <a:lnTo>
                    <a:pt x="200" y="1158"/>
                  </a:lnTo>
                  <a:lnTo>
                    <a:pt x="199" y="1149"/>
                  </a:lnTo>
                  <a:lnTo>
                    <a:pt x="199" y="1139"/>
                  </a:lnTo>
                  <a:lnTo>
                    <a:pt x="199" y="823"/>
                  </a:lnTo>
                  <a:lnTo>
                    <a:pt x="164" y="823"/>
                  </a:lnTo>
                  <a:lnTo>
                    <a:pt x="164" y="1139"/>
                  </a:lnTo>
                  <a:lnTo>
                    <a:pt x="164" y="1139"/>
                  </a:lnTo>
                  <a:lnTo>
                    <a:pt x="164" y="1149"/>
                  </a:lnTo>
                  <a:lnTo>
                    <a:pt x="162" y="1158"/>
                  </a:lnTo>
                  <a:lnTo>
                    <a:pt x="159" y="1168"/>
                  </a:lnTo>
                  <a:lnTo>
                    <a:pt x="156" y="1177"/>
                  </a:lnTo>
                  <a:lnTo>
                    <a:pt x="152" y="1186"/>
                  </a:lnTo>
                  <a:lnTo>
                    <a:pt x="148" y="1194"/>
                  </a:lnTo>
                  <a:lnTo>
                    <a:pt x="142" y="1202"/>
                  </a:lnTo>
                  <a:lnTo>
                    <a:pt x="134" y="1209"/>
                  </a:lnTo>
                  <a:lnTo>
                    <a:pt x="127" y="1215"/>
                  </a:lnTo>
                  <a:lnTo>
                    <a:pt x="120" y="1221"/>
                  </a:lnTo>
                  <a:lnTo>
                    <a:pt x="111" y="1226"/>
                  </a:lnTo>
                  <a:lnTo>
                    <a:pt x="102" y="1231"/>
                  </a:lnTo>
                  <a:lnTo>
                    <a:pt x="94" y="1234"/>
                  </a:lnTo>
                  <a:lnTo>
                    <a:pt x="85" y="1237"/>
                  </a:lnTo>
                  <a:lnTo>
                    <a:pt x="75" y="1238"/>
                  </a:lnTo>
                  <a:lnTo>
                    <a:pt x="64" y="1238"/>
                  </a:lnTo>
                  <a:lnTo>
                    <a:pt x="64" y="1238"/>
                  </a:lnTo>
                  <a:lnTo>
                    <a:pt x="51" y="1237"/>
                  </a:lnTo>
                  <a:lnTo>
                    <a:pt x="39" y="1234"/>
                  </a:lnTo>
                  <a:lnTo>
                    <a:pt x="28" y="1228"/>
                  </a:lnTo>
                  <a:lnTo>
                    <a:pt x="19" y="1219"/>
                  </a:lnTo>
                  <a:lnTo>
                    <a:pt x="19" y="1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6" name="Freeform 11"/>
            <p:cNvSpPr/>
            <p:nvPr/>
          </p:nvSpPr>
          <p:spPr bwMode="auto">
            <a:xfrm>
              <a:off x="-1668" y="2856"/>
              <a:ext cx="152" cy="151"/>
            </a:xfrm>
            <a:custGeom>
              <a:avLst/>
              <a:gdLst>
                <a:gd name="T0" fmla="*/ 56 w 304"/>
                <a:gd name="T1" fmla="*/ 270 h 302"/>
                <a:gd name="T2" fmla="*/ 56 w 304"/>
                <a:gd name="T3" fmla="*/ 254 h 302"/>
                <a:gd name="T4" fmla="*/ 51 w 304"/>
                <a:gd name="T5" fmla="*/ 225 h 302"/>
                <a:gd name="T6" fmla="*/ 44 w 304"/>
                <a:gd name="T7" fmla="*/ 200 h 302"/>
                <a:gd name="T8" fmla="*/ 29 w 304"/>
                <a:gd name="T9" fmla="*/ 171 h 302"/>
                <a:gd name="T10" fmla="*/ 9 w 304"/>
                <a:gd name="T11" fmla="*/ 146 h 302"/>
                <a:gd name="T12" fmla="*/ 0 w 304"/>
                <a:gd name="T13" fmla="*/ 139 h 302"/>
                <a:gd name="T14" fmla="*/ 2 w 304"/>
                <a:gd name="T15" fmla="*/ 117 h 302"/>
                <a:gd name="T16" fmla="*/ 9 w 304"/>
                <a:gd name="T17" fmla="*/ 86 h 302"/>
                <a:gd name="T18" fmla="*/ 25 w 304"/>
                <a:gd name="T19" fmla="*/ 58 h 302"/>
                <a:gd name="T20" fmla="*/ 41 w 304"/>
                <a:gd name="T21" fmla="*/ 41 h 302"/>
                <a:gd name="T22" fmla="*/ 51 w 304"/>
                <a:gd name="T23" fmla="*/ 32 h 302"/>
                <a:gd name="T24" fmla="*/ 73 w 304"/>
                <a:gd name="T25" fmla="*/ 17 h 302"/>
                <a:gd name="T26" fmla="*/ 98 w 304"/>
                <a:gd name="T27" fmla="*/ 7 h 302"/>
                <a:gd name="T28" fmla="*/ 124 w 304"/>
                <a:gd name="T29" fmla="*/ 1 h 302"/>
                <a:gd name="T30" fmla="*/ 152 w 304"/>
                <a:gd name="T31" fmla="*/ 0 h 302"/>
                <a:gd name="T32" fmla="*/ 168 w 304"/>
                <a:gd name="T33" fmla="*/ 0 h 302"/>
                <a:gd name="T34" fmla="*/ 197 w 304"/>
                <a:gd name="T35" fmla="*/ 6 h 302"/>
                <a:gd name="T36" fmla="*/ 225 w 304"/>
                <a:gd name="T37" fmla="*/ 17 h 302"/>
                <a:gd name="T38" fmla="*/ 249 w 304"/>
                <a:gd name="T39" fmla="*/ 33 h 302"/>
                <a:gd name="T40" fmla="*/ 269 w 304"/>
                <a:gd name="T41" fmla="*/ 55 h 302"/>
                <a:gd name="T42" fmla="*/ 285 w 304"/>
                <a:gd name="T43" fmla="*/ 79 h 302"/>
                <a:gd name="T44" fmla="*/ 297 w 304"/>
                <a:gd name="T45" fmla="*/ 107 h 302"/>
                <a:gd name="T46" fmla="*/ 303 w 304"/>
                <a:gd name="T47" fmla="*/ 136 h 302"/>
                <a:gd name="T48" fmla="*/ 304 w 304"/>
                <a:gd name="T49" fmla="*/ 152 h 302"/>
                <a:gd name="T50" fmla="*/ 301 w 304"/>
                <a:gd name="T51" fmla="*/ 183 h 302"/>
                <a:gd name="T52" fmla="*/ 293 w 304"/>
                <a:gd name="T53" fmla="*/ 210 h 302"/>
                <a:gd name="T54" fmla="*/ 278 w 304"/>
                <a:gd name="T55" fmla="*/ 237 h 302"/>
                <a:gd name="T56" fmla="*/ 260 w 304"/>
                <a:gd name="T57" fmla="*/ 259 h 302"/>
                <a:gd name="T58" fmla="*/ 237 w 304"/>
                <a:gd name="T59" fmla="*/ 278 h 302"/>
                <a:gd name="T60" fmla="*/ 212 w 304"/>
                <a:gd name="T61" fmla="*/ 291 h 302"/>
                <a:gd name="T62" fmla="*/ 183 w 304"/>
                <a:gd name="T63" fmla="*/ 300 h 302"/>
                <a:gd name="T64" fmla="*/ 152 w 304"/>
                <a:gd name="T65" fmla="*/ 302 h 302"/>
                <a:gd name="T66" fmla="*/ 130 w 304"/>
                <a:gd name="T67" fmla="*/ 301 h 302"/>
                <a:gd name="T68" fmla="*/ 89 w 304"/>
                <a:gd name="T69" fmla="*/ 289 h 302"/>
                <a:gd name="T70" fmla="*/ 70 w 304"/>
                <a:gd name="T71" fmla="*/ 27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302">
                  <a:moveTo>
                    <a:pt x="70" y="279"/>
                  </a:moveTo>
                  <a:lnTo>
                    <a:pt x="56" y="270"/>
                  </a:lnTo>
                  <a:lnTo>
                    <a:pt x="56" y="270"/>
                  </a:lnTo>
                  <a:lnTo>
                    <a:pt x="56" y="254"/>
                  </a:lnTo>
                  <a:lnTo>
                    <a:pt x="54" y="238"/>
                  </a:lnTo>
                  <a:lnTo>
                    <a:pt x="51" y="225"/>
                  </a:lnTo>
                  <a:lnTo>
                    <a:pt x="48" y="212"/>
                  </a:lnTo>
                  <a:lnTo>
                    <a:pt x="44" y="200"/>
                  </a:lnTo>
                  <a:lnTo>
                    <a:pt x="40" y="188"/>
                  </a:lnTo>
                  <a:lnTo>
                    <a:pt x="29" y="171"/>
                  </a:lnTo>
                  <a:lnTo>
                    <a:pt x="19" y="156"/>
                  </a:lnTo>
                  <a:lnTo>
                    <a:pt x="9" y="146"/>
                  </a:lnTo>
                  <a:lnTo>
                    <a:pt x="0" y="139"/>
                  </a:lnTo>
                  <a:lnTo>
                    <a:pt x="0" y="139"/>
                  </a:lnTo>
                  <a:lnTo>
                    <a:pt x="0" y="128"/>
                  </a:lnTo>
                  <a:lnTo>
                    <a:pt x="2" y="117"/>
                  </a:lnTo>
                  <a:lnTo>
                    <a:pt x="4" y="102"/>
                  </a:lnTo>
                  <a:lnTo>
                    <a:pt x="9" y="86"/>
                  </a:lnTo>
                  <a:lnTo>
                    <a:pt x="19" y="69"/>
                  </a:lnTo>
                  <a:lnTo>
                    <a:pt x="25" y="58"/>
                  </a:lnTo>
                  <a:lnTo>
                    <a:pt x="32" y="50"/>
                  </a:lnTo>
                  <a:lnTo>
                    <a:pt x="41" y="41"/>
                  </a:lnTo>
                  <a:lnTo>
                    <a:pt x="51" y="32"/>
                  </a:lnTo>
                  <a:lnTo>
                    <a:pt x="51" y="32"/>
                  </a:lnTo>
                  <a:lnTo>
                    <a:pt x="62" y="25"/>
                  </a:lnTo>
                  <a:lnTo>
                    <a:pt x="73" y="17"/>
                  </a:lnTo>
                  <a:lnTo>
                    <a:pt x="85" y="13"/>
                  </a:lnTo>
                  <a:lnTo>
                    <a:pt x="98" y="7"/>
                  </a:lnTo>
                  <a:lnTo>
                    <a:pt x="111" y="4"/>
                  </a:lnTo>
                  <a:lnTo>
                    <a:pt x="124" y="1"/>
                  </a:lnTo>
                  <a:lnTo>
                    <a:pt x="139" y="0"/>
                  </a:lnTo>
                  <a:lnTo>
                    <a:pt x="152" y="0"/>
                  </a:lnTo>
                  <a:lnTo>
                    <a:pt x="152" y="0"/>
                  </a:lnTo>
                  <a:lnTo>
                    <a:pt x="168" y="0"/>
                  </a:lnTo>
                  <a:lnTo>
                    <a:pt x="183" y="3"/>
                  </a:lnTo>
                  <a:lnTo>
                    <a:pt x="197" y="6"/>
                  </a:lnTo>
                  <a:lnTo>
                    <a:pt x="212" y="12"/>
                  </a:lnTo>
                  <a:lnTo>
                    <a:pt x="225" y="17"/>
                  </a:lnTo>
                  <a:lnTo>
                    <a:pt x="237" y="25"/>
                  </a:lnTo>
                  <a:lnTo>
                    <a:pt x="249" y="33"/>
                  </a:lnTo>
                  <a:lnTo>
                    <a:pt x="260" y="44"/>
                  </a:lnTo>
                  <a:lnTo>
                    <a:pt x="269" y="55"/>
                  </a:lnTo>
                  <a:lnTo>
                    <a:pt x="278" y="67"/>
                  </a:lnTo>
                  <a:lnTo>
                    <a:pt x="285" y="79"/>
                  </a:lnTo>
                  <a:lnTo>
                    <a:pt x="293" y="92"/>
                  </a:lnTo>
                  <a:lnTo>
                    <a:pt x="297" y="107"/>
                  </a:lnTo>
                  <a:lnTo>
                    <a:pt x="301" y="121"/>
                  </a:lnTo>
                  <a:lnTo>
                    <a:pt x="303" y="136"/>
                  </a:lnTo>
                  <a:lnTo>
                    <a:pt x="304" y="152"/>
                  </a:lnTo>
                  <a:lnTo>
                    <a:pt x="304" y="152"/>
                  </a:lnTo>
                  <a:lnTo>
                    <a:pt x="303" y="166"/>
                  </a:lnTo>
                  <a:lnTo>
                    <a:pt x="301" y="183"/>
                  </a:lnTo>
                  <a:lnTo>
                    <a:pt x="297" y="196"/>
                  </a:lnTo>
                  <a:lnTo>
                    <a:pt x="293" y="210"/>
                  </a:lnTo>
                  <a:lnTo>
                    <a:pt x="285" y="223"/>
                  </a:lnTo>
                  <a:lnTo>
                    <a:pt x="278" y="237"/>
                  </a:lnTo>
                  <a:lnTo>
                    <a:pt x="269" y="248"/>
                  </a:lnTo>
                  <a:lnTo>
                    <a:pt x="260" y="259"/>
                  </a:lnTo>
                  <a:lnTo>
                    <a:pt x="249" y="269"/>
                  </a:lnTo>
                  <a:lnTo>
                    <a:pt x="237" y="278"/>
                  </a:lnTo>
                  <a:lnTo>
                    <a:pt x="225" y="285"/>
                  </a:lnTo>
                  <a:lnTo>
                    <a:pt x="212" y="291"/>
                  </a:lnTo>
                  <a:lnTo>
                    <a:pt x="197" y="297"/>
                  </a:lnTo>
                  <a:lnTo>
                    <a:pt x="183" y="300"/>
                  </a:lnTo>
                  <a:lnTo>
                    <a:pt x="168" y="302"/>
                  </a:lnTo>
                  <a:lnTo>
                    <a:pt x="152" y="302"/>
                  </a:lnTo>
                  <a:lnTo>
                    <a:pt x="152" y="302"/>
                  </a:lnTo>
                  <a:lnTo>
                    <a:pt x="130" y="301"/>
                  </a:lnTo>
                  <a:lnTo>
                    <a:pt x="110" y="297"/>
                  </a:lnTo>
                  <a:lnTo>
                    <a:pt x="89" y="289"/>
                  </a:lnTo>
                  <a:lnTo>
                    <a:pt x="70" y="279"/>
                  </a:lnTo>
                  <a:lnTo>
                    <a:pt x="7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7" name="Freeform 12"/>
            <p:cNvSpPr/>
            <p:nvPr/>
          </p:nvSpPr>
          <p:spPr bwMode="auto">
            <a:xfrm>
              <a:off x="-1677" y="3030"/>
              <a:ext cx="194" cy="512"/>
            </a:xfrm>
            <a:custGeom>
              <a:avLst/>
              <a:gdLst>
                <a:gd name="T0" fmla="*/ 15 w 389"/>
                <a:gd name="T1" fmla="*/ 1007 h 1023"/>
                <a:gd name="T2" fmla="*/ 4 w 389"/>
                <a:gd name="T3" fmla="*/ 990 h 1023"/>
                <a:gd name="T4" fmla="*/ 0 w 389"/>
                <a:gd name="T5" fmla="*/ 968 h 1023"/>
                <a:gd name="T6" fmla="*/ 0 w 389"/>
                <a:gd name="T7" fmla="*/ 922 h 1023"/>
                <a:gd name="T8" fmla="*/ 0 w 389"/>
                <a:gd name="T9" fmla="*/ 403 h 1023"/>
                <a:gd name="T10" fmla="*/ 23 w 389"/>
                <a:gd name="T11" fmla="*/ 389 h 1023"/>
                <a:gd name="T12" fmla="*/ 51 w 389"/>
                <a:gd name="T13" fmla="*/ 362 h 1023"/>
                <a:gd name="T14" fmla="*/ 63 w 389"/>
                <a:gd name="T15" fmla="*/ 345 h 1023"/>
                <a:gd name="T16" fmla="*/ 72 w 389"/>
                <a:gd name="T17" fmla="*/ 321 h 1023"/>
                <a:gd name="T18" fmla="*/ 75 w 389"/>
                <a:gd name="T19" fmla="*/ 295 h 1023"/>
                <a:gd name="T20" fmla="*/ 75 w 389"/>
                <a:gd name="T21" fmla="*/ 0 h 1023"/>
                <a:gd name="T22" fmla="*/ 259 w 389"/>
                <a:gd name="T23" fmla="*/ 0 h 1023"/>
                <a:gd name="T24" fmla="*/ 295 w 389"/>
                <a:gd name="T25" fmla="*/ 1 h 1023"/>
                <a:gd name="T26" fmla="*/ 316 w 389"/>
                <a:gd name="T27" fmla="*/ 9 h 1023"/>
                <a:gd name="T28" fmla="*/ 350 w 389"/>
                <a:gd name="T29" fmla="*/ 32 h 1023"/>
                <a:gd name="T30" fmla="*/ 374 w 389"/>
                <a:gd name="T31" fmla="*/ 66 h 1023"/>
                <a:gd name="T32" fmla="*/ 388 w 389"/>
                <a:gd name="T33" fmla="*/ 104 h 1023"/>
                <a:gd name="T34" fmla="*/ 389 w 389"/>
                <a:gd name="T35" fmla="*/ 125 h 1023"/>
                <a:gd name="T36" fmla="*/ 389 w 389"/>
                <a:gd name="T37" fmla="*/ 390 h 1023"/>
                <a:gd name="T38" fmla="*/ 385 w 389"/>
                <a:gd name="T39" fmla="*/ 424 h 1023"/>
                <a:gd name="T40" fmla="*/ 373 w 389"/>
                <a:gd name="T41" fmla="*/ 453 h 1023"/>
                <a:gd name="T42" fmla="*/ 354 w 389"/>
                <a:gd name="T43" fmla="*/ 479 h 1023"/>
                <a:gd name="T44" fmla="*/ 329 w 389"/>
                <a:gd name="T45" fmla="*/ 500 h 1023"/>
                <a:gd name="T46" fmla="*/ 329 w 389"/>
                <a:gd name="T47" fmla="*/ 941 h 1023"/>
                <a:gd name="T48" fmla="*/ 322 w 389"/>
                <a:gd name="T49" fmla="*/ 973 h 1023"/>
                <a:gd name="T50" fmla="*/ 304 w 389"/>
                <a:gd name="T51" fmla="*/ 998 h 1023"/>
                <a:gd name="T52" fmla="*/ 278 w 389"/>
                <a:gd name="T53" fmla="*/ 1017 h 1023"/>
                <a:gd name="T54" fmla="*/ 246 w 389"/>
                <a:gd name="T55" fmla="*/ 1023 h 1023"/>
                <a:gd name="T56" fmla="*/ 230 w 389"/>
                <a:gd name="T57" fmla="*/ 1022 h 1023"/>
                <a:gd name="T58" fmla="*/ 200 w 389"/>
                <a:gd name="T59" fmla="*/ 1009 h 1023"/>
                <a:gd name="T60" fmla="*/ 178 w 389"/>
                <a:gd name="T61" fmla="*/ 987 h 1023"/>
                <a:gd name="T62" fmla="*/ 165 w 389"/>
                <a:gd name="T63" fmla="*/ 957 h 1023"/>
                <a:gd name="T64" fmla="*/ 164 w 389"/>
                <a:gd name="T65" fmla="*/ 680 h 1023"/>
                <a:gd name="T66" fmla="*/ 136 w 389"/>
                <a:gd name="T67" fmla="*/ 941 h 1023"/>
                <a:gd name="T68" fmla="*/ 133 w 389"/>
                <a:gd name="T69" fmla="*/ 957 h 1023"/>
                <a:gd name="T70" fmla="*/ 121 w 389"/>
                <a:gd name="T71" fmla="*/ 987 h 1023"/>
                <a:gd name="T72" fmla="*/ 100 w 389"/>
                <a:gd name="T73" fmla="*/ 1009 h 1023"/>
                <a:gd name="T74" fmla="*/ 70 w 389"/>
                <a:gd name="T75" fmla="*/ 1022 h 1023"/>
                <a:gd name="T76" fmla="*/ 53 w 389"/>
                <a:gd name="T77" fmla="*/ 1023 h 1023"/>
                <a:gd name="T78" fmla="*/ 32 w 389"/>
                <a:gd name="T79" fmla="*/ 1019 h 1023"/>
                <a:gd name="T80" fmla="*/ 15 w 389"/>
                <a:gd name="T81" fmla="*/ 1007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9" h="1023">
                  <a:moveTo>
                    <a:pt x="15" y="1007"/>
                  </a:moveTo>
                  <a:lnTo>
                    <a:pt x="15" y="1007"/>
                  </a:lnTo>
                  <a:lnTo>
                    <a:pt x="9" y="1000"/>
                  </a:lnTo>
                  <a:lnTo>
                    <a:pt x="4" y="990"/>
                  </a:lnTo>
                  <a:lnTo>
                    <a:pt x="2" y="979"/>
                  </a:lnTo>
                  <a:lnTo>
                    <a:pt x="0" y="968"/>
                  </a:lnTo>
                  <a:lnTo>
                    <a:pt x="0" y="968"/>
                  </a:lnTo>
                  <a:lnTo>
                    <a:pt x="0" y="922"/>
                  </a:lnTo>
                  <a:lnTo>
                    <a:pt x="0" y="403"/>
                  </a:lnTo>
                  <a:lnTo>
                    <a:pt x="0" y="403"/>
                  </a:lnTo>
                  <a:lnTo>
                    <a:pt x="12" y="397"/>
                  </a:lnTo>
                  <a:lnTo>
                    <a:pt x="23" y="389"/>
                  </a:lnTo>
                  <a:lnTo>
                    <a:pt x="38" y="378"/>
                  </a:lnTo>
                  <a:lnTo>
                    <a:pt x="51" y="362"/>
                  </a:lnTo>
                  <a:lnTo>
                    <a:pt x="59" y="354"/>
                  </a:lnTo>
                  <a:lnTo>
                    <a:pt x="63" y="345"/>
                  </a:lnTo>
                  <a:lnTo>
                    <a:pt x="69" y="333"/>
                  </a:lnTo>
                  <a:lnTo>
                    <a:pt x="72" y="321"/>
                  </a:lnTo>
                  <a:lnTo>
                    <a:pt x="75" y="310"/>
                  </a:lnTo>
                  <a:lnTo>
                    <a:pt x="75" y="295"/>
                  </a:lnTo>
                  <a:lnTo>
                    <a:pt x="75" y="0"/>
                  </a:lnTo>
                  <a:lnTo>
                    <a:pt x="75" y="0"/>
                  </a:lnTo>
                  <a:lnTo>
                    <a:pt x="183" y="0"/>
                  </a:lnTo>
                  <a:lnTo>
                    <a:pt x="259" y="0"/>
                  </a:lnTo>
                  <a:lnTo>
                    <a:pt x="295" y="1"/>
                  </a:lnTo>
                  <a:lnTo>
                    <a:pt x="295" y="1"/>
                  </a:lnTo>
                  <a:lnTo>
                    <a:pt x="306" y="4"/>
                  </a:lnTo>
                  <a:lnTo>
                    <a:pt x="316" y="9"/>
                  </a:lnTo>
                  <a:lnTo>
                    <a:pt x="333" y="19"/>
                  </a:lnTo>
                  <a:lnTo>
                    <a:pt x="350" y="32"/>
                  </a:lnTo>
                  <a:lnTo>
                    <a:pt x="363" y="48"/>
                  </a:lnTo>
                  <a:lnTo>
                    <a:pt x="374" y="66"/>
                  </a:lnTo>
                  <a:lnTo>
                    <a:pt x="382" y="83"/>
                  </a:lnTo>
                  <a:lnTo>
                    <a:pt x="388" y="104"/>
                  </a:lnTo>
                  <a:lnTo>
                    <a:pt x="389" y="114"/>
                  </a:lnTo>
                  <a:lnTo>
                    <a:pt x="389" y="125"/>
                  </a:lnTo>
                  <a:lnTo>
                    <a:pt x="389" y="390"/>
                  </a:lnTo>
                  <a:lnTo>
                    <a:pt x="389" y="390"/>
                  </a:lnTo>
                  <a:lnTo>
                    <a:pt x="388" y="408"/>
                  </a:lnTo>
                  <a:lnTo>
                    <a:pt x="385" y="424"/>
                  </a:lnTo>
                  <a:lnTo>
                    <a:pt x="380" y="438"/>
                  </a:lnTo>
                  <a:lnTo>
                    <a:pt x="373" y="453"/>
                  </a:lnTo>
                  <a:lnTo>
                    <a:pt x="364" y="466"/>
                  </a:lnTo>
                  <a:lnTo>
                    <a:pt x="354" y="479"/>
                  </a:lnTo>
                  <a:lnTo>
                    <a:pt x="342" y="490"/>
                  </a:lnTo>
                  <a:lnTo>
                    <a:pt x="329" y="500"/>
                  </a:lnTo>
                  <a:lnTo>
                    <a:pt x="329" y="941"/>
                  </a:lnTo>
                  <a:lnTo>
                    <a:pt x="329" y="941"/>
                  </a:lnTo>
                  <a:lnTo>
                    <a:pt x="328" y="957"/>
                  </a:lnTo>
                  <a:lnTo>
                    <a:pt x="322" y="973"/>
                  </a:lnTo>
                  <a:lnTo>
                    <a:pt x="314" y="987"/>
                  </a:lnTo>
                  <a:lnTo>
                    <a:pt x="304" y="998"/>
                  </a:lnTo>
                  <a:lnTo>
                    <a:pt x="293" y="1009"/>
                  </a:lnTo>
                  <a:lnTo>
                    <a:pt x="278" y="1017"/>
                  </a:lnTo>
                  <a:lnTo>
                    <a:pt x="263" y="1022"/>
                  </a:lnTo>
                  <a:lnTo>
                    <a:pt x="246" y="1023"/>
                  </a:lnTo>
                  <a:lnTo>
                    <a:pt x="246" y="1023"/>
                  </a:lnTo>
                  <a:lnTo>
                    <a:pt x="230" y="1022"/>
                  </a:lnTo>
                  <a:lnTo>
                    <a:pt x="214" y="1017"/>
                  </a:lnTo>
                  <a:lnTo>
                    <a:pt x="200" y="1009"/>
                  </a:lnTo>
                  <a:lnTo>
                    <a:pt x="189" y="998"/>
                  </a:lnTo>
                  <a:lnTo>
                    <a:pt x="178" y="987"/>
                  </a:lnTo>
                  <a:lnTo>
                    <a:pt x="170" y="973"/>
                  </a:lnTo>
                  <a:lnTo>
                    <a:pt x="165" y="957"/>
                  </a:lnTo>
                  <a:lnTo>
                    <a:pt x="164" y="941"/>
                  </a:lnTo>
                  <a:lnTo>
                    <a:pt x="164" y="680"/>
                  </a:lnTo>
                  <a:lnTo>
                    <a:pt x="136" y="680"/>
                  </a:lnTo>
                  <a:lnTo>
                    <a:pt x="136" y="941"/>
                  </a:lnTo>
                  <a:lnTo>
                    <a:pt x="136" y="941"/>
                  </a:lnTo>
                  <a:lnTo>
                    <a:pt x="133" y="957"/>
                  </a:lnTo>
                  <a:lnTo>
                    <a:pt x="129" y="973"/>
                  </a:lnTo>
                  <a:lnTo>
                    <a:pt x="121" y="987"/>
                  </a:lnTo>
                  <a:lnTo>
                    <a:pt x="111" y="998"/>
                  </a:lnTo>
                  <a:lnTo>
                    <a:pt x="100" y="1009"/>
                  </a:lnTo>
                  <a:lnTo>
                    <a:pt x="85" y="1017"/>
                  </a:lnTo>
                  <a:lnTo>
                    <a:pt x="70" y="1022"/>
                  </a:lnTo>
                  <a:lnTo>
                    <a:pt x="53" y="1023"/>
                  </a:lnTo>
                  <a:lnTo>
                    <a:pt x="53" y="1023"/>
                  </a:lnTo>
                  <a:lnTo>
                    <a:pt x="43" y="1022"/>
                  </a:lnTo>
                  <a:lnTo>
                    <a:pt x="32" y="1019"/>
                  </a:lnTo>
                  <a:lnTo>
                    <a:pt x="23" y="1014"/>
                  </a:lnTo>
                  <a:lnTo>
                    <a:pt x="15" y="1007"/>
                  </a:lnTo>
                  <a:lnTo>
                    <a:pt x="15" y="10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8" name="Freeform 13"/>
            <p:cNvSpPr/>
            <p:nvPr/>
          </p:nvSpPr>
          <p:spPr bwMode="auto">
            <a:xfrm>
              <a:off x="-2624" y="2856"/>
              <a:ext cx="151" cy="151"/>
            </a:xfrm>
            <a:custGeom>
              <a:avLst/>
              <a:gdLst>
                <a:gd name="T0" fmla="*/ 150 w 302"/>
                <a:gd name="T1" fmla="*/ 302 h 302"/>
                <a:gd name="T2" fmla="*/ 121 w 302"/>
                <a:gd name="T3" fmla="*/ 300 h 302"/>
                <a:gd name="T4" fmla="*/ 92 w 302"/>
                <a:gd name="T5" fmla="*/ 291 h 302"/>
                <a:gd name="T6" fmla="*/ 66 w 302"/>
                <a:gd name="T7" fmla="*/ 278 h 302"/>
                <a:gd name="T8" fmla="*/ 44 w 302"/>
                <a:gd name="T9" fmla="*/ 259 h 302"/>
                <a:gd name="T10" fmla="*/ 25 w 302"/>
                <a:gd name="T11" fmla="*/ 237 h 302"/>
                <a:gd name="T12" fmla="*/ 11 w 302"/>
                <a:gd name="T13" fmla="*/ 210 h 302"/>
                <a:gd name="T14" fmla="*/ 3 w 302"/>
                <a:gd name="T15" fmla="*/ 183 h 302"/>
                <a:gd name="T16" fmla="*/ 0 w 302"/>
                <a:gd name="T17" fmla="*/ 152 h 302"/>
                <a:gd name="T18" fmla="*/ 0 w 302"/>
                <a:gd name="T19" fmla="*/ 136 h 302"/>
                <a:gd name="T20" fmla="*/ 6 w 302"/>
                <a:gd name="T21" fmla="*/ 107 h 302"/>
                <a:gd name="T22" fmla="*/ 17 w 302"/>
                <a:gd name="T23" fmla="*/ 79 h 302"/>
                <a:gd name="T24" fmla="*/ 33 w 302"/>
                <a:gd name="T25" fmla="*/ 55 h 302"/>
                <a:gd name="T26" fmla="*/ 54 w 302"/>
                <a:gd name="T27" fmla="*/ 33 h 302"/>
                <a:gd name="T28" fmla="*/ 79 w 302"/>
                <a:gd name="T29" fmla="*/ 17 h 302"/>
                <a:gd name="T30" fmla="*/ 107 w 302"/>
                <a:gd name="T31" fmla="*/ 6 h 302"/>
                <a:gd name="T32" fmla="*/ 136 w 302"/>
                <a:gd name="T33" fmla="*/ 0 h 302"/>
                <a:gd name="T34" fmla="*/ 150 w 302"/>
                <a:gd name="T35" fmla="*/ 0 h 302"/>
                <a:gd name="T36" fmla="*/ 178 w 302"/>
                <a:gd name="T37" fmla="*/ 1 h 302"/>
                <a:gd name="T38" fmla="*/ 206 w 302"/>
                <a:gd name="T39" fmla="*/ 7 h 302"/>
                <a:gd name="T40" fmla="*/ 231 w 302"/>
                <a:gd name="T41" fmla="*/ 17 h 302"/>
                <a:gd name="T42" fmla="*/ 253 w 302"/>
                <a:gd name="T43" fmla="*/ 32 h 302"/>
                <a:gd name="T44" fmla="*/ 263 w 302"/>
                <a:gd name="T45" fmla="*/ 41 h 302"/>
                <a:gd name="T46" fmla="*/ 279 w 302"/>
                <a:gd name="T47" fmla="*/ 58 h 302"/>
                <a:gd name="T48" fmla="*/ 294 w 302"/>
                <a:gd name="T49" fmla="*/ 86 h 302"/>
                <a:gd name="T50" fmla="*/ 302 w 302"/>
                <a:gd name="T51" fmla="*/ 117 h 302"/>
                <a:gd name="T52" fmla="*/ 302 w 302"/>
                <a:gd name="T53" fmla="*/ 139 h 302"/>
                <a:gd name="T54" fmla="*/ 294 w 302"/>
                <a:gd name="T55" fmla="*/ 146 h 302"/>
                <a:gd name="T56" fmla="*/ 275 w 302"/>
                <a:gd name="T57" fmla="*/ 171 h 302"/>
                <a:gd name="T58" fmla="*/ 260 w 302"/>
                <a:gd name="T59" fmla="*/ 200 h 302"/>
                <a:gd name="T60" fmla="*/ 251 w 302"/>
                <a:gd name="T61" fmla="*/ 225 h 302"/>
                <a:gd name="T62" fmla="*/ 248 w 302"/>
                <a:gd name="T63" fmla="*/ 254 h 302"/>
                <a:gd name="T64" fmla="*/ 232 w 302"/>
                <a:gd name="T65" fmla="*/ 279 h 302"/>
                <a:gd name="T66" fmla="*/ 213 w 302"/>
                <a:gd name="T67" fmla="*/ 289 h 302"/>
                <a:gd name="T68" fmla="*/ 172 w 302"/>
                <a:gd name="T69" fmla="*/ 301 h 302"/>
                <a:gd name="T70" fmla="*/ 150 w 302"/>
                <a:gd name="T7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2" h="302">
                  <a:moveTo>
                    <a:pt x="150" y="302"/>
                  </a:moveTo>
                  <a:lnTo>
                    <a:pt x="150" y="302"/>
                  </a:lnTo>
                  <a:lnTo>
                    <a:pt x="136" y="302"/>
                  </a:lnTo>
                  <a:lnTo>
                    <a:pt x="121" y="300"/>
                  </a:lnTo>
                  <a:lnTo>
                    <a:pt x="107" y="297"/>
                  </a:lnTo>
                  <a:lnTo>
                    <a:pt x="92" y="291"/>
                  </a:lnTo>
                  <a:lnTo>
                    <a:pt x="79" y="285"/>
                  </a:lnTo>
                  <a:lnTo>
                    <a:pt x="66" y="278"/>
                  </a:lnTo>
                  <a:lnTo>
                    <a:pt x="54" y="269"/>
                  </a:lnTo>
                  <a:lnTo>
                    <a:pt x="44" y="259"/>
                  </a:lnTo>
                  <a:lnTo>
                    <a:pt x="33" y="248"/>
                  </a:lnTo>
                  <a:lnTo>
                    <a:pt x="25" y="237"/>
                  </a:lnTo>
                  <a:lnTo>
                    <a:pt x="17" y="223"/>
                  </a:lnTo>
                  <a:lnTo>
                    <a:pt x="11" y="210"/>
                  </a:lnTo>
                  <a:lnTo>
                    <a:pt x="6" y="196"/>
                  </a:lnTo>
                  <a:lnTo>
                    <a:pt x="3" y="183"/>
                  </a:lnTo>
                  <a:lnTo>
                    <a:pt x="0" y="166"/>
                  </a:lnTo>
                  <a:lnTo>
                    <a:pt x="0" y="152"/>
                  </a:lnTo>
                  <a:lnTo>
                    <a:pt x="0" y="152"/>
                  </a:lnTo>
                  <a:lnTo>
                    <a:pt x="0" y="136"/>
                  </a:lnTo>
                  <a:lnTo>
                    <a:pt x="3" y="121"/>
                  </a:lnTo>
                  <a:lnTo>
                    <a:pt x="6" y="107"/>
                  </a:lnTo>
                  <a:lnTo>
                    <a:pt x="11" y="92"/>
                  </a:lnTo>
                  <a:lnTo>
                    <a:pt x="17" y="79"/>
                  </a:lnTo>
                  <a:lnTo>
                    <a:pt x="25" y="67"/>
                  </a:lnTo>
                  <a:lnTo>
                    <a:pt x="33" y="55"/>
                  </a:lnTo>
                  <a:lnTo>
                    <a:pt x="44" y="44"/>
                  </a:lnTo>
                  <a:lnTo>
                    <a:pt x="54" y="33"/>
                  </a:lnTo>
                  <a:lnTo>
                    <a:pt x="66" y="25"/>
                  </a:lnTo>
                  <a:lnTo>
                    <a:pt x="79" y="17"/>
                  </a:lnTo>
                  <a:lnTo>
                    <a:pt x="92" y="12"/>
                  </a:lnTo>
                  <a:lnTo>
                    <a:pt x="107" y="6"/>
                  </a:lnTo>
                  <a:lnTo>
                    <a:pt x="121" y="3"/>
                  </a:lnTo>
                  <a:lnTo>
                    <a:pt x="136" y="0"/>
                  </a:lnTo>
                  <a:lnTo>
                    <a:pt x="150" y="0"/>
                  </a:lnTo>
                  <a:lnTo>
                    <a:pt x="150" y="0"/>
                  </a:lnTo>
                  <a:lnTo>
                    <a:pt x="165" y="0"/>
                  </a:lnTo>
                  <a:lnTo>
                    <a:pt x="178" y="1"/>
                  </a:lnTo>
                  <a:lnTo>
                    <a:pt x="193" y="4"/>
                  </a:lnTo>
                  <a:lnTo>
                    <a:pt x="206" y="7"/>
                  </a:lnTo>
                  <a:lnTo>
                    <a:pt x="219" y="13"/>
                  </a:lnTo>
                  <a:lnTo>
                    <a:pt x="231" y="17"/>
                  </a:lnTo>
                  <a:lnTo>
                    <a:pt x="242" y="25"/>
                  </a:lnTo>
                  <a:lnTo>
                    <a:pt x="253" y="32"/>
                  </a:lnTo>
                  <a:lnTo>
                    <a:pt x="253" y="32"/>
                  </a:lnTo>
                  <a:lnTo>
                    <a:pt x="263" y="41"/>
                  </a:lnTo>
                  <a:lnTo>
                    <a:pt x="272" y="50"/>
                  </a:lnTo>
                  <a:lnTo>
                    <a:pt x="279" y="58"/>
                  </a:lnTo>
                  <a:lnTo>
                    <a:pt x="285" y="69"/>
                  </a:lnTo>
                  <a:lnTo>
                    <a:pt x="294" y="86"/>
                  </a:lnTo>
                  <a:lnTo>
                    <a:pt x="300" y="102"/>
                  </a:lnTo>
                  <a:lnTo>
                    <a:pt x="302" y="117"/>
                  </a:lnTo>
                  <a:lnTo>
                    <a:pt x="302" y="128"/>
                  </a:lnTo>
                  <a:lnTo>
                    <a:pt x="302" y="139"/>
                  </a:lnTo>
                  <a:lnTo>
                    <a:pt x="302" y="139"/>
                  </a:lnTo>
                  <a:lnTo>
                    <a:pt x="294" y="146"/>
                  </a:lnTo>
                  <a:lnTo>
                    <a:pt x="285" y="156"/>
                  </a:lnTo>
                  <a:lnTo>
                    <a:pt x="275" y="171"/>
                  </a:lnTo>
                  <a:lnTo>
                    <a:pt x="264" y="188"/>
                  </a:lnTo>
                  <a:lnTo>
                    <a:pt x="260" y="200"/>
                  </a:lnTo>
                  <a:lnTo>
                    <a:pt x="256" y="212"/>
                  </a:lnTo>
                  <a:lnTo>
                    <a:pt x="251" y="225"/>
                  </a:lnTo>
                  <a:lnTo>
                    <a:pt x="250" y="238"/>
                  </a:lnTo>
                  <a:lnTo>
                    <a:pt x="248" y="254"/>
                  </a:lnTo>
                  <a:lnTo>
                    <a:pt x="247" y="270"/>
                  </a:lnTo>
                  <a:lnTo>
                    <a:pt x="232" y="279"/>
                  </a:lnTo>
                  <a:lnTo>
                    <a:pt x="232" y="279"/>
                  </a:lnTo>
                  <a:lnTo>
                    <a:pt x="213" y="289"/>
                  </a:lnTo>
                  <a:lnTo>
                    <a:pt x="193" y="297"/>
                  </a:lnTo>
                  <a:lnTo>
                    <a:pt x="172" y="301"/>
                  </a:lnTo>
                  <a:lnTo>
                    <a:pt x="150" y="302"/>
                  </a:lnTo>
                  <a:lnTo>
                    <a:pt x="150"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29" name="Freeform 14"/>
            <p:cNvSpPr/>
            <p:nvPr/>
          </p:nvSpPr>
          <p:spPr bwMode="auto">
            <a:xfrm>
              <a:off x="-2657" y="3030"/>
              <a:ext cx="194" cy="512"/>
            </a:xfrm>
            <a:custGeom>
              <a:avLst/>
              <a:gdLst>
                <a:gd name="T0" fmla="*/ 335 w 389"/>
                <a:gd name="T1" fmla="*/ 1023 h 1023"/>
                <a:gd name="T2" fmla="*/ 303 w 389"/>
                <a:gd name="T3" fmla="*/ 1017 h 1023"/>
                <a:gd name="T4" fmla="*/ 278 w 389"/>
                <a:gd name="T5" fmla="*/ 998 h 1023"/>
                <a:gd name="T6" fmla="*/ 259 w 389"/>
                <a:gd name="T7" fmla="*/ 973 h 1023"/>
                <a:gd name="T8" fmla="*/ 253 w 389"/>
                <a:gd name="T9" fmla="*/ 941 h 1023"/>
                <a:gd name="T10" fmla="*/ 225 w 389"/>
                <a:gd name="T11" fmla="*/ 680 h 1023"/>
                <a:gd name="T12" fmla="*/ 225 w 389"/>
                <a:gd name="T13" fmla="*/ 941 h 1023"/>
                <a:gd name="T14" fmla="*/ 218 w 389"/>
                <a:gd name="T15" fmla="*/ 973 h 1023"/>
                <a:gd name="T16" fmla="*/ 200 w 389"/>
                <a:gd name="T17" fmla="*/ 998 h 1023"/>
                <a:gd name="T18" fmla="*/ 174 w 389"/>
                <a:gd name="T19" fmla="*/ 1017 h 1023"/>
                <a:gd name="T20" fmla="*/ 142 w 389"/>
                <a:gd name="T21" fmla="*/ 1023 h 1023"/>
                <a:gd name="T22" fmla="*/ 126 w 389"/>
                <a:gd name="T23" fmla="*/ 1022 h 1023"/>
                <a:gd name="T24" fmla="*/ 96 w 389"/>
                <a:gd name="T25" fmla="*/ 1009 h 1023"/>
                <a:gd name="T26" fmla="*/ 73 w 389"/>
                <a:gd name="T27" fmla="*/ 987 h 1023"/>
                <a:gd name="T28" fmla="*/ 61 w 389"/>
                <a:gd name="T29" fmla="*/ 957 h 1023"/>
                <a:gd name="T30" fmla="*/ 58 w 389"/>
                <a:gd name="T31" fmla="*/ 500 h 1023"/>
                <a:gd name="T32" fmla="*/ 45 w 389"/>
                <a:gd name="T33" fmla="*/ 490 h 1023"/>
                <a:gd name="T34" fmla="*/ 23 w 389"/>
                <a:gd name="T35" fmla="*/ 466 h 1023"/>
                <a:gd name="T36" fmla="*/ 9 w 389"/>
                <a:gd name="T37" fmla="*/ 438 h 1023"/>
                <a:gd name="T38" fmla="*/ 0 w 389"/>
                <a:gd name="T39" fmla="*/ 408 h 1023"/>
                <a:gd name="T40" fmla="*/ 0 w 389"/>
                <a:gd name="T41" fmla="*/ 125 h 1023"/>
                <a:gd name="T42" fmla="*/ 0 w 389"/>
                <a:gd name="T43" fmla="*/ 114 h 1023"/>
                <a:gd name="T44" fmla="*/ 6 w 389"/>
                <a:gd name="T45" fmla="*/ 83 h 1023"/>
                <a:gd name="T46" fmla="*/ 25 w 389"/>
                <a:gd name="T47" fmla="*/ 48 h 1023"/>
                <a:gd name="T48" fmla="*/ 54 w 389"/>
                <a:gd name="T49" fmla="*/ 19 h 1023"/>
                <a:gd name="T50" fmla="*/ 82 w 389"/>
                <a:gd name="T51" fmla="*/ 4 h 1023"/>
                <a:gd name="T52" fmla="*/ 92 w 389"/>
                <a:gd name="T53" fmla="*/ 1 h 1023"/>
                <a:gd name="T54" fmla="*/ 205 w 389"/>
                <a:gd name="T55" fmla="*/ 0 h 1023"/>
                <a:gd name="T56" fmla="*/ 314 w 389"/>
                <a:gd name="T57" fmla="*/ 295 h 1023"/>
                <a:gd name="T58" fmla="*/ 314 w 389"/>
                <a:gd name="T59" fmla="*/ 310 h 1023"/>
                <a:gd name="T60" fmla="*/ 320 w 389"/>
                <a:gd name="T61" fmla="*/ 333 h 1023"/>
                <a:gd name="T62" fmla="*/ 330 w 389"/>
                <a:gd name="T63" fmla="*/ 354 h 1023"/>
                <a:gd name="T64" fmla="*/ 351 w 389"/>
                <a:gd name="T65" fmla="*/ 378 h 1023"/>
                <a:gd name="T66" fmla="*/ 376 w 389"/>
                <a:gd name="T67" fmla="*/ 397 h 1023"/>
                <a:gd name="T68" fmla="*/ 389 w 389"/>
                <a:gd name="T69" fmla="*/ 922 h 1023"/>
                <a:gd name="T70" fmla="*/ 389 w 389"/>
                <a:gd name="T71" fmla="*/ 968 h 1023"/>
                <a:gd name="T72" fmla="*/ 387 w 389"/>
                <a:gd name="T73" fmla="*/ 979 h 1023"/>
                <a:gd name="T74" fmla="*/ 380 w 389"/>
                <a:gd name="T75" fmla="*/ 1000 h 1023"/>
                <a:gd name="T76" fmla="*/ 373 w 389"/>
                <a:gd name="T77" fmla="*/ 1007 h 1023"/>
                <a:gd name="T78" fmla="*/ 357 w 389"/>
                <a:gd name="T79" fmla="*/ 1019 h 1023"/>
                <a:gd name="T80" fmla="*/ 335 w 389"/>
                <a:gd name="T81" fmla="*/ 1023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9" h="1023">
                  <a:moveTo>
                    <a:pt x="335" y="1023"/>
                  </a:moveTo>
                  <a:lnTo>
                    <a:pt x="335" y="1023"/>
                  </a:lnTo>
                  <a:lnTo>
                    <a:pt x="319" y="1022"/>
                  </a:lnTo>
                  <a:lnTo>
                    <a:pt x="303" y="1017"/>
                  </a:lnTo>
                  <a:lnTo>
                    <a:pt x="289" y="1009"/>
                  </a:lnTo>
                  <a:lnTo>
                    <a:pt x="278" y="998"/>
                  </a:lnTo>
                  <a:lnTo>
                    <a:pt x="268" y="987"/>
                  </a:lnTo>
                  <a:lnTo>
                    <a:pt x="259" y="973"/>
                  </a:lnTo>
                  <a:lnTo>
                    <a:pt x="254" y="957"/>
                  </a:lnTo>
                  <a:lnTo>
                    <a:pt x="253" y="941"/>
                  </a:lnTo>
                  <a:lnTo>
                    <a:pt x="253" y="680"/>
                  </a:lnTo>
                  <a:lnTo>
                    <a:pt x="225" y="680"/>
                  </a:lnTo>
                  <a:lnTo>
                    <a:pt x="225" y="941"/>
                  </a:lnTo>
                  <a:lnTo>
                    <a:pt x="225" y="941"/>
                  </a:lnTo>
                  <a:lnTo>
                    <a:pt x="222" y="957"/>
                  </a:lnTo>
                  <a:lnTo>
                    <a:pt x="218" y="973"/>
                  </a:lnTo>
                  <a:lnTo>
                    <a:pt x="211" y="987"/>
                  </a:lnTo>
                  <a:lnTo>
                    <a:pt x="200" y="998"/>
                  </a:lnTo>
                  <a:lnTo>
                    <a:pt x="189" y="1009"/>
                  </a:lnTo>
                  <a:lnTo>
                    <a:pt x="174" y="1017"/>
                  </a:lnTo>
                  <a:lnTo>
                    <a:pt x="159" y="1022"/>
                  </a:lnTo>
                  <a:lnTo>
                    <a:pt x="142" y="1023"/>
                  </a:lnTo>
                  <a:lnTo>
                    <a:pt x="142" y="1023"/>
                  </a:lnTo>
                  <a:lnTo>
                    <a:pt x="126" y="1022"/>
                  </a:lnTo>
                  <a:lnTo>
                    <a:pt x="110" y="1017"/>
                  </a:lnTo>
                  <a:lnTo>
                    <a:pt x="96" y="1009"/>
                  </a:lnTo>
                  <a:lnTo>
                    <a:pt x="83" y="998"/>
                  </a:lnTo>
                  <a:lnTo>
                    <a:pt x="73" y="987"/>
                  </a:lnTo>
                  <a:lnTo>
                    <a:pt x="66" y="973"/>
                  </a:lnTo>
                  <a:lnTo>
                    <a:pt x="61" y="957"/>
                  </a:lnTo>
                  <a:lnTo>
                    <a:pt x="60" y="941"/>
                  </a:lnTo>
                  <a:lnTo>
                    <a:pt x="58" y="500"/>
                  </a:lnTo>
                  <a:lnTo>
                    <a:pt x="58" y="500"/>
                  </a:lnTo>
                  <a:lnTo>
                    <a:pt x="45" y="490"/>
                  </a:lnTo>
                  <a:lnTo>
                    <a:pt x="34" y="479"/>
                  </a:lnTo>
                  <a:lnTo>
                    <a:pt x="23" y="466"/>
                  </a:lnTo>
                  <a:lnTo>
                    <a:pt x="15" y="453"/>
                  </a:lnTo>
                  <a:lnTo>
                    <a:pt x="9" y="438"/>
                  </a:lnTo>
                  <a:lnTo>
                    <a:pt x="3" y="424"/>
                  </a:lnTo>
                  <a:lnTo>
                    <a:pt x="0" y="408"/>
                  </a:lnTo>
                  <a:lnTo>
                    <a:pt x="0" y="390"/>
                  </a:lnTo>
                  <a:lnTo>
                    <a:pt x="0" y="125"/>
                  </a:lnTo>
                  <a:lnTo>
                    <a:pt x="0" y="125"/>
                  </a:lnTo>
                  <a:lnTo>
                    <a:pt x="0" y="114"/>
                  </a:lnTo>
                  <a:lnTo>
                    <a:pt x="1" y="104"/>
                  </a:lnTo>
                  <a:lnTo>
                    <a:pt x="6" y="83"/>
                  </a:lnTo>
                  <a:lnTo>
                    <a:pt x="15" y="66"/>
                  </a:lnTo>
                  <a:lnTo>
                    <a:pt x="25" y="48"/>
                  </a:lnTo>
                  <a:lnTo>
                    <a:pt x="39" y="32"/>
                  </a:lnTo>
                  <a:lnTo>
                    <a:pt x="54" y="19"/>
                  </a:lnTo>
                  <a:lnTo>
                    <a:pt x="73" y="9"/>
                  </a:lnTo>
                  <a:lnTo>
                    <a:pt x="82" y="4"/>
                  </a:lnTo>
                  <a:lnTo>
                    <a:pt x="92" y="1"/>
                  </a:lnTo>
                  <a:lnTo>
                    <a:pt x="92" y="1"/>
                  </a:lnTo>
                  <a:lnTo>
                    <a:pt x="129" y="0"/>
                  </a:lnTo>
                  <a:lnTo>
                    <a:pt x="205" y="0"/>
                  </a:lnTo>
                  <a:lnTo>
                    <a:pt x="314" y="0"/>
                  </a:lnTo>
                  <a:lnTo>
                    <a:pt x="314" y="295"/>
                  </a:lnTo>
                  <a:lnTo>
                    <a:pt x="314" y="295"/>
                  </a:lnTo>
                  <a:lnTo>
                    <a:pt x="314" y="310"/>
                  </a:lnTo>
                  <a:lnTo>
                    <a:pt x="317" y="321"/>
                  </a:lnTo>
                  <a:lnTo>
                    <a:pt x="320" y="333"/>
                  </a:lnTo>
                  <a:lnTo>
                    <a:pt x="325" y="345"/>
                  </a:lnTo>
                  <a:lnTo>
                    <a:pt x="330" y="354"/>
                  </a:lnTo>
                  <a:lnTo>
                    <a:pt x="336" y="362"/>
                  </a:lnTo>
                  <a:lnTo>
                    <a:pt x="351" y="378"/>
                  </a:lnTo>
                  <a:lnTo>
                    <a:pt x="364" y="389"/>
                  </a:lnTo>
                  <a:lnTo>
                    <a:pt x="376" y="397"/>
                  </a:lnTo>
                  <a:lnTo>
                    <a:pt x="387" y="403"/>
                  </a:lnTo>
                  <a:lnTo>
                    <a:pt x="389" y="922"/>
                  </a:lnTo>
                  <a:lnTo>
                    <a:pt x="389" y="922"/>
                  </a:lnTo>
                  <a:lnTo>
                    <a:pt x="389" y="968"/>
                  </a:lnTo>
                  <a:lnTo>
                    <a:pt x="389" y="968"/>
                  </a:lnTo>
                  <a:lnTo>
                    <a:pt x="387" y="979"/>
                  </a:lnTo>
                  <a:lnTo>
                    <a:pt x="385" y="990"/>
                  </a:lnTo>
                  <a:lnTo>
                    <a:pt x="380" y="1000"/>
                  </a:lnTo>
                  <a:lnTo>
                    <a:pt x="373" y="1007"/>
                  </a:lnTo>
                  <a:lnTo>
                    <a:pt x="373" y="1007"/>
                  </a:lnTo>
                  <a:lnTo>
                    <a:pt x="366" y="1014"/>
                  </a:lnTo>
                  <a:lnTo>
                    <a:pt x="357" y="1019"/>
                  </a:lnTo>
                  <a:lnTo>
                    <a:pt x="346" y="1022"/>
                  </a:lnTo>
                  <a:lnTo>
                    <a:pt x="335" y="1023"/>
                  </a:lnTo>
                  <a:lnTo>
                    <a:pt x="335" y="10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grpSp>
      <p:grpSp>
        <p:nvGrpSpPr>
          <p:cNvPr id="130" name="Group 4"/>
          <p:cNvGrpSpPr>
            <a:grpSpLocks noChangeAspect="1"/>
          </p:cNvGrpSpPr>
          <p:nvPr/>
        </p:nvGrpSpPr>
        <p:grpSpPr>
          <a:xfrm>
            <a:off x="5427674" y="4781747"/>
            <a:ext cx="1080200" cy="937582"/>
            <a:chOff x="-2657" y="2535"/>
            <a:chExt cx="1174" cy="1019"/>
          </a:xfrm>
          <a:solidFill>
            <a:srgbClr val="F0AB00"/>
          </a:solidFill>
        </p:grpSpPr>
        <p:sp>
          <p:nvSpPr>
            <p:cNvPr id="131" name="Freeform 5"/>
            <p:cNvSpPr/>
            <p:nvPr/>
          </p:nvSpPr>
          <p:spPr bwMode="auto">
            <a:xfrm>
              <a:off x="-2180" y="2535"/>
              <a:ext cx="223" cy="223"/>
            </a:xfrm>
            <a:custGeom>
              <a:avLst/>
              <a:gdLst>
                <a:gd name="T0" fmla="*/ 224 w 448"/>
                <a:gd name="T1" fmla="*/ 446 h 446"/>
                <a:gd name="T2" fmla="*/ 179 w 448"/>
                <a:gd name="T3" fmla="*/ 442 h 446"/>
                <a:gd name="T4" fmla="*/ 138 w 448"/>
                <a:gd name="T5" fmla="*/ 428 h 446"/>
                <a:gd name="T6" fmla="*/ 100 w 448"/>
                <a:gd name="T7" fmla="*/ 408 h 446"/>
                <a:gd name="T8" fmla="*/ 66 w 448"/>
                <a:gd name="T9" fmla="*/ 380 h 446"/>
                <a:gd name="T10" fmla="*/ 40 w 448"/>
                <a:gd name="T11" fmla="*/ 348 h 446"/>
                <a:gd name="T12" fmla="*/ 18 w 448"/>
                <a:gd name="T13" fmla="*/ 310 h 446"/>
                <a:gd name="T14" fmla="*/ 6 w 448"/>
                <a:gd name="T15" fmla="*/ 268 h 446"/>
                <a:gd name="T16" fmla="*/ 0 w 448"/>
                <a:gd name="T17" fmla="*/ 222 h 446"/>
                <a:gd name="T18" fmla="*/ 2 w 448"/>
                <a:gd name="T19" fmla="*/ 200 h 446"/>
                <a:gd name="T20" fmla="*/ 10 w 448"/>
                <a:gd name="T21" fmla="*/ 156 h 446"/>
                <a:gd name="T22" fmla="*/ 28 w 448"/>
                <a:gd name="T23" fmla="*/ 117 h 446"/>
                <a:gd name="T24" fmla="*/ 51 w 448"/>
                <a:gd name="T25" fmla="*/ 80 h 446"/>
                <a:gd name="T26" fmla="*/ 82 w 448"/>
                <a:gd name="T27" fmla="*/ 50 h 446"/>
                <a:gd name="T28" fmla="*/ 117 w 448"/>
                <a:gd name="T29" fmla="*/ 26 h 446"/>
                <a:gd name="T30" fmla="*/ 158 w 448"/>
                <a:gd name="T31" fmla="*/ 9 h 446"/>
                <a:gd name="T32" fmla="*/ 202 w 448"/>
                <a:gd name="T33" fmla="*/ 0 h 446"/>
                <a:gd name="T34" fmla="*/ 224 w 448"/>
                <a:gd name="T35" fmla="*/ 0 h 446"/>
                <a:gd name="T36" fmla="*/ 269 w 448"/>
                <a:gd name="T37" fmla="*/ 4 h 446"/>
                <a:gd name="T38" fmla="*/ 312 w 448"/>
                <a:gd name="T39" fmla="*/ 18 h 446"/>
                <a:gd name="T40" fmla="*/ 350 w 448"/>
                <a:gd name="T41" fmla="*/ 38 h 446"/>
                <a:gd name="T42" fmla="*/ 382 w 448"/>
                <a:gd name="T43" fmla="*/ 64 h 446"/>
                <a:gd name="T44" fmla="*/ 410 w 448"/>
                <a:gd name="T45" fmla="*/ 98 h 446"/>
                <a:gd name="T46" fmla="*/ 430 w 448"/>
                <a:gd name="T47" fmla="*/ 136 h 446"/>
                <a:gd name="T48" fmla="*/ 443 w 448"/>
                <a:gd name="T49" fmla="*/ 178 h 446"/>
                <a:gd name="T50" fmla="*/ 448 w 448"/>
                <a:gd name="T51" fmla="*/ 222 h 446"/>
                <a:gd name="T52" fmla="*/ 446 w 448"/>
                <a:gd name="T53" fmla="*/ 246 h 446"/>
                <a:gd name="T54" fmla="*/ 437 w 448"/>
                <a:gd name="T55" fmla="*/ 289 h 446"/>
                <a:gd name="T56" fmla="*/ 420 w 448"/>
                <a:gd name="T57" fmla="*/ 329 h 446"/>
                <a:gd name="T58" fmla="*/ 396 w 448"/>
                <a:gd name="T59" fmla="*/ 364 h 446"/>
                <a:gd name="T60" fmla="*/ 366 w 448"/>
                <a:gd name="T61" fmla="*/ 395 h 446"/>
                <a:gd name="T62" fmla="*/ 331 w 448"/>
                <a:gd name="T63" fmla="*/ 420 h 446"/>
                <a:gd name="T64" fmla="*/ 291 w 448"/>
                <a:gd name="T65" fmla="*/ 436 h 446"/>
                <a:gd name="T66" fmla="*/ 247 w 448"/>
                <a:gd name="T67" fmla="*/ 444 h 446"/>
                <a:gd name="T68" fmla="*/ 224 w 448"/>
                <a:gd name="T69"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8" h="446">
                  <a:moveTo>
                    <a:pt x="224" y="446"/>
                  </a:moveTo>
                  <a:lnTo>
                    <a:pt x="224" y="446"/>
                  </a:lnTo>
                  <a:lnTo>
                    <a:pt x="202" y="444"/>
                  </a:lnTo>
                  <a:lnTo>
                    <a:pt x="179" y="442"/>
                  </a:lnTo>
                  <a:lnTo>
                    <a:pt x="158" y="436"/>
                  </a:lnTo>
                  <a:lnTo>
                    <a:pt x="138" y="428"/>
                  </a:lnTo>
                  <a:lnTo>
                    <a:pt x="117" y="420"/>
                  </a:lnTo>
                  <a:lnTo>
                    <a:pt x="100" y="408"/>
                  </a:lnTo>
                  <a:lnTo>
                    <a:pt x="82" y="395"/>
                  </a:lnTo>
                  <a:lnTo>
                    <a:pt x="66" y="380"/>
                  </a:lnTo>
                  <a:lnTo>
                    <a:pt x="51" y="364"/>
                  </a:lnTo>
                  <a:lnTo>
                    <a:pt x="40" y="348"/>
                  </a:lnTo>
                  <a:lnTo>
                    <a:pt x="28" y="329"/>
                  </a:lnTo>
                  <a:lnTo>
                    <a:pt x="18" y="310"/>
                  </a:lnTo>
                  <a:lnTo>
                    <a:pt x="10" y="289"/>
                  </a:lnTo>
                  <a:lnTo>
                    <a:pt x="6" y="268"/>
                  </a:lnTo>
                  <a:lnTo>
                    <a:pt x="2" y="246"/>
                  </a:lnTo>
                  <a:lnTo>
                    <a:pt x="0" y="222"/>
                  </a:lnTo>
                  <a:lnTo>
                    <a:pt x="0" y="222"/>
                  </a:lnTo>
                  <a:lnTo>
                    <a:pt x="2" y="200"/>
                  </a:lnTo>
                  <a:lnTo>
                    <a:pt x="6" y="178"/>
                  </a:lnTo>
                  <a:lnTo>
                    <a:pt x="10" y="156"/>
                  </a:lnTo>
                  <a:lnTo>
                    <a:pt x="18" y="136"/>
                  </a:lnTo>
                  <a:lnTo>
                    <a:pt x="28" y="117"/>
                  </a:lnTo>
                  <a:lnTo>
                    <a:pt x="40" y="98"/>
                  </a:lnTo>
                  <a:lnTo>
                    <a:pt x="51" y="80"/>
                  </a:lnTo>
                  <a:lnTo>
                    <a:pt x="66" y="64"/>
                  </a:lnTo>
                  <a:lnTo>
                    <a:pt x="82" y="50"/>
                  </a:lnTo>
                  <a:lnTo>
                    <a:pt x="100" y="38"/>
                  </a:lnTo>
                  <a:lnTo>
                    <a:pt x="117" y="26"/>
                  </a:lnTo>
                  <a:lnTo>
                    <a:pt x="138" y="18"/>
                  </a:lnTo>
                  <a:lnTo>
                    <a:pt x="158" y="9"/>
                  </a:lnTo>
                  <a:lnTo>
                    <a:pt x="179" y="4"/>
                  </a:lnTo>
                  <a:lnTo>
                    <a:pt x="202" y="0"/>
                  </a:lnTo>
                  <a:lnTo>
                    <a:pt x="224" y="0"/>
                  </a:lnTo>
                  <a:lnTo>
                    <a:pt x="224" y="0"/>
                  </a:lnTo>
                  <a:lnTo>
                    <a:pt x="247" y="0"/>
                  </a:lnTo>
                  <a:lnTo>
                    <a:pt x="269" y="4"/>
                  </a:lnTo>
                  <a:lnTo>
                    <a:pt x="291" y="9"/>
                  </a:lnTo>
                  <a:lnTo>
                    <a:pt x="312" y="18"/>
                  </a:lnTo>
                  <a:lnTo>
                    <a:pt x="331" y="26"/>
                  </a:lnTo>
                  <a:lnTo>
                    <a:pt x="350" y="38"/>
                  </a:lnTo>
                  <a:lnTo>
                    <a:pt x="366" y="50"/>
                  </a:lnTo>
                  <a:lnTo>
                    <a:pt x="382" y="64"/>
                  </a:lnTo>
                  <a:lnTo>
                    <a:pt x="396" y="80"/>
                  </a:lnTo>
                  <a:lnTo>
                    <a:pt x="410" y="98"/>
                  </a:lnTo>
                  <a:lnTo>
                    <a:pt x="420" y="117"/>
                  </a:lnTo>
                  <a:lnTo>
                    <a:pt x="430" y="136"/>
                  </a:lnTo>
                  <a:lnTo>
                    <a:pt x="437" y="156"/>
                  </a:lnTo>
                  <a:lnTo>
                    <a:pt x="443" y="178"/>
                  </a:lnTo>
                  <a:lnTo>
                    <a:pt x="446" y="200"/>
                  </a:lnTo>
                  <a:lnTo>
                    <a:pt x="448" y="222"/>
                  </a:lnTo>
                  <a:lnTo>
                    <a:pt x="448" y="222"/>
                  </a:lnTo>
                  <a:lnTo>
                    <a:pt x="446" y="246"/>
                  </a:lnTo>
                  <a:lnTo>
                    <a:pt x="443" y="268"/>
                  </a:lnTo>
                  <a:lnTo>
                    <a:pt x="437" y="289"/>
                  </a:lnTo>
                  <a:lnTo>
                    <a:pt x="430" y="310"/>
                  </a:lnTo>
                  <a:lnTo>
                    <a:pt x="420" y="329"/>
                  </a:lnTo>
                  <a:lnTo>
                    <a:pt x="410" y="348"/>
                  </a:lnTo>
                  <a:lnTo>
                    <a:pt x="396" y="364"/>
                  </a:lnTo>
                  <a:lnTo>
                    <a:pt x="382" y="380"/>
                  </a:lnTo>
                  <a:lnTo>
                    <a:pt x="366" y="395"/>
                  </a:lnTo>
                  <a:lnTo>
                    <a:pt x="350" y="408"/>
                  </a:lnTo>
                  <a:lnTo>
                    <a:pt x="331" y="420"/>
                  </a:lnTo>
                  <a:lnTo>
                    <a:pt x="312" y="428"/>
                  </a:lnTo>
                  <a:lnTo>
                    <a:pt x="291" y="436"/>
                  </a:lnTo>
                  <a:lnTo>
                    <a:pt x="269" y="442"/>
                  </a:lnTo>
                  <a:lnTo>
                    <a:pt x="247" y="444"/>
                  </a:lnTo>
                  <a:lnTo>
                    <a:pt x="224" y="446"/>
                  </a:lnTo>
                  <a:lnTo>
                    <a:pt x="224"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2" name="Freeform 6"/>
            <p:cNvSpPr/>
            <p:nvPr/>
          </p:nvSpPr>
          <p:spPr bwMode="auto">
            <a:xfrm>
              <a:off x="-2246" y="2782"/>
              <a:ext cx="356" cy="772"/>
            </a:xfrm>
            <a:custGeom>
              <a:avLst/>
              <a:gdLst>
                <a:gd name="T0" fmla="*/ 489 w 712"/>
                <a:gd name="T1" fmla="*/ 1543 h 1544"/>
                <a:gd name="T2" fmla="*/ 456 w 712"/>
                <a:gd name="T3" fmla="*/ 1534 h 1544"/>
                <a:gd name="T4" fmla="*/ 427 w 712"/>
                <a:gd name="T5" fmla="*/ 1516 h 1544"/>
                <a:gd name="T6" fmla="*/ 405 w 712"/>
                <a:gd name="T7" fmla="*/ 1491 h 1544"/>
                <a:gd name="T8" fmla="*/ 389 w 712"/>
                <a:gd name="T9" fmla="*/ 1461 h 1544"/>
                <a:gd name="T10" fmla="*/ 384 w 712"/>
                <a:gd name="T11" fmla="*/ 1426 h 1544"/>
                <a:gd name="T12" fmla="*/ 329 w 712"/>
                <a:gd name="T13" fmla="*/ 1426 h 1544"/>
                <a:gd name="T14" fmla="*/ 326 w 712"/>
                <a:gd name="T15" fmla="*/ 1449 h 1544"/>
                <a:gd name="T16" fmla="*/ 314 w 712"/>
                <a:gd name="T17" fmla="*/ 1481 h 1544"/>
                <a:gd name="T18" fmla="*/ 294 w 712"/>
                <a:gd name="T19" fmla="*/ 1509 h 1544"/>
                <a:gd name="T20" fmla="*/ 266 w 712"/>
                <a:gd name="T21" fmla="*/ 1529 h 1544"/>
                <a:gd name="T22" fmla="*/ 234 w 712"/>
                <a:gd name="T23" fmla="*/ 1541 h 1544"/>
                <a:gd name="T24" fmla="*/ 210 w 712"/>
                <a:gd name="T25" fmla="*/ 1544 h 1544"/>
                <a:gd name="T26" fmla="*/ 175 w 712"/>
                <a:gd name="T27" fmla="*/ 1538 h 1544"/>
                <a:gd name="T28" fmla="*/ 143 w 712"/>
                <a:gd name="T29" fmla="*/ 1524 h 1544"/>
                <a:gd name="T30" fmla="*/ 118 w 712"/>
                <a:gd name="T31" fmla="*/ 1500 h 1544"/>
                <a:gd name="T32" fmla="*/ 101 w 712"/>
                <a:gd name="T33" fmla="*/ 1471 h 1544"/>
                <a:gd name="T34" fmla="*/ 92 w 712"/>
                <a:gd name="T35" fmla="*/ 1437 h 1544"/>
                <a:gd name="T36" fmla="*/ 92 w 712"/>
                <a:gd name="T37" fmla="*/ 756 h 1544"/>
                <a:gd name="T38" fmla="*/ 36 w 712"/>
                <a:gd name="T39" fmla="*/ 708 h 1544"/>
                <a:gd name="T40" fmla="*/ 6 w 712"/>
                <a:gd name="T41" fmla="*/ 642 h 1544"/>
                <a:gd name="T42" fmla="*/ 0 w 712"/>
                <a:gd name="T43" fmla="*/ 184 h 1544"/>
                <a:gd name="T44" fmla="*/ 1 w 712"/>
                <a:gd name="T45" fmla="*/ 154 h 1544"/>
                <a:gd name="T46" fmla="*/ 14 w 712"/>
                <a:gd name="T47" fmla="*/ 108 h 1544"/>
                <a:gd name="T48" fmla="*/ 38 w 712"/>
                <a:gd name="T49" fmla="*/ 69 h 1544"/>
                <a:gd name="T50" fmla="*/ 70 w 712"/>
                <a:gd name="T51" fmla="*/ 37 h 1544"/>
                <a:gd name="T52" fmla="*/ 111 w 712"/>
                <a:gd name="T53" fmla="*/ 13 h 1544"/>
                <a:gd name="T54" fmla="*/ 140 w 712"/>
                <a:gd name="T55" fmla="*/ 2 h 1544"/>
                <a:gd name="T56" fmla="*/ 358 w 712"/>
                <a:gd name="T57" fmla="*/ 0 h 1544"/>
                <a:gd name="T58" fmla="*/ 574 w 712"/>
                <a:gd name="T59" fmla="*/ 3 h 1544"/>
                <a:gd name="T60" fmla="*/ 603 w 712"/>
                <a:gd name="T61" fmla="*/ 15 h 1544"/>
                <a:gd name="T62" fmla="*/ 643 w 712"/>
                <a:gd name="T63" fmla="*/ 40 h 1544"/>
                <a:gd name="T64" fmla="*/ 674 w 712"/>
                <a:gd name="T65" fmla="*/ 72 h 1544"/>
                <a:gd name="T66" fmla="*/ 696 w 712"/>
                <a:gd name="T67" fmla="*/ 110 h 1544"/>
                <a:gd name="T68" fmla="*/ 709 w 712"/>
                <a:gd name="T69" fmla="*/ 154 h 1544"/>
                <a:gd name="T70" fmla="*/ 712 w 712"/>
                <a:gd name="T71" fmla="*/ 594 h 1544"/>
                <a:gd name="T72" fmla="*/ 706 w 712"/>
                <a:gd name="T73" fmla="*/ 642 h 1544"/>
                <a:gd name="T74" fmla="*/ 675 w 712"/>
                <a:gd name="T75" fmla="*/ 706 h 1544"/>
                <a:gd name="T76" fmla="*/ 621 w 712"/>
                <a:gd name="T77" fmla="*/ 755 h 1544"/>
                <a:gd name="T78" fmla="*/ 620 w 712"/>
                <a:gd name="T79" fmla="*/ 1437 h 1544"/>
                <a:gd name="T80" fmla="*/ 611 w 712"/>
                <a:gd name="T81" fmla="*/ 1471 h 1544"/>
                <a:gd name="T82" fmla="*/ 593 w 712"/>
                <a:gd name="T83" fmla="*/ 1500 h 1544"/>
                <a:gd name="T84" fmla="*/ 568 w 712"/>
                <a:gd name="T85" fmla="*/ 1524 h 1544"/>
                <a:gd name="T86" fmla="*/ 538 w 712"/>
                <a:gd name="T87" fmla="*/ 1538 h 1544"/>
                <a:gd name="T88" fmla="*/ 503 w 712"/>
                <a:gd name="T89" fmla="*/ 154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2" h="1544">
                  <a:moveTo>
                    <a:pt x="503" y="1544"/>
                  </a:moveTo>
                  <a:lnTo>
                    <a:pt x="503" y="1544"/>
                  </a:lnTo>
                  <a:lnTo>
                    <a:pt x="489" y="1543"/>
                  </a:lnTo>
                  <a:lnTo>
                    <a:pt x="478" y="1541"/>
                  </a:lnTo>
                  <a:lnTo>
                    <a:pt x="467" y="1538"/>
                  </a:lnTo>
                  <a:lnTo>
                    <a:pt x="456" y="1534"/>
                  </a:lnTo>
                  <a:lnTo>
                    <a:pt x="446" y="1529"/>
                  </a:lnTo>
                  <a:lnTo>
                    <a:pt x="435" y="1524"/>
                  </a:lnTo>
                  <a:lnTo>
                    <a:pt x="427" y="1516"/>
                  </a:lnTo>
                  <a:lnTo>
                    <a:pt x="418" y="1509"/>
                  </a:lnTo>
                  <a:lnTo>
                    <a:pt x="410" y="1500"/>
                  </a:lnTo>
                  <a:lnTo>
                    <a:pt x="405" y="1491"/>
                  </a:lnTo>
                  <a:lnTo>
                    <a:pt x="397" y="1481"/>
                  </a:lnTo>
                  <a:lnTo>
                    <a:pt x="393" y="1471"/>
                  </a:lnTo>
                  <a:lnTo>
                    <a:pt x="389" y="1461"/>
                  </a:lnTo>
                  <a:lnTo>
                    <a:pt x="386" y="1449"/>
                  </a:lnTo>
                  <a:lnTo>
                    <a:pt x="384" y="1437"/>
                  </a:lnTo>
                  <a:lnTo>
                    <a:pt x="384" y="1426"/>
                  </a:lnTo>
                  <a:lnTo>
                    <a:pt x="384" y="1024"/>
                  </a:lnTo>
                  <a:lnTo>
                    <a:pt x="329" y="1024"/>
                  </a:lnTo>
                  <a:lnTo>
                    <a:pt x="329" y="1426"/>
                  </a:lnTo>
                  <a:lnTo>
                    <a:pt x="329" y="1426"/>
                  </a:lnTo>
                  <a:lnTo>
                    <a:pt x="327" y="1437"/>
                  </a:lnTo>
                  <a:lnTo>
                    <a:pt x="326" y="1449"/>
                  </a:lnTo>
                  <a:lnTo>
                    <a:pt x="323" y="1461"/>
                  </a:lnTo>
                  <a:lnTo>
                    <a:pt x="318" y="1471"/>
                  </a:lnTo>
                  <a:lnTo>
                    <a:pt x="314" y="1481"/>
                  </a:lnTo>
                  <a:lnTo>
                    <a:pt x="308" y="1491"/>
                  </a:lnTo>
                  <a:lnTo>
                    <a:pt x="301" y="1500"/>
                  </a:lnTo>
                  <a:lnTo>
                    <a:pt x="294" y="1509"/>
                  </a:lnTo>
                  <a:lnTo>
                    <a:pt x="285" y="1516"/>
                  </a:lnTo>
                  <a:lnTo>
                    <a:pt x="276" y="1524"/>
                  </a:lnTo>
                  <a:lnTo>
                    <a:pt x="266" y="1529"/>
                  </a:lnTo>
                  <a:lnTo>
                    <a:pt x="256" y="1534"/>
                  </a:lnTo>
                  <a:lnTo>
                    <a:pt x="245" y="1538"/>
                  </a:lnTo>
                  <a:lnTo>
                    <a:pt x="234" y="1541"/>
                  </a:lnTo>
                  <a:lnTo>
                    <a:pt x="222" y="1543"/>
                  </a:lnTo>
                  <a:lnTo>
                    <a:pt x="210" y="1544"/>
                  </a:lnTo>
                  <a:lnTo>
                    <a:pt x="210" y="1544"/>
                  </a:lnTo>
                  <a:lnTo>
                    <a:pt x="197" y="1543"/>
                  </a:lnTo>
                  <a:lnTo>
                    <a:pt x="185" y="1541"/>
                  </a:lnTo>
                  <a:lnTo>
                    <a:pt x="175" y="1538"/>
                  </a:lnTo>
                  <a:lnTo>
                    <a:pt x="163" y="1534"/>
                  </a:lnTo>
                  <a:lnTo>
                    <a:pt x="153" y="1529"/>
                  </a:lnTo>
                  <a:lnTo>
                    <a:pt x="143" y="1524"/>
                  </a:lnTo>
                  <a:lnTo>
                    <a:pt x="134" y="1516"/>
                  </a:lnTo>
                  <a:lnTo>
                    <a:pt x="125" y="1509"/>
                  </a:lnTo>
                  <a:lnTo>
                    <a:pt x="118" y="1500"/>
                  </a:lnTo>
                  <a:lnTo>
                    <a:pt x="112" y="1491"/>
                  </a:lnTo>
                  <a:lnTo>
                    <a:pt x="105" y="1481"/>
                  </a:lnTo>
                  <a:lnTo>
                    <a:pt x="101" y="1471"/>
                  </a:lnTo>
                  <a:lnTo>
                    <a:pt x="96" y="1461"/>
                  </a:lnTo>
                  <a:lnTo>
                    <a:pt x="93" y="1449"/>
                  </a:lnTo>
                  <a:lnTo>
                    <a:pt x="92" y="1437"/>
                  </a:lnTo>
                  <a:lnTo>
                    <a:pt x="92" y="1426"/>
                  </a:lnTo>
                  <a:lnTo>
                    <a:pt x="92" y="756"/>
                  </a:lnTo>
                  <a:lnTo>
                    <a:pt x="92" y="756"/>
                  </a:lnTo>
                  <a:lnTo>
                    <a:pt x="71" y="741"/>
                  </a:lnTo>
                  <a:lnTo>
                    <a:pt x="52" y="725"/>
                  </a:lnTo>
                  <a:lnTo>
                    <a:pt x="36" y="708"/>
                  </a:lnTo>
                  <a:lnTo>
                    <a:pt x="23" y="687"/>
                  </a:lnTo>
                  <a:lnTo>
                    <a:pt x="13" y="665"/>
                  </a:lnTo>
                  <a:lnTo>
                    <a:pt x="6" y="642"/>
                  </a:lnTo>
                  <a:lnTo>
                    <a:pt x="1" y="619"/>
                  </a:lnTo>
                  <a:lnTo>
                    <a:pt x="0" y="594"/>
                  </a:lnTo>
                  <a:lnTo>
                    <a:pt x="0" y="184"/>
                  </a:lnTo>
                  <a:lnTo>
                    <a:pt x="0" y="184"/>
                  </a:lnTo>
                  <a:lnTo>
                    <a:pt x="0" y="168"/>
                  </a:lnTo>
                  <a:lnTo>
                    <a:pt x="1" y="154"/>
                  </a:lnTo>
                  <a:lnTo>
                    <a:pt x="6" y="138"/>
                  </a:lnTo>
                  <a:lnTo>
                    <a:pt x="10" y="123"/>
                  </a:lnTo>
                  <a:lnTo>
                    <a:pt x="14" y="108"/>
                  </a:lnTo>
                  <a:lnTo>
                    <a:pt x="22" y="95"/>
                  </a:lnTo>
                  <a:lnTo>
                    <a:pt x="29" y="82"/>
                  </a:lnTo>
                  <a:lnTo>
                    <a:pt x="38" y="69"/>
                  </a:lnTo>
                  <a:lnTo>
                    <a:pt x="48" y="57"/>
                  </a:lnTo>
                  <a:lnTo>
                    <a:pt x="58" y="47"/>
                  </a:lnTo>
                  <a:lnTo>
                    <a:pt x="70" y="37"/>
                  </a:lnTo>
                  <a:lnTo>
                    <a:pt x="83" y="28"/>
                  </a:lnTo>
                  <a:lnTo>
                    <a:pt x="96" y="19"/>
                  </a:lnTo>
                  <a:lnTo>
                    <a:pt x="111" y="13"/>
                  </a:lnTo>
                  <a:lnTo>
                    <a:pt x="125" y="7"/>
                  </a:lnTo>
                  <a:lnTo>
                    <a:pt x="140" y="2"/>
                  </a:lnTo>
                  <a:lnTo>
                    <a:pt x="140" y="2"/>
                  </a:lnTo>
                  <a:lnTo>
                    <a:pt x="162" y="0"/>
                  </a:lnTo>
                  <a:lnTo>
                    <a:pt x="212" y="0"/>
                  </a:lnTo>
                  <a:lnTo>
                    <a:pt x="358" y="0"/>
                  </a:lnTo>
                  <a:lnTo>
                    <a:pt x="506" y="2"/>
                  </a:lnTo>
                  <a:lnTo>
                    <a:pt x="554" y="2"/>
                  </a:lnTo>
                  <a:lnTo>
                    <a:pt x="574" y="3"/>
                  </a:lnTo>
                  <a:lnTo>
                    <a:pt x="574" y="3"/>
                  </a:lnTo>
                  <a:lnTo>
                    <a:pt x="590" y="9"/>
                  </a:lnTo>
                  <a:lnTo>
                    <a:pt x="603" y="15"/>
                  </a:lnTo>
                  <a:lnTo>
                    <a:pt x="618" y="22"/>
                  </a:lnTo>
                  <a:lnTo>
                    <a:pt x="630" y="29"/>
                  </a:lnTo>
                  <a:lnTo>
                    <a:pt x="643" y="40"/>
                  </a:lnTo>
                  <a:lnTo>
                    <a:pt x="653" y="48"/>
                  </a:lnTo>
                  <a:lnTo>
                    <a:pt x="663" y="60"/>
                  </a:lnTo>
                  <a:lnTo>
                    <a:pt x="674" y="72"/>
                  </a:lnTo>
                  <a:lnTo>
                    <a:pt x="682" y="83"/>
                  </a:lnTo>
                  <a:lnTo>
                    <a:pt x="690" y="97"/>
                  </a:lnTo>
                  <a:lnTo>
                    <a:pt x="696" y="110"/>
                  </a:lnTo>
                  <a:lnTo>
                    <a:pt x="701" y="124"/>
                  </a:lnTo>
                  <a:lnTo>
                    <a:pt x="706" y="139"/>
                  </a:lnTo>
                  <a:lnTo>
                    <a:pt x="709" y="154"/>
                  </a:lnTo>
                  <a:lnTo>
                    <a:pt x="710" y="170"/>
                  </a:lnTo>
                  <a:lnTo>
                    <a:pt x="712" y="184"/>
                  </a:lnTo>
                  <a:lnTo>
                    <a:pt x="712" y="594"/>
                  </a:lnTo>
                  <a:lnTo>
                    <a:pt x="712" y="594"/>
                  </a:lnTo>
                  <a:lnTo>
                    <a:pt x="710" y="617"/>
                  </a:lnTo>
                  <a:lnTo>
                    <a:pt x="706" y="642"/>
                  </a:lnTo>
                  <a:lnTo>
                    <a:pt x="697" y="664"/>
                  </a:lnTo>
                  <a:lnTo>
                    <a:pt x="687" y="686"/>
                  </a:lnTo>
                  <a:lnTo>
                    <a:pt x="675" y="706"/>
                  </a:lnTo>
                  <a:lnTo>
                    <a:pt x="659" y="724"/>
                  </a:lnTo>
                  <a:lnTo>
                    <a:pt x="641" y="740"/>
                  </a:lnTo>
                  <a:lnTo>
                    <a:pt x="621" y="755"/>
                  </a:lnTo>
                  <a:lnTo>
                    <a:pt x="621" y="1426"/>
                  </a:lnTo>
                  <a:lnTo>
                    <a:pt x="621" y="1426"/>
                  </a:lnTo>
                  <a:lnTo>
                    <a:pt x="620" y="1437"/>
                  </a:lnTo>
                  <a:lnTo>
                    <a:pt x="618" y="1449"/>
                  </a:lnTo>
                  <a:lnTo>
                    <a:pt x="615" y="1461"/>
                  </a:lnTo>
                  <a:lnTo>
                    <a:pt x="611" y="1471"/>
                  </a:lnTo>
                  <a:lnTo>
                    <a:pt x="606" y="1481"/>
                  </a:lnTo>
                  <a:lnTo>
                    <a:pt x="601" y="1491"/>
                  </a:lnTo>
                  <a:lnTo>
                    <a:pt x="593" y="1500"/>
                  </a:lnTo>
                  <a:lnTo>
                    <a:pt x="586" y="1509"/>
                  </a:lnTo>
                  <a:lnTo>
                    <a:pt x="577" y="1516"/>
                  </a:lnTo>
                  <a:lnTo>
                    <a:pt x="568" y="1524"/>
                  </a:lnTo>
                  <a:lnTo>
                    <a:pt x="558" y="1529"/>
                  </a:lnTo>
                  <a:lnTo>
                    <a:pt x="548" y="1534"/>
                  </a:lnTo>
                  <a:lnTo>
                    <a:pt x="538" y="1538"/>
                  </a:lnTo>
                  <a:lnTo>
                    <a:pt x="526" y="1541"/>
                  </a:lnTo>
                  <a:lnTo>
                    <a:pt x="514" y="1543"/>
                  </a:lnTo>
                  <a:lnTo>
                    <a:pt x="503" y="1544"/>
                  </a:lnTo>
                  <a:lnTo>
                    <a:pt x="503" y="15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3" name="Freeform 7"/>
            <p:cNvSpPr/>
            <p:nvPr/>
          </p:nvSpPr>
          <p:spPr bwMode="auto">
            <a:xfrm>
              <a:off x="-2423" y="2711"/>
              <a:ext cx="184" cy="184"/>
            </a:xfrm>
            <a:custGeom>
              <a:avLst/>
              <a:gdLst>
                <a:gd name="T0" fmla="*/ 184 w 368"/>
                <a:gd name="T1" fmla="*/ 369 h 369"/>
                <a:gd name="T2" fmla="*/ 148 w 368"/>
                <a:gd name="T3" fmla="*/ 364 h 369"/>
                <a:gd name="T4" fmla="*/ 112 w 368"/>
                <a:gd name="T5" fmla="*/ 354 h 369"/>
                <a:gd name="T6" fmla="*/ 82 w 368"/>
                <a:gd name="T7" fmla="*/ 337 h 369"/>
                <a:gd name="T8" fmla="*/ 54 w 368"/>
                <a:gd name="T9" fmla="*/ 315 h 369"/>
                <a:gd name="T10" fmla="*/ 32 w 368"/>
                <a:gd name="T11" fmla="*/ 287 h 369"/>
                <a:gd name="T12" fmla="*/ 14 w 368"/>
                <a:gd name="T13" fmla="*/ 256 h 369"/>
                <a:gd name="T14" fmla="*/ 4 w 368"/>
                <a:gd name="T15" fmla="*/ 221 h 369"/>
                <a:gd name="T16" fmla="*/ 0 w 368"/>
                <a:gd name="T17" fmla="*/ 185 h 369"/>
                <a:gd name="T18" fmla="*/ 1 w 368"/>
                <a:gd name="T19" fmla="*/ 166 h 369"/>
                <a:gd name="T20" fmla="*/ 9 w 368"/>
                <a:gd name="T21" fmla="*/ 130 h 369"/>
                <a:gd name="T22" fmla="*/ 23 w 368"/>
                <a:gd name="T23" fmla="*/ 97 h 369"/>
                <a:gd name="T24" fmla="*/ 42 w 368"/>
                <a:gd name="T25" fmla="*/ 68 h 369"/>
                <a:gd name="T26" fmla="*/ 67 w 368"/>
                <a:gd name="T27" fmla="*/ 43 h 369"/>
                <a:gd name="T28" fmla="*/ 96 w 368"/>
                <a:gd name="T29" fmla="*/ 24 h 369"/>
                <a:gd name="T30" fmla="*/ 130 w 368"/>
                <a:gd name="T31" fmla="*/ 9 h 369"/>
                <a:gd name="T32" fmla="*/ 165 w 368"/>
                <a:gd name="T33" fmla="*/ 2 h 369"/>
                <a:gd name="T34" fmla="*/ 184 w 368"/>
                <a:gd name="T35" fmla="*/ 0 h 369"/>
                <a:gd name="T36" fmla="*/ 218 w 368"/>
                <a:gd name="T37" fmla="*/ 3 h 369"/>
                <a:gd name="T38" fmla="*/ 250 w 368"/>
                <a:gd name="T39" fmla="*/ 11 h 369"/>
                <a:gd name="T40" fmla="*/ 281 w 368"/>
                <a:gd name="T41" fmla="*/ 24 h 369"/>
                <a:gd name="T42" fmla="*/ 307 w 368"/>
                <a:gd name="T43" fmla="*/ 40 h 369"/>
                <a:gd name="T44" fmla="*/ 320 w 368"/>
                <a:gd name="T45" fmla="*/ 52 h 369"/>
                <a:gd name="T46" fmla="*/ 339 w 368"/>
                <a:gd name="T47" fmla="*/ 73 h 369"/>
                <a:gd name="T48" fmla="*/ 352 w 368"/>
                <a:gd name="T49" fmla="*/ 95 h 369"/>
                <a:gd name="T50" fmla="*/ 364 w 368"/>
                <a:gd name="T51" fmla="*/ 126 h 369"/>
                <a:gd name="T52" fmla="*/ 368 w 368"/>
                <a:gd name="T53" fmla="*/ 157 h 369"/>
                <a:gd name="T54" fmla="*/ 368 w 368"/>
                <a:gd name="T55" fmla="*/ 170 h 369"/>
                <a:gd name="T56" fmla="*/ 346 w 368"/>
                <a:gd name="T57" fmla="*/ 190 h 369"/>
                <a:gd name="T58" fmla="*/ 321 w 368"/>
                <a:gd name="T59" fmla="*/ 230 h 369"/>
                <a:gd name="T60" fmla="*/ 310 w 368"/>
                <a:gd name="T61" fmla="*/ 258 h 369"/>
                <a:gd name="T62" fmla="*/ 302 w 368"/>
                <a:gd name="T63" fmla="*/ 290 h 369"/>
                <a:gd name="T64" fmla="*/ 301 w 368"/>
                <a:gd name="T65" fmla="*/ 328 h 369"/>
                <a:gd name="T66" fmla="*/ 283 w 368"/>
                <a:gd name="T67" fmla="*/ 340 h 369"/>
                <a:gd name="T68" fmla="*/ 260 w 368"/>
                <a:gd name="T69" fmla="*/ 353 h 369"/>
                <a:gd name="T70" fmla="*/ 235 w 368"/>
                <a:gd name="T71" fmla="*/ 361 h 369"/>
                <a:gd name="T72" fmla="*/ 210 w 368"/>
                <a:gd name="T73" fmla="*/ 367 h 369"/>
                <a:gd name="T74" fmla="*/ 184 w 368"/>
                <a:gd name="T75"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8" h="369">
                  <a:moveTo>
                    <a:pt x="184" y="369"/>
                  </a:moveTo>
                  <a:lnTo>
                    <a:pt x="184" y="369"/>
                  </a:lnTo>
                  <a:lnTo>
                    <a:pt x="165" y="367"/>
                  </a:lnTo>
                  <a:lnTo>
                    <a:pt x="148" y="364"/>
                  </a:lnTo>
                  <a:lnTo>
                    <a:pt x="130" y="360"/>
                  </a:lnTo>
                  <a:lnTo>
                    <a:pt x="112" y="354"/>
                  </a:lnTo>
                  <a:lnTo>
                    <a:pt x="96" y="347"/>
                  </a:lnTo>
                  <a:lnTo>
                    <a:pt x="82" y="337"/>
                  </a:lnTo>
                  <a:lnTo>
                    <a:pt x="67" y="326"/>
                  </a:lnTo>
                  <a:lnTo>
                    <a:pt x="54" y="315"/>
                  </a:lnTo>
                  <a:lnTo>
                    <a:pt x="42" y="302"/>
                  </a:lnTo>
                  <a:lnTo>
                    <a:pt x="32" y="287"/>
                  </a:lnTo>
                  <a:lnTo>
                    <a:pt x="23" y="272"/>
                  </a:lnTo>
                  <a:lnTo>
                    <a:pt x="14" y="256"/>
                  </a:lnTo>
                  <a:lnTo>
                    <a:pt x="9" y="240"/>
                  </a:lnTo>
                  <a:lnTo>
                    <a:pt x="4" y="221"/>
                  </a:lnTo>
                  <a:lnTo>
                    <a:pt x="1" y="204"/>
                  </a:lnTo>
                  <a:lnTo>
                    <a:pt x="0" y="185"/>
                  </a:lnTo>
                  <a:lnTo>
                    <a:pt x="0" y="185"/>
                  </a:lnTo>
                  <a:lnTo>
                    <a:pt x="1" y="166"/>
                  </a:lnTo>
                  <a:lnTo>
                    <a:pt x="4" y="148"/>
                  </a:lnTo>
                  <a:lnTo>
                    <a:pt x="9" y="130"/>
                  </a:lnTo>
                  <a:lnTo>
                    <a:pt x="14" y="113"/>
                  </a:lnTo>
                  <a:lnTo>
                    <a:pt x="23" y="97"/>
                  </a:lnTo>
                  <a:lnTo>
                    <a:pt x="32" y="82"/>
                  </a:lnTo>
                  <a:lnTo>
                    <a:pt x="42" y="68"/>
                  </a:lnTo>
                  <a:lnTo>
                    <a:pt x="54" y="54"/>
                  </a:lnTo>
                  <a:lnTo>
                    <a:pt x="67" y="43"/>
                  </a:lnTo>
                  <a:lnTo>
                    <a:pt x="82" y="33"/>
                  </a:lnTo>
                  <a:lnTo>
                    <a:pt x="96" y="24"/>
                  </a:lnTo>
                  <a:lnTo>
                    <a:pt x="112" y="15"/>
                  </a:lnTo>
                  <a:lnTo>
                    <a:pt x="130" y="9"/>
                  </a:lnTo>
                  <a:lnTo>
                    <a:pt x="148" y="5"/>
                  </a:lnTo>
                  <a:lnTo>
                    <a:pt x="165" y="2"/>
                  </a:lnTo>
                  <a:lnTo>
                    <a:pt x="184" y="0"/>
                  </a:lnTo>
                  <a:lnTo>
                    <a:pt x="184" y="0"/>
                  </a:lnTo>
                  <a:lnTo>
                    <a:pt x="202" y="2"/>
                  </a:lnTo>
                  <a:lnTo>
                    <a:pt x="218" y="3"/>
                  </a:lnTo>
                  <a:lnTo>
                    <a:pt x="234" y="6"/>
                  </a:lnTo>
                  <a:lnTo>
                    <a:pt x="250" y="11"/>
                  </a:lnTo>
                  <a:lnTo>
                    <a:pt x="266" y="16"/>
                  </a:lnTo>
                  <a:lnTo>
                    <a:pt x="281" y="24"/>
                  </a:lnTo>
                  <a:lnTo>
                    <a:pt x="294" y="31"/>
                  </a:lnTo>
                  <a:lnTo>
                    <a:pt x="307" y="40"/>
                  </a:lnTo>
                  <a:lnTo>
                    <a:pt x="307" y="40"/>
                  </a:lnTo>
                  <a:lnTo>
                    <a:pt x="320" y="52"/>
                  </a:lnTo>
                  <a:lnTo>
                    <a:pt x="330" y="62"/>
                  </a:lnTo>
                  <a:lnTo>
                    <a:pt x="339" y="73"/>
                  </a:lnTo>
                  <a:lnTo>
                    <a:pt x="346" y="84"/>
                  </a:lnTo>
                  <a:lnTo>
                    <a:pt x="352" y="95"/>
                  </a:lnTo>
                  <a:lnTo>
                    <a:pt x="357" y="106"/>
                  </a:lnTo>
                  <a:lnTo>
                    <a:pt x="364" y="126"/>
                  </a:lnTo>
                  <a:lnTo>
                    <a:pt x="367" y="144"/>
                  </a:lnTo>
                  <a:lnTo>
                    <a:pt x="368" y="157"/>
                  </a:lnTo>
                  <a:lnTo>
                    <a:pt x="368" y="170"/>
                  </a:lnTo>
                  <a:lnTo>
                    <a:pt x="368" y="170"/>
                  </a:lnTo>
                  <a:lnTo>
                    <a:pt x="357" y="179"/>
                  </a:lnTo>
                  <a:lnTo>
                    <a:pt x="346" y="190"/>
                  </a:lnTo>
                  <a:lnTo>
                    <a:pt x="333" y="208"/>
                  </a:lnTo>
                  <a:lnTo>
                    <a:pt x="321" y="230"/>
                  </a:lnTo>
                  <a:lnTo>
                    <a:pt x="316" y="243"/>
                  </a:lnTo>
                  <a:lnTo>
                    <a:pt x="310" y="258"/>
                  </a:lnTo>
                  <a:lnTo>
                    <a:pt x="307" y="274"/>
                  </a:lnTo>
                  <a:lnTo>
                    <a:pt x="302" y="290"/>
                  </a:lnTo>
                  <a:lnTo>
                    <a:pt x="301" y="309"/>
                  </a:lnTo>
                  <a:lnTo>
                    <a:pt x="301" y="328"/>
                  </a:lnTo>
                  <a:lnTo>
                    <a:pt x="283" y="340"/>
                  </a:lnTo>
                  <a:lnTo>
                    <a:pt x="283" y="340"/>
                  </a:lnTo>
                  <a:lnTo>
                    <a:pt x="272" y="347"/>
                  </a:lnTo>
                  <a:lnTo>
                    <a:pt x="260" y="353"/>
                  </a:lnTo>
                  <a:lnTo>
                    <a:pt x="248" y="357"/>
                  </a:lnTo>
                  <a:lnTo>
                    <a:pt x="235" y="361"/>
                  </a:lnTo>
                  <a:lnTo>
                    <a:pt x="224" y="364"/>
                  </a:lnTo>
                  <a:lnTo>
                    <a:pt x="210" y="367"/>
                  </a:lnTo>
                  <a:lnTo>
                    <a:pt x="197" y="369"/>
                  </a:lnTo>
                  <a:lnTo>
                    <a:pt x="184" y="369"/>
                  </a:lnTo>
                  <a:lnTo>
                    <a:pt x="184" y="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4" name="Freeform 8"/>
            <p:cNvSpPr/>
            <p:nvPr/>
          </p:nvSpPr>
          <p:spPr bwMode="auto">
            <a:xfrm>
              <a:off x="-2463" y="2922"/>
              <a:ext cx="236" cy="620"/>
            </a:xfrm>
            <a:custGeom>
              <a:avLst/>
              <a:gdLst>
                <a:gd name="T0" fmla="*/ 406 w 471"/>
                <a:gd name="T1" fmla="*/ 1238 h 1238"/>
                <a:gd name="T2" fmla="*/ 386 w 471"/>
                <a:gd name="T3" fmla="*/ 1237 h 1238"/>
                <a:gd name="T4" fmla="*/ 367 w 471"/>
                <a:gd name="T5" fmla="*/ 1231 h 1238"/>
                <a:gd name="T6" fmla="*/ 351 w 471"/>
                <a:gd name="T7" fmla="*/ 1221 h 1238"/>
                <a:gd name="T8" fmla="*/ 336 w 471"/>
                <a:gd name="T9" fmla="*/ 1209 h 1238"/>
                <a:gd name="T10" fmla="*/ 323 w 471"/>
                <a:gd name="T11" fmla="*/ 1194 h 1238"/>
                <a:gd name="T12" fmla="*/ 314 w 471"/>
                <a:gd name="T13" fmla="*/ 1177 h 1238"/>
                <a:gd name="T14" fmla="*/ 308 w 471"/>
                <a:gd name="T15" fmla="*/ 1158 h 1238"/>
                <a:gd name="T16" fmla="*/ 307 w 471"/>
                <a:gd name="T17" fmla="*/ 1139 h 1238"/>
                <a:gd name="T18" fmla="*/ 272 w 471"/>
                <a:gd name="T19" fmla="*/ 823 h 1238"/>
                <a:gd name="T20" fmla="*/ 272 w 471"/>
                <a:gd name="T21" fmla="*/ 1139 h 1238"/>
                <a:gd name="T22" fmla="*/ 270 w 471"/>
                <a:gd name="T23" fmla="*/ 1158 h 1238"/>
                <a:gd name="T24" fmla="*/ 265 w 471"/>
                <a:gd name="T25" fmla="*/ 1177 h 1238"/>
                <a:gd name="T26" fmla="*/ 256 w 471"/>
                <a:gd name="T27" fmla="*/ 1194 h 1238"/>
                <a:gd name="T28" fmla="*/ 243 w 471"/>
                <a:gd name="T29" fmla="*/ 1209 h 1238"/>
                <a:gd name="T30" fmla="*/ 228 w 471"/>
                <a:gd name="T31" fmla="*/ 1221 h 1238"/>
                <a:gd name="T32" fmla="*/ 212 w 471"/>
                <a:gd name="T33" fmla="*/ 1231 h 1238"/>
                <a:gd name="T34" fmla="*/ 193 w 471"/>
                <a:gd name="T35" fmla="*/ 1237 h 1238"/>
                <a:gd name="T36" fmla="*/ 172 w 471"/>
                <a:gd name="T37" fmla="*/ 1238 h 1238"/>
                <a:gd name="T38" fmla="*/ 162 w 471"/>
                <a:gd name="T39" fmla="*/ 1238 h 1238"/>
                <a:gd name="T40" fmla="*/ 143 w 471"/>
                <a:gd name="T41" fmla="*/ 1234 h 1238"/>
                <a:gd name="T42" fmla="*/ 124 w 471"/>
                <a:gd name="T43" fmla="*/ 1226 h 1238"/>
                <a:gd name="T44" fmla="*/ 110 w 471"/>
                <a:gd name="T45" fmla="*/ 1215 h 1238"/>
                <a:gd name="T46" fmla="*/ 95 w 471"/>
                <a:gd name="T47" fmla="*/ 1202 h 1238"/>
                <a:gd name="T48" fmla="*/ 85 w 471"/>
                <a:gd name="T49" fmla="*/ 1186 h 1238"/>
                <a:gd name="T50" fmla="*/ 77 w 471"/>
                <a:gd name="T51" fmla="*/ 1168 h 1238"/>
                <a:gd name="T52" fmla="*/ 73 w 471"/>
                <a:gd name="T53" fmla="*/ 1149 h 1238"/>
                <a:gd name="T54" fmla="*/ 72 w 471"/>
                <a:gd name="T55" fmla="*/ 604 h 1238"/>
                <a:gd name="T56" fmla="*/ 55 w 471"/>
                <a:gd name="T57" fmla="*/ 592 h 1238"/>
                <a:gd name="T58" fmla="*/ 29 w 471"/>
                <a:gd name="T59" fmla="*/ 564 h 1238"/>
                <a:gd name="T60" fmla="*/ 10 w 471"/>
                <a:gd name="T61" fmla="*/ 531 h 1238"/>
                <a:gd name="T62" fmla="*/ 1 w 471"/>
                <a:gd name="T63" fmla="*/ 493 h 1238"/>
                <a:gd name="T64" fmla="*/ 0 w 471"/>
                <a:gd name="T65" fmla="*/ 152 h 1238"/>
                <a:gd name="T66" fmla="*/ 0 w 471"/>
                <a:gd name="T67" fmla="*/ 139 h 1238"/>
                <a:gd name="T68" fmla="*/ 4 w 471"/>
                <a:gd name="T69" fmla="*/ 114 h 1238"/>
                <a:gd name="T70" fmla="*/ 13 w 471"/>
                <a:gd name="T71" fmla="*/ 89 h 1238"/>
                <a:gd name="T72" fmla="*/ 25 w 471"/>
                <a:gd name="T73" fmla="*/ 67 h 1238"/>
                <a:gd name="T74" fmla="*/ 39 w 471"/>
                <a:gd name="T75" fmla="*/ 48 h 1238"/>
                <a:gd name="T76" fmla="*/ 57 w 471"/>
                <a:gd name="T77" fmla="*/ 31 h 1238"/>
                <a:gd name="T78" fmla="*/ 77 w 471"/>
                <a:gd name="T79" fmla="*/ 16 h 1238"/>
                <a:gd name="T80" fmla="*/ 99 w 471"/>
                <a:gd name="T81" fmla="*/ 6 h 1238"/>
                <a:gd name="T82" fmla="*/ 112 w 471"/>
                <a:gd name="T83" fmla="*/ 1 h 1238"/>
                <a:gd name="T84" fmla="*/ 156 w 471"/>
                <a:gd name="T85" fmla="*/ 0 h 1238"/>
                <a:gd name="T86" fmla="*/ 380 w 471"/>
                <a:gd name="T87" fmla="*/ 0 h 1238"/>
                <a:gd name="T88" fmla="*/ 380 w 471"/>
                <a:gd name="T89" fmla="*/ 358 h 1238"/>
                <a:gd name="T90" fmla="*/ 383 w 471"/>
                <a:gd name="T91" fmla="*/ 390 h 1238"/>
                <a:gd name="T92" fmla="*/ 393 w 471"/>
                <a:gd name="T93" fmla="*/ 417 h 1238"/>
                <a:gd name="T94" fmla="*/ 408 w 471"/>
                <a:gd name="T95" fmla="*/ 440 h 1238"/>
                <a:gd name="T96" fmla="*/ 425 w 471"/>
                <a:gd name="T97" fmla="*/ 457 h 1238"/>
                <a:gd name="T98" fmla="*/ 456 w 471"/>
                <a:gd name="T99" fmla="*/ 481 h 1238"/>
                <a:gd name="T100" fmla="*/ 471 w 471"/>
                <a:gd name="T101" fmla="*/ 1117 h 1238"/>
                <a:gd name="T102" fmla="*/ 471 w 471"/>
                <a:gd name="T103" fmla="*/ 1150 h 1238"/>
                <a:gd name="T104" fmla="*/ 471 w 471"/>
                <a:gd name="T105" fmla="*/ 1172 h 1238"/>
                <a:gd name="T106" fmla="*/ 466 w 471"/>
                <a:gd name="T107" fmla="*/ 1197 h 1238"/>
                <a:gd name="T108" fmla="*/ 452 w 471"/>
                <a:gd name="T109" fmla="*/ 1219 h 1238"/>
                <a:gd name="T110" fmla="*/ 443 w 471"/>
                <a:gd name="T111" fmla="*/ 1228 h 1238"/>
                <a:gd name="T112" fmla="*/ 419 w 471"/>
                <a:gd name="T113" fmla="*/ 1237 h 1238"/>
                <a:gd name="T114" fmla="*/ 406 w 471"/>
                <a:gd name="T115" fmla="*/ 123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1238">
                  <a:moveTo>
                    <a:pt x="406" y="1238"/>
                  </a:moveTo>
                  <a:lnTo>
                    <a:pt x="406" y="1238"/>
                  </a:lnTo>
                  <a:lnTo>
                    <a:pt x="396" y="1238"/>
                  </a:lnTo>
                  <a:lnTo>
                    <a:pt x="386" y="1237"/>
                  </a:lnTo>
                  <a:lnTo>
                    <a:pt x="377" y="1234"/>
                  </a:lnTo>
                  <a:lnTo>
                    <a:pt x="367" y="1231"/>
                  </a:lnTo>
                  <a:lnTo>
                    <a:pt x="360" y="1226"/>
                  </a:lnTo>
                  <a:lnTo>
                    <a:pt x="351" y="1221"/>
                  </a:lnTo>
                  <a:lnTo>
                    <a:pt x="343" y="1215"/>
                  </a:lnTo>
                  <a:lnTo>
                    <a:pt x="336" y="1209"/>
                  </a:lnTo>
                  <a:lnTo>
                    <a:pt x="329" y="1202"/>
                  </a:lnTo>
                  <a:lnTo>
                    <a:pt x="323" y="1194"/>
                  </a:lnTo>
                  <a:lnTo>
                    <a:pt x="319" y="1186"/>
                  </a:lnTo>
                  <a:lnTo>
                    <a:pt x="314" y="1177"/>
                  </a:lnTo>
                  <a:lnTo>
                    <a:pt x="311" y="1168"/>
                  </a:lnTo>
                  <a:lnTo>
                    <a:pt x="308" y="1158"/>
                  </a:lnTo>
                  <a:lnTo>
                    <a:pt x="307" y="1149"/>
                  </a:lnTo>
                  <a:lnTo>
                    <a:pt x="307" y="1139"/>
                  </a:lnTo>
                  <a:lnTo>
                    <a:pt x="307" y="823"/>
                  </a:lnTo>
                  <a:lnTo>
                    <a:pt x="272" y="823"/>
                  </a:lnTo>
                  <a:lnTo>
                    <a:pt x="272" y="1139"/>
                  </a:lnTo>
                  <a:lnTo>
                    <a:pt x="272" y="1139"/>
                  </a:lnTo>
                  <a:lnTo>
                    <a:pt x="272" y="1149"/>
                  </a:lnTo>
                  <a:lnTo>
                    <a:pt x="270" y="1158"/>
                  </a:lnTo>
                  <a:lnTo>
                    <a:pt x="267" y="1168"/>
                  </a:lnTo>
                  <a:lnTo>
                    <a:pt x="265" y="1177"/>
                  </a:lnTo>
                  <a:lnTo>
                    <a:pt x="260" y="1186"/>
                  </a:lnTo>
                  <a:lnTo>
                    <a:pt x="256" y="1194"/>
                  </a:lnTo>
                  <a:lnTo>
                    <a:pt x="250" y="1202"/>
                  </a:lnTo>
                  <a:lnTo>
                    <a:pt x="243" y="1209"/>
                  </a:lnTo>
                  <a:lnTo>
                    <a:pt x="235" y="1215"/>
                  </a:lnTo>
                  <a:lnTo>
                    <a:pt x="228" y="1221"/>
                  </a:lnTo>
                  <a:lnTo>
                    <a:pt x="221" y="1226"/>
                  </a:lnTo>
                  <a:lnTo>
                    <a:pt x="212" y="1231"/>
                  </a:lnTo>
                  <a:lnTo>
                    <a:pt x="202" y="1234"/>
                  </a:lnTo>
                  <a:lnTo>
                    <a:pt x="193" y="1237"/>
                  </a:lnTo>
                  <a:lnTo>
                    <a:pt x="183" y="1238"/>
                  </a:lnTo>
                  <a:lnTo>
                    <a:pt x="172" y="1238"/>
                  </a:lnTo>
                  <a:lnTo>
                    <a:pt x="172" y="1238"/>
                  </a:lnTo>
                  <a:lnTo>
                    <a:pt x="162" y="1238"/>
                  </a:lnTo>
                  <a:lnTo>
                    <a:pt x="152" y="1237"/>
                  </a:lnTo>
                  <a:lnTo>
                    <a:pt x="143" y="1234"/>
                  </a:lnTo>
                  <a:lnTo>
                    <a:pt x="133" y="1231"/>
                  </a:lnTo>
                  <a:lnTo>
                    <a:pt x="124" y="1226"/>
                  </a:lnTo>
                  <a:lnTo>
                    <a:pt x="117" y="1221"/>
                  </a:lnTo>
                  <a:lnTo>
                    <a:pt x="110" y="1215"/>
                  </a:lnTo>
                  <a:lnTo>
                    <a:pt x="102" y="1209"/>
                  </a:lnTo>
                  <a:lnTo>
                    <a:pt x="95" y="1202"/>
                  </a:lnTo>
                  <a:lnTo>
                    <a:pt x="89" y="1194"/>
                  </a:lnTo>
                  <a:lnTo>
                    <a:pt x="85" y="1186"/>
                  </a:lnTo>
                  <a:lnTo>
                    <a:pt x="80" y="1177"/>
                  </a:lnTo>
                  <a:lnTo>
                    <a:pt x="77" y="1168"/>
                  </a:lnTo>
                  <a:lnTo>
                    <a:pt x="74" y="1158"/>
                  </a:lnTo>
                  <a:lnTo>
                    <a:pt x="73" y="1149"/>
                  </a:lnTo>
                  <a:lnTo>
                    <a:pt x="73" y="1139"/>
                  </a:lnTo>
                  <a:lnTo>
                    <a:pt x="72" y="604"/>
                  </a:lnTo>
                  <a:lnTo>
                    <a:pt x="72" y="604"/>
                  </a:lnTo>
                  <a:lnTo>
                    <a:pt x="55" y="592"/>
                  </a:lnTo>
                  <a:lnTo>
                    <a:pt x="42" y="579"/>
                  </a:lnTo>
                  <a:lnTo>
                    <a:pt x="29" y="564"/>
                  </a:lnTo>
                  <a:lnTo>
                    <a:pt x="19" y="548"/>
                  </a:lnTo>
                  <a:lnTo>
                    <a:pt x="10" y="531"/>
                  </a:lnTo>
                  <a:lnTo>
                    <a:pt x="4" y="512"/>
                  </a:lnTo>
                  <a:lnTo>
                    <a:pt x="1" y="493"/>
                  </a:lnTo>
                  <a:lnTo>
                    <a:pt x="0" y="472"/>
                  </a:lnTo>
                  <a:lnTo>
                    <a:pt x="0" y="152"/>
                  </a:lnTo>
                  <a:lnTo>
                    <a:pt x="0" y="152"/>
                  </a:lnTo>
                  <a:lnTo>
                    <a:pt x="0" y="139"/>
                  </a:lnTo>
                  <a:lnTo>
                    <a:pt x="1" y="126"/>
                  </a:lnTo>
                  <a:lnTo>
                    <a:pt x="4" y="114"/>
                  </a:lnTo>
                  <a:lnTo>
                    <a:pt x="9" y="101"/>
                  </a:lnTo>
                  <a:lnTo>
                    <a:pt x="13" y="89"/>
                  </a:lnTo>
                  <a:lnTo>
                    <a:pt x="17" y="79"/>
                  </a:lnTo>
                  <a:lnTo>
                    <a:pt x="25" y="67"/>
                  </a:lnTo>
                  <a:lnTo>
                    <a:pt x="31" y="57"/>
                  </a:lnTo>
                  <a:lnTo>
                    <a:pt x="39" y="48"/>
                  </a:lnTo>
                  <a:lnTo>
                    <a:pt x="48" y="39"/>
                  </a:lnTo>
                  <a:lnTo>
                    <a:pt x="57" y="31"/>
                  </a:lnTo>
                  <a:lnTo>
                    <a:pt x="67" y="23"/>
                  </a:lnTo>
                  <a:lnTo>
                    <a:pt x="77" y="16"/>
                  </a:lnTo>
                  <a:lnTo>
                    <a:pt x="88" y="10"/>
                  </a:lnTo>
                  <a:lnTo>
                    <a:pt x="99" y="6"/>
                  </a:lnTo>
                  <a:lnTo>
                    <a:pt x="112" y="1"/>
                  </a:lnTo>
                  <a:lnTo>
                    <a:pt x="112" y="1"/>
                  </a:lnTo>
                  <a:lnTo>
                    <a:pt x="126" y="0"/>
                  </a:lnTo>
                  <a:lnTo>
                    <a:pt x="156" y="0"/>
                  </a:lnTo>
                  <a:lnTo>
                    <a:pt x="248" y="0"/>
                  </a:lnTo>
                  <a:lnTo>
                    <a:pt x="380" y="0"/>
                  </a:lnTo>
                  <a:lnTo>
                    <a:pt x="380" y="358"/>
                  </a:lnTo>
                  <a:lnTo>
                    <a:pt x="380" y="358"/>
                  </a:lnTo>
                  <a:lnTo>
                    <a:pt x="381" y="374"/>
                  </a:lnTo>
                  <a:lnTo>
                    <a:pt x="383" y="390"/>
                  </a:lnTo>
                  <a:lnTo>
                    <a:pt x="387" y="403"/>
                  </a:lnTo>
                  <a:lnTo>
                    <a:pt x="393" y="417"/>
                  </a:lnTo>
                  <a:lnTo>
                    <a:pt x="400" y="428"/>
                  </a:lnTo>
                  <a:lnTo>
                    <a:pt x="408" y="440"/>
                  </a:lnTo>
                  <a:lnTo>
                    <a:pt x="417" y="449"/>
                  </a:lnTo>
                  <a:lnTo>
                    <a:pt x="425" y="457"/>
                  </a:lnTo>
                  <a:lnTo>
                    <a:pt x="441" y="471"/>
                  </a:lnTo>
                  <a:lnTo>
                    <a:pt x="456" y="481"/>
                  </a:lnTo>
                  <a:lnTo>
                    <a:pt x="471" y="488"/>
                  </a:lnTo>
                  <a:lnTo>
                    <a:pt x="471" y="1117"/>
                  </a:lnTo>
                  <a:lnTo>
                    <a:pt x="471" y="1117"/>
                  </a:lnTo>
                  <a:lnTo>
                    <a:pt x="471" y="1150"/>
                  </a:lnTo>
                  <a:lnTo>
                    <a:pt x="471" y="1172"/>
                  </a:lnTo>
                  <a:lnTo>
                    <a:pt x="471" y="1172"/>
                  </a:lnTo>
                  <a:lnTo>
                    <a:pt x="469" y="1186"/>
                  </a:lnTo>
                  <a:lnTo>
                    <a:pt x="466" y="1197"/>
                  </a:lnTo>
                  <a:lnTo>
                    <a:pt x="460" y="1209"/>
                  </a:lnTo>
                  <a:lnTo>
                    <a:pt x="452" y="1219"/>
                  </a:lnTo>
                  <a:lnTo>
                    <a:pt x="452" y="1219"/>
                  </a:lnTo>
                  <a:lnTo>
                    <a:pt x="443" y="1228"/>
                  </a:lnTo>
                  <a:lnTo>
                    <a:pt x="431" y="1234"/>
                  </a:lnTo>
                  <a:lnTo>
                    <a:pt x="419" y="1237"/>
                  </a:lnTo>
                  <a:lnTo>
                    <a:pt x="406" y="1238"/>
                  </a:lnTo>
                  <a:lnTo>
                    <a:pt x="406" y="1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5" name="Freeform 9"/>
            <p:cNvSpPr/>
            <p:nvPr/>
          </p:nvSpPr>
          <p:spPr bwMode="auto">
            <a:xfrm>
              <a:off x="-1894" y="2711"/>
              <a:ext cx="184" cy="184"/>
            </a:xfrm>
            <a:custGeom>
              <a:avLst/>
              <a:gdLst>
                <a:gd name="T0" fmla="*/ 68 w 369"/>
                <a:gd name="T1" fmla="*/ 328 h 369"/>
                <a:gd name="T2" fmla="*/ 68 w 369"/>
                <a:gd name="T3" fmla="*/ 309 h 369"/>
                <a:gd name="T4" fmla="*/ 62 w 369"/>
                <a:gd name="T5" fmla="*/ 274 h 369"/>
                <a:gd name="T6" fmla="*/ 53 w 369"/>
                <a:gd name="T7" fmla="*/ 243 h 369"/>
                <a:gd name="T8" fmla="*/ 35 w 369"/>
                <a:gd name="T9" fmla="*/ 208 h 369"/>
                <a:gd name="T10" fmla="*/ 12 w 369"/>
                <a:gd name="T11" fmla="*/ 179 h 369"/>
                <a:gd name="T12" fmla="*/ 0 w 369"/>
                <a:gd name="T13" fmla="*/ 170 h 369"/>
                <a:gd name="T14" fmla="*/ 2 w 369"/>
                <a:gd name="T15" fmla="*/ 144 h 369"/>
                <a:gd name="T16" fmla="*/ 12 w 369"/>
                <a:gd name="T17" fmla="*/ 106 h 369"/>
                <a:gd name="T18" fmla="*/ 22 w 369"/>
                <a:gd name="T19" fmla="*/ 84 h 369"/>
                <a:gd name="T20" fmla="*/ 38 w 369"/>
                <a:gd name="T21" fmla="*/ 62 h 369"/>
                <a:gd name="T22" fmla="*/ 62 w 369"/>
                <a:gd name="T23" fmla="*/ 40 h 369"/>
                <a:gd name="T24" fmla="*/ 73 w 369"/>
                <a:gd name="T25" fmla="*/ 31 h 369"/>
                <a:gd name="T26" fmla="*/ 103 w 369"/>
                <a:gd name="T27" fmla="*/ 16 h 369"/>
                <a:gd name="T28" fmla="*/ 135 w 369"/>
                <a:gd name="T29" fmla="*/ 6 h 369"/>
                <a:gd name="T30" fmla="*/ 167 w 369"/>
                <a:gd name="T31" fmla="*/ 2 h 369"/>
                <a:gd name="T32" fmla="*/ 185 w 369"/>
                <a:gd name="T33" fmla="*/ 0 h 369"/>
                <a:gd name="T34" fmla="*/ 221 w 369"/>
                <a:gd name="T35" fmla="*/ 5 h 369"/>
                <a:gd name="T36" fmla="*/ 256 w 369"/>
                <a:gd name="T37" fmla="*/ 15 h 369"/>
                <a:gd name="T38" fmla="*/ 287 w 369"/>
                <a:gd name="T39" fmla="*/ 33 h 369"/>
                <a:gd name="T40" fmla="*/ 315 w 369"/>
                <a:gd name="T41" fmla="*/ 54 h 369"/>
                <a:gd name="T42" fmla="*/ 337 w 369"/>
                <a:gd name="T43" fmla="*/ 82 h 369"/>
                <a:gd name="T44" fmla="*/ 354 w 369"/>
                <a:gd name="T45" fmla="*/ 113 h 369"/>
                <a:gd name="T46" fmla="*/ 364 w 369"/>
                <a:gd name="T47" fmla="*/ 148 h 369"/>
                <a:gd name="T48" fmla="*/ 369 w 369"/>
                <a:gd name="T49" fmla="*/ 185 h 369"/>
                <a:gd name="T50" fmla="*/ 367 w 369"/>
                <a:gd name="T51" fmla="*/ 204 h 369"/>
                <a:gd name="T52" fmla="*/ 360 w 369"/>
                <a:gd name="T53" fmla="*/ 240 h 369"/>
                <a:gd name="T54" fmla="*/ 345 w 369"/>
                <a:gd name="T55" fmla="*/ 272 h 369"/>
                <a:gd name="T56" fmla="*/ 326 w 369"/>
                <a:gd name="T57" fmla="*/ 302 h 369"/>
                <a:gd name="T58" fmla="*/ 302 w 369"/>
                <a:gd name="T59" fmla="*/ 326 h 369"/>
                <a:gd name="T60" fmla="*/ 272 w 369"/>
                <a:gd name="T61" fmla="*/ 347 h 369"/>
                <a:gd name="T62" fmla="*/ 239 w 369"/>
                <a:gd name="T63" fmla="*/ 360 h 369"/>
                <a:gd name="T64" fmla="*/ 204 w 369"/>
                <a:gd name="T65" fmla="*/ 367 h 369"/>
                <a:gd name="T66" fmla="*/ 185 w 369"/>
                <a:gd name="T67" fmla="*/ 369 h 369"/>
                <a:gd name="T68" fmla="*/ 158 w 369"/>
                <a:gd name="T69" fmla="*/ 367 h 369"/>
                <a:gd name="T70" fmla="*/ 133 w 369"/>
                <a:gd name="T71" fmla="*/ 361 h 369"/>
                <a:gd name="T72" fmla="*/ 109 w 369"/>
                <a:gd name="T73" fmla="*/ 353 h 369"/>
                <a:gd name="T74" fmla="*/ 85 w 369"/>
                <a:gd name="T75" fmla="*/ 34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9" h="369">
                  <a:moveTo>
                    <a:pt x="85" y="340"/>
                  </a:moveTo>
                  <a:lnTo>
                    <a:pt x="68" y="328"/>
                  </a:lnTo>
                  <a:lnTo>
                    <a:pt x="68" y="328"/>
                  </a:lnTo>
                  <a:lnTo>
                    <a:pt x="68" y="309"/>
                  </a:lnTo>
                  <a:lnTo>
                    <a:pt x="66" y="290"/>
                  </a:lnTo>
                  <a:lnTo>
                    <a:pt x="62" y="274"/>
                  </a:lnTo>
                  <a:lnTo>
                    <a:pt x="57" y="258"/>
                  </a:lnTo>
                  <a:lnTo>
                    <a:pt x="53" y="243"/>
                  </a:lnTo>
                  <a:lnTo>
                    <a:pt x="47" y="230"/>
                  </a:lnTo>
                  <a:lnTo>
                    <a:pt x="35" y="208"/>
                  </a:lnTo>
                  <a:lnTo>
                    <a:pt x="22" y="190"/>
                  </a:lnTo>
                  <a:lnTo>
                    <a:pt x="12" y="179"/>
                  </a:lnTo>
                  <a:lnTo>
                    <a:pt x="0" y="170"/>
                  </a:lnTo>
                  <a:lnTo>
                    <a:pt x="0" y="170"/>
                  </a:lnTo>
                  <a:lnTo>
                    <a:pt x="0" y="157"/>
                  </a:lnTo>
                  <a:lnTo>
                    <a:pt x="2" y="144"/>
                  </a:lnTo>
                  <a:lnTo>
                    <a:pt x="5" y="126"/>
                  </a:lnTo>
                  <a:lnTo>
                    <a:pt x="12" y="106"/>
                  </a:lnTo>
                  <a:lnTo>
                    <a:pt x="16" y="95"/>
                  </a:lnTo>
                  <a:lnTo>
                    <a:pt x="22" y="84"/>
                  </a:lnTo>
                  <a:lnTo>
                    <a:pt x="30" y="73"/>
                  </a:lnTo>
                  <a:lnTo>
                    <a:pt x="38" y="62"/>
                  </a:lnTo>
                  <a:lnTo>
                    <a:pt x="49" y="52"/>
                  </a:lnTo>
                  <a:lnTo>
                    <a:pt x="62" y="40"/>
                  </a:lnTo>
                  <a:lnTo>
                    <a:pt x="62" y="40"/>
                  </a:lnTo>
                  <a:lnTo>
                    <a:pt x="73" y="31"/>
                  </a:lnTo>
                  <a:lnTo>
                    <a:pt x="88" y="24"/>
                  </a:lnTo>
                  <a:lnTo>
                    <a:pt x="103" y="16"/>
                  </a:lnTo>
                  <a:lnTo>
                    <a:pt x="119" y="11"/>
                  </a:lnTo>
                  <a:lnTo>
                    <a:pt x="135" y="6"/>
                  </a:lnTo>
                  <a:lnTo>
                    <a:pt x="151" y="3"/>
                  </a:lnTo>
                  <a:lnTo>
                    <a:pt x="167" y="2"/>
                  </a:lnTo>
                  <a:lnTo>
                    <a:pt x="185" y="0"/>
                  </a:lnTo>
                  <a:lnTo>
                    <a:pt x="185" y="0"/>
                  </a:lnTo>
                  <a:lnTo>
                    <a:pt x="204" y="2"/>
                  </a:lnTo>
                  <a:lnTo>
                    <a:pt x="221" y="5"/>
                  </a:lnTo>
                  <a:lnTo>
                    <a:pt x="239" y="9"/>
                  </a:lnTo>
                  <a:lnTo>
                    <a:pt x="256" y="15"/>
                  </a:lnTo>
                  <a:lnTo>
                    <a:pt x="272" y="24"/>
                  </a:lnTo>
                  <a:lnTo>
                    <a:pt x="287" y="33"/>
                  </a:lnTo>
                  <a:lnTo>
                    <a:pt x="302" y="43"/>
                  </a:lnTo>
                  <a:lnTo>
                    <a:pt x="315" y="54"/>
                  </a:lnTo>
                  <a:lnTo>
                    <a:pt x="326" y="68"/>
                  </a:lnTo>
                  <a:lnTo>
                    <a:pt x="337" y="82"/>
                  </a:lnTo>
                  <a:lnTo>
                    <a:pt x="345" y="97"/>
                  </a:lnTo>
                  <a:lnTo>
                    <a:pt x="354" y="113"/>
                  </a:lnTo>
                  <a:lnTo>
                    <a:pt x="360" y="130"/>
                  </a:lnTo>
                  <a:lnTo>
                    <a:pt x="364" y="148"/>
                  </a:lnTo>
                  <a:lnTo>
                    <a:pt x="367" y="166"/>
                  </a:lnTo>
                  <a:lnTo>
                    <a:pt x="369" y="185"/>
                  </a:lnTo>
                  <a:lnTo>
                    <a:pt x="369" y="185"/>
                  </a:lnTo>
                  <a:lnTo>
                    <a:pt x="367" y="204"/>
                  </a:lnTo>
                  <a:lnTo>
                    <a:pt x="364" y="221"/>
                  </a:lnTo>
                  <a:lnTo>
                    <a:pt x="360" y="240"/>
                  </a:lnTo>
                  <a:lnTo>
                    <a:pt x="354" y="256"/>
                  </a:lnTo>
                  <a:lnTo>
                    <a:pt x="345" y="272"/>
                  </a:lnTo>
                  <a:lnTo>
                    <a:pt x="337" y="287"/>
                  </a:lnTo>
                  <a:lnTo>
                    <a:pt x="326" y="302"/>
                  </a:lnTo>
                  <a:lnTo>
                    <a:pt x="315" y="315"/>
                  </a:lnTo>
                  <a:lnTo>
                    <a:pt x="302" y="326"/>
                  </a:lnTo>
                  <a:lnTo>
                    <a:pt x="287" y="337"/>
                  </a:lnTo>
                  <a:lnTo>
                    <a:pt x="272" y="347"/>
                  </a:lnTo>
                  <a:lnTo>
                    <a:pt x="256" y="354"/>
                  </a:lnTo>
                  <a:lnTo>
                    <a:pt x="239" y="360"/>
                  </a:lnTo>
                  <a:lnTo>
                    <a:pt x="221" y="364"/>
                  </a:lnTo>
                  <a:lnTo>
                    <a:pt x="204" y="367"/>
                  </a:lnTo>
                  <a:lnTo>
                    <a:pt x="185" y="369"/>
                  </a:lnTo>
                  <a:lnTo>
                    <a:pt x="185" y="369"/>
                  </a:lnTo>
                  <a:lnTo>
                    <a:pt x="171" y="369"/>
                  </a:lnTo>
                  <a:lnTo>
                    <a:pt x="158" y="367"/>
                  </a:lnTo>
                  <a:lnTo>
                    <a:pt x="145" y="364"/>
                  </a:lnTo>
                  <a:lnTo>
                    <a:pt x="133" y="361"/>
                  </a:lnTo>
                  <a:lnTo>
                    <a:pt x="120" y="357"/>
                  </a:lnTo>
                  <a:lnTo>
                    <a:pt x="109" y="353"/>
                  </a:lnTo>
                  <a:lnTo>
                    <a:pt x="97" y="347"/>
                  </a:lnTo>
                  <a:lnTo>
                    <a:pt x="85" y="340"/>
                  </a:lnTo>
                  <a:lnTo>
                    <a:pt x="85" y="3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6" name="Freeform 10"/>
            <p:cNvSpPr/>
            <p:nvPr/>
          </p:nvSpPr>
          <p:spPr bwMode="auto">
            <a:xfrm>
              <a:off x="-1906" y="2922"/>
              <a:ext cx="236" cy="620"/>
            </a:xfrm>
            <a:custGeom>
              <a:avLst/>
              <a:gdLst>
                <a:gd name="T0" fmla="*/ 19 w 471"/>
                <a:gd name="T1" fmla="*/ 1219 h 1238"/>
                <a:gd name="T2" fmla="*/ 4 w 471"/>
                <a:gd name="T3" fmla="*/ 1197 h 1238"/>
                <a:gd name="T4" fmla="*/ 0 w 471"/>
                <a:gd name="T5" fmla="*/ 1172 h 1238"/>
                <a:gd name="T6" fmla="*/ 0 w 471"/>
                <a:gd name="T7" fmla="*/ 1150 h 1238"/>
                <a:gd name="T8" fmla="*/ 0 w 471"/>
                <a:gd name="T9" fmla="*/ 488 h 1238"/>
                <a:gd name="T10" fmla="*/ 15 w 471"/>
                <a:gd name="T11" fmla="*/ 481 h 1238"/>
                <a:gd name="T12" fmla="*/ 45 w 471"/>
                <a:gd name="T13" fmla="*/ 457 h 1238"/>
                <a:gd name="T14" fmla="*/ 63 w 471"/>
                <a:gd name="T15" fmla="*/ 440 h 1238"/>
                <a:gd name="T16" fmla="*/ 77 w 471"/>
                <a:gd name="T17" fmla="*/ 417 h 1238"/>
                <a:gd name="T18" fmla="*/ 86 w 471"/>
                <a:gd name="T19" fmla="*/ 390 h 1238"/>
                <a:gd name="T20" fmla="*/ 91 w 471"/>
                <a:gd name="T21" fmla="*/ 358 h 1238"/>
                <a:gd name="T22" fmla="*/ 91 w 471"/>
                <a:gd name="T23" fmla="*/ 0 h 1238"/>
                <a:gd name="T24" fmla="*/ 313 w 471"/>
                <a:gd name="T25" fmla="*/ 0 h 1238"/>
                <a:gd name="T26" fmla="*/ 358 w 471"/>
                <a:gd name="T27" fmla="*/ 1 h 1238"/>
                <a:gd name="T28" fmla="*/ 370 w 471"/>
                <a:gd name="T29" fmla="*/ 6 h 1238"/>
                <a:gd name="T30" fmla="*/ 393 w 471"/>
                <a:gd name="T31" fmla="*/ 16 h 1238"/>
                <a:gd name="T32" fmla="*/ 414 w 471"/>
                <a:gd name="T33" fmla="*/ 31 h 1238"/>
                <a:gd name="T34" fmla="*/ 431 w 471"/>
                <a:gd name="T35" fmla="*/ 48 h 1238"/>
                <a:gd name="T36" fmla="*/ 446 w 471"/>
                <a:gd name="T37" fmla="*/ 67 h 1238"/>
                <a:gd name="T38" fmla="*/ 458 w 471"/>
                <a:gd name="T39" fmla="*/ 89 h 1238"/>
                <a:gd name="T40" fmla="*/ 466 w 471"/>
                <a:gd name="T41" fmla="*/ 114 h 1238"/>
                <a:gd name="T42" fmla="*/ 471 w 471"/>
                <a:gd name="T43" fmla="*/ 139 h 1238"/>
                <a:gd name="T44" fmla="*/ 471 w 471"/>
                <a:gd name="T45" fmla="*/ 472 h 1238"/>
                <a:gd name="T46" fmla="*/ 469 w 471"/>
                <a:gd name="T47" fmla="*/ 493 h 1238"/>
                <a:gd name="T48" fmla="*/ 459 w 471"/>
                <a:gd name="T49" fmla="*/ 531 h 1238"/>
                <a:gd name="T50" fmla="*/ 441 w 471"/>
                <a:gd name="T51" fmla="*/ 564 h 1238"/>
                <a:gd name="T52" fmla="*/ 415 w 471"/>
                <a:gd name="T53" fmla="*/ 592 h 1238"/>
                <a:gd name="T54" fmla="*/ 398 w 471"/>
                <a:gd name="T55" fmla="*/ 1139 h 1238"/>
                <a:gd name="T56" fmla="*/ 398 w 471"/>
                <a:gd name="T57" fmla="*/ 1149 h 1238"/>
                <a:gd name="T58" fmla="*/ 393 w 471"/>
                <a:gd name="T59" fmla="*/ 1168 h 1238"/>
                <a:gd name="T60" fmla="*/ 386 w 471"/>
                <a:gd name="T61" fmla="*/ 1186 h 1238"/>
                <a:gd name="T62" fmla="*/ 376 w 471"/>
                <a:gd name="T63" fmla="*/ 1202 h 1238"/>
                <a:gd name="T64" fmla="*/ 361 w 471"/>
                <a:gd name="T65" fmla="*/ 1215 h 1238"/>
                <a:gd name="T66" fmla="*/ 345 w 471"/>
                <a:gd name="T67" fmla="*/ 1226 h 1238"/>
                <a:gd name="T68" fmla="*/ 327 w 471"/>
                <a:gd name="T69" fmla="*/ 1234 h 1238"/>
                <a:gd name="T70" fmla="*/ 308 w 471"/>
                <a:gd name="T71" fmla="*/ 1238 h 1238"/>
                <a:gd name="T72" fmla="*/ 298 w 471"/>
                <a:gd name="T73" fmla="*/ 1238 h 1238"/>
                <a:gd name="T74" fmla="*/ 278 w 471"/>
                <a:gd name="T75" fmla="*/ 1237 h 1238"/>
                <a:gd name="T76" fmla="*/ 259 w 471"/>
                <a:gd name="T77" fmla="*/ 1231 h 1238"/>
                <a:gd name="T78" fmla="*/ 243 w 471"/>
                <a:gd name="T79" fmla="*/ 1221 h 1238"/>
                <a:gd name="T80" fmla="*/ 228 w 471"/>
                <a:gd name="T81" fmla="*/ 1209 h 1238"/>
                <a:gd name="T82" fmla="*/ 215 w 471"/>
                <a:gd name="T83" fmla="*/ 1194 h 1238"/>
                <a:gd name="T84" fmla="*/ 206 w 471"/>
                <a:gd name="T85" fmla="*/ 1177 h 1238"/>
                <a:gd name="T86" fmla="*/ 200 w 471"/>
                <a:gd name="T87" fmla="*/ 1158 h 1238"/>
                <a:gd name="T88" fmla="*/ 199 w 471"/>
                <a:gd name="T89" fmla="*/ 1139 h 1238"/>
                <a:gd name="T90" fmla="*/ 164 w 471"/>
                <a:gd name="T91" fmla="*/ 823 h 1238"/>
                <a:gd name="T92" fmla="*/ 164 w 471"/>
                <a:gd name="T93" fmla="*/ 1139 h 1238"/>
                <a:gd name="T94" fmla="*/ 162 w 471"/>
                <a:gd name="T95" fmla="*/ 1158 h 1238"/>
                <a:gd name="T96" fmla="*/ 156 w 471"/>
                <a:gd name="T97" fmla="*/ 1177 h 1238"/>
                <a:gd name="T98" fmla="*/ 148 w 471"/>
                <a:gd name="T99" fmla="*/ 1194 h 1238"/>
                <a:gd name="T100" fmla="*/ 134 w 471"/>
                <a:gd name="T101" fmla="*/ 1209 h 1238"/>
                <a:gd name="T102" fmla="*/ 120 w 471"/>
                <a:gd name="T103" fmla="*/ 1221 h 1238"/>
                <a:gd name="T104" fmla="*/ 102 w 471"/>
                <a:gd name="T105" fmla="*/ 1231 h 1238"/>
                <a:gd name="T106" fmla="*/ 85 w 471"/>
                <a:gd name="T107" fmla="*/ 1237 h 1238"/>
                <a:gd name="T108" fmla="*/ 64 w 471"/>
                <a:gd name="T109" fmla="*/ 1238 h 1238"/>
                <a:gd name="T110" fmla="*/ 51 w 471"/>
                <a:gd name="T111" fmla="*/ 1237 h 1238"/>
                <a:gd name="T112" fmla="*/ 28 w 471"/>
                <a:gd name="T113" fmla="*/ 1228 h 1238"/>
                <a:gd name="T114" fmla="*/ 19 w 471"/>
                <a:gd name="T115" fmla="*/ 1219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1238">
                  <a:moveTo>
                    <a:pt x="19" y="1219"/>
                  </a:moveTo>
                  <a:lnTo>
                    <a:pt x="19" y="1219"/>
                  </a:lnTo>
                  <a:lnTo>
                    <a:pt x="10" y="1209"/>
                  </a:lnTo>
                  <a:lnTo>
                    <a:pt x="4" y="1197"/>
                  </a:lnTo>
                  <a:lnTo>
                    <a:pt x="1" y="1186"/>
                  </a:lnTo>
                  <a:lnTo>
                    <a:pt x="0" y="1172"/>
                  </a:lnTo>
                  <a:lnTo>
                    <a:pt x="0" y="1172"/>
                  </a:lnTo>
                  <a:lnTo>
                    <a:pt x="0" y="1150"/>
                  </a:lnTo>
                  <a:lnTo>
                    <a:pt x="0" y="1117"/>
                  </a:lnTo>
                  <a:lnTo>
                    <a:pt x="0" y="488"/>
                  </a:lnTo>
                  <a:lnTo>
                    <a:pt x="0" y="488"/>
                  </a:lnTo>
                  <a:lnTo>
                    <a:pt x="15" y="481"/>
                  </a:lnTo>
                  <a:lnTo>
                    <a:pt x="29" y="471"/>
                  </a:lnTo>
                  <a:lnTo>
                    <a:pt x="45" y="457"/>
                  </a:lnTo>
                  <a:lnTo>
                    <a:pt x="54" y="449"/>
                  </a:lnTo>
                  <a:lnTo>
                    <a:pt x="63" y="440"/>
                  </a:lnTo>
                  <a:lnTo>
                    <a:pt x="70" y="428"/>
                  </a:lnTo>
                  <a:lnTo>
                    <a:pt x="77" y="417"/>
                  </a:lnTo>
                  <a:lnTo>
                    <a:pt x="82" y="403"/>
                  </a:lnTo>
                  <a:lnTo>
                    <a:pt x="86" y="390"/>
                  </a:lnTo>
                  <a:lnTo>
                    <a:pt x="89" y="374"/>
                  </a:lnTo>
                  <a:lnTo>
                    <a:pt x="91" y="358"/>
                  </a:lnTo>
                  <a:lnTo>
                    <a:pt x="91" y="0"/>
                  </a:lnTo>
                  <a:lnTo>
                    <a:pt x="91" y="0"/>
                  </a:lnTo>
                  <a:lnTo>
                    <a:pt x="222" y="0"/>
                  </a:lnTo>
                  <a:lnTo>
                    <a:pt x="313" y="0"/>
                  </a:lnTo>
                  <a:lnTo>
                    <a:pt x="345" y="0"/>
                  </a:lnTo>
                  <a:lnTo>
                    <a:pt x="358" y="1"/>
                  </a:lnTo>
                  <a:lnTo>
                    <a:pt x="358" y="1"/>
                  </a:lnTo>
                  <a:lnTo>
                    <a:pt x="370" y="6"/>
                  </a:lnTo>
                  <a:lnTo>
                    <a:pt x="382" y="10"/>
                  </a:lnTo>
                  <a:lnTo>
                    <a:pt x="393" y="16"/>
                  </a:lnTo>
                  <a:lnTo>
                    <a:pt x="403" y="23"/>
                  </a:lnTo>
                  <a:lnTo>
                    <a:pt x="414" y="31"/>
                  </a:lnTo>
                  <a:lnTo>
                    <a:pt x="422" y="39"/>
                  </a:lnTo>
                  <a:lnTo>
                    <a:pt x="431" y="48"/>
                  </a:lnTo>
                  <a:lnTo>
                    <a:pt x="440" y="57"/>
                  </a:lnTo>
                  <a:lnTo>
                    <a:pt x="446" y="67"/>
                  </a:lnTo>
                  <a:lnTo>
                    <a:pt x="453" y="79"/>
                  </a:lnTo>
                  <a:lnTo>
                    <a:pt x="458" y="89"/>
                  </a:lnTo>
                  <a:lnTo>
                    <a:pt x="462" y="101"/>
                  </a:lnTo>
                  <a:lnTo>
                    <a:pt x="466" y="114"/>
                  </a:lnTo>
                  <a:lnTo>
                    <a:pt x="469" y="126"/>
                  </a:lnTo>
                  <a:lnTo>
                    <a:pt x="471" y="139"/>
                  </a:lnTo>
                  <a:lnTo>
                    <a:pt x="471" y="152"/>
                  </a:lnTo>
                  <a:lnTo>
                    <a:pt x="471" y="472"/>
                  </a:lnTo>
                  <a:lnTo>
                    <a:pt x="471" y="472"/>
                  </a:lnTo>
                  <a:lnTo>
                    <a:pt x="469" y="493"/>
                  </a:lnTo>
                  <a:lnTo>
                    <a:pt x="466" y="512"/>
                  </a:lnTo>
                  <a:lnTo>
                    <a:pt x="459" y="531"/>
                  </a:lnTo>
                  <a:lnTo>
                    <a:pt x="452" y="548"/>
                  </a:lnTo>
                  <a:lnTo>
                    <a:pt x="441" y="564"/>
                  </a:lnTo>
                  <a:lnTo>
                    <a:pt x="428" y="579"/>
                  </a:lnTo>
                  <a:lnTo>
                    <a:pt x="415" y="592"/>
                  </a:lnTo>
                  <a:lnTo>
                    <a:pt x="399" y="604"/>
                  </a:lnTo>
                  <a:lnTo>
                    <a:pt x="398" y="1139"/>
                  </a:lnTo>
                  <a:lnTo>
                    <a:pt x="398" y="1139"/>
                  </a:lnTo>
                  <a:lnTo>
                    <a:pt x="398" y="1149"/>
                  </a:lnTo>
                  <a:lnTo>
                    <a:pt x="396" y="1158"/>
                  </a:lnTo>
                  <a:lnTo>
                    <a:pt x="393" y="1168"/>
                  </a:lnTo>
                  <a:lnTo>
                    <a:pt x="390" y="1177"/>
                  </a:lnTo>
                  <a:lnTo>
                    <a:pt x="386" y="1186"/>
                  </a:lnTo>
                  <a:lnTo>
                    <a:pt x="382" y="1194"/>
                  </a:lnTo>
                  <a:lnTo>
                    <a:pt x="376" y="1202"/>
                  </a:lnTo>
                  <a:lnTo>
                    <a:pt x="368" y="1209"/>
                  </a:lnTo>
                  <a:lnTo>
                    <a:pt x="361" y="1215"/>
                  </a:lnTo>
                  <a:lnTo>
                    <a:pt x="354" y="1221"/>
                  </a:lnTo>
                  <a:lnTo>
                    <a:pt x="345" y="1226"/>
                  </a:lnTo>
                  <a:lnTo>
                    <a:pt x="336" y="1231"/>
                  </a:lnTo>
                  <a:lnTo>
                    <a:pt x="327" y="1234"/>
                  </a:lnTo>
                  <a:lnTo>
                    <a:pt x="319" y="1237"/>
                  </a:lnTo>
                  <a:lnTo>
                    <a:pt x="308" y="1238"/>
                  </a:lnTo>
                  <a:lnTo>
                    <a:pt x="298" y="1238"/>
                  </a:lnTo>
                  <a:lnTo>
                    <a:pt x="298" y="1238"/>
                  </a:lnTo>
                  <a:lnTo>
                    <a:pt x="288" y="1238"/>
                  </a:lnTo>
                  <a:lnTo>
                    <a:pt x="278" y="1237"/>
                  </a:lnTo>
                  <a:lnTo>
                    <a:pt x="269" y="1234"/>
                  </a:lnTo>
                  <a:lnTo>
                    <a:pt x="259" y="1231"/>
                  </a:lnTo>
                  <a:lnTo>
                    <a:pt x="250" y="1226"/>
                  </a:lnTo>
                  <a:lnTo>
                    <a:pt x="243" y="1221"/>
                  </a:lnTo>
                  <a:lnTo>
                    <a:pt x="234" y="1215"/>
                  </a:lnTo>
                  <a:lnTo>
                    <a:pt x="228" y="1209"/>
                  </a:lnTo>
                  <a:lnTo>
                    <a:pt x="221" y="1202"/>
                  </a:lnTo>
                  <a:lnTo>
                    <a:pt x="215" y="1194"/>
                  </a:lnTo>
                  <a:lnTo>
                    <a:pt x="210" y="1186"/>
                  </a:lnTo>
                  <a:lnTo>
                    <a:pt x="206" y="1177"/>
                  </a:lnTo>
                  <a:lnTo>
                    <a:pt x="203" y="1168"/>
                  </a:lnTo>
                  <a:lnTo>
                    <a:pt x="200" y="1158"/>
                  </a:lnTo>
                  <a:lnTo>
                    <a:pt x="199" y="1149"/>
                  </a:lnTo>
                  <a:lnTo>
                    <a:pt x="199" y="1139"/>
                  </a:lnTo>
                  <a:lnTo>
                    <a:pt x="199" y="823"/>
                  </a:lnTo>
                  <a:lnTo>
                    <a:pt x="164" y="823"/>
                  </a:lnTo>
                  <a:lnTo>
                    <a:pt x="164" y="1139"/>
                  </a:lnTo>
                  <a:lnTo>
                    <a:pt x="164" y="1139"/>
                  </a:lnTo>
                  <a:lnTo>
                    <a:pt x="164" y="1149"/>
                  </a:lnTo>
                  <a:lnTo>
                    <a:pt x="162" y="1158"/>
                  </a:lnTo>
                  <a:lnTo>
                    <a:pt x="159" y="1168"/>
                  </a:lnTo>
                  <a:lnTo>
                    <a:pt x="156" y="1177"/>
                  </a:lnTo>
                  <a:lnTo>
                    <a:pt x="152" y="1186"/>
                  </a:lnTo>
                  <a:lnTo>
                    <a:pt x="148" y="1194"/>
                  </a:lnTo>
                  <a:lnTo>
                    <a:pt x="142" y="1202"/>
                  </a:lnTo>
                  <a:lnTo>
                    <a:pt x="134" y="1209"/>
                  </a:lnTo>
                  <a:lnTo>
                    <a:pt x="127" y="1215"/>
                  </a:lnTo>
                  <a:lnTo>
                    <a:pt x="120" y="1221"/>
                  </a:lnTo>
                  <a:lnTo>
                    <a:pt x="111" y="1226"/>
                  </a:lnTo>
                  <a:lnTo>
                    <a:pt x="102" y="1231"/>
                  </a:lnTo>
                  <a:lnTo>
                    <a:pt x="94" y="1234"/>
                  </a:lnTo>
                  <a:lnTo>
                    <a:pt x="85" y="1237"/>
                  </a:lnTo>
                  <a:lnTo>
                    <a:pt x="75" y="1238"/>
                  </a:lnTo>
                  <a:lnTo>
                    <a:pt x="64" y="1238"/>
                  </a:lnTo>
                  <a:lnTo>
                    <a:pt x="64" y="1238"/>
                  </a:lnTo>
                  <a:lnTo>
                    <a:pt x="51" y="1237"/>
                  </a:lnTo>
                  <a:lnTo>
                    <a:pt x="39" y="1234"/>
                  </a:lnTo>
                  <a:lnTo>
                    <a:pt x="28" y="1228"/>
                  </a:lnTo>
                  <a:lnTo>
                    <a:pt x="19" y="1219"/>
                  </a:lnTo>
                  <a:lnTo>
                    <a:pt x="19" y="1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7" name="Freeform 11"/>
            <p:cNvSpPr/>
            <p:nvPr/>
          </p:nvSpPr>
          <p:spPr bwMode="auto">
            <a:xfrm>
              <a:off x="-1668" y="2856"/>
              <a:ext cx="152" cy="151"/>
            </a:xfrm>
            <a:custGeom>
              <a:avLst/>
              <a:gdLst>
                <a:gd name="T0" fmla="*/ 56 w 304"/>
                <a:gd name="T1" fmla="*/ 270 h 302"/>
                <a:gd name="T2" fmla="*/ 56 w 304"/>
                <a:gd name="T3" fmla="*/ 254 h 302"/>
                <a:gd name="T4" fmla="*/ 51 w 304"/>
                <a:gd name="T5" fmla="*/ 225 h 302"/>
                <a:gd name="T6" fmla="*/ 44 w 304"/>
                <a:gd name="T7" fmla="*/ 200 h 302"/>
                <a:gd name="T8" fmla="*/ 29 w 304"/>
                <a:gd name="T9" fmla="*/ 171 h 302"/>
                <a:gd name="T10" fmla="*/ 9 w 304"/>
                <a:gd name="T11" fmla="*/ 146 h 302"/>
                <a:gd name="T12" fmla="*/ 0 w 304"/>
                <a:gd name="T13" fmla="*/ 139 h 302"/>
                <a:gd name="T14" fmla="*/ 2 w 304"/>
                <a:gd name="T15" fmla="*/ 117 h 302"/>
                <a:gd name="T16" fmla="*/ 9 w 304"/>
                <a:gd name="T17" fmla="*/ 86 h 302"/>
                <a:gd name="T18" fmla="*/ 25 w 304"/>
                <a:gd name="T19" fmla="*/ 58 h 302"/>
                <a:gd name="T20" fmla="*/ 41 w 304"/>
                <a:gd name="T21" fmla="*/ 41 h 302"/>
                <a:gd name="T22" fmla="*/ 51 w 304"/>
                <a:gd name="T23" fmla="*/ 32 h 302"/>
                <a:gd name="T24" fmla="*/ 73 w 304"/>
                <a:gd name="T25" fmla="*/ 17 h 302"/>
                <a:gd name="T26" fmla="*/ 98 w 304"/>
                <a:gd name="T27" fmla="*/ 7 h 302"/>
                <a:gd name="T28" fmla="*/ 124 w 304"/>
                <a:gd name="T29" fmla="*/ 1 h 302"/>
                <a:gd name="T30" fmla="*/ 152 w 304"/>
                <a:gd name="T31" fmla="*/ 0 h 302"/>
                <a:gd name="T32" fmla="*/ 168 w 304"/>
                <a:gd name="T33" fmla="*/ 0 h 302"/>
                <a:gd name="T34" fmla="*/ 197 w 304"/>
                <a:gd name="T35" fmla="*/ 6 h 302"/>
                <a:gd name="T36" fmla="*/ 225 w 304"/>
                <a:gd name="T37" fmla="*/ 17 h 302"/>
                <a:gd name="T38" fmla="*/ 249 w 304"/>
                <a:gd name="T39" fmla="*/ 33 h 302"/>
                <a:gd name="T40" fmla="*/ 269 w 304"/>
                <a:gd name="T41" fmla="*/ 55 h 302"/>
                <a:gd name="T42" fmla="*/ 285 w 304"/>
                <a:gd name="T43" fmla="*/ 79 h 302"/>
                <a:gd name="T44" fmla="*/ 297 w 304"/>
                <a:gd name="T45" fmla="*/ 107 h 302"/>
                <a:gd name="T46" fmla="*/ 303 w 304"/>
                <a:gd name="T47" fmla="*/ 136 h 302"/>
                <a:gd name="T48" fmla="*/ 304 w 304"/>
                <a:gd name="T49" fmla="*/ 152 h 302"/>
                <a:gd name="T50" fmla="*/ 301 w 304"/>
                <a:gd name="T51" fmla="*/ 183 h 302"/>
                <a:gd name="T52" fmla="*/ 293 w 304"/>
                <a:gd name="T53" fmla="*/ 210 h 302"/>
                <a:gd name="T54" fmla="*/ 278 w 304"/>
                <a:gd name="T55" fmla="*/ 237 h 302"/>
                <a:gd name="T56" fmla="*/ 260 w 304"/>
                <a:gd name="T57" fmla="*/ 259 h 302"/>
                <a:gd name="T58" fmla="*/ 237 w 304"/>
                <a:gd name="T59" fmla="*/ 278 h 302"/>
                <a:gd name="T60" fmla="*/ 212 w 304"/>
                <a:gd name="T61" fmla="*/ 291 h 302"/>
                <a:gd name="T62" fmla="*/ 183 w 304"/>
                <a:gd name="T63" fmla="*/ 300 h 302"/>
                <a:gd name="T64" fmla="*/ 152 w 304"/>
                <a:gd name="T65" fmla="*/ 302 h 302"/>
                <a:gd name="T66" fmla="*/ 130 w 304"/>
                <a:gd name="T67" fmla="*/ 301 h 302"/>
                <a:gd name="T68" fmla="*/ 89 w 304"/>
                <a:gd name="T69" fmla="*/ 289 h 302"/>
                <a:gd name="T70" fmla="*/ 70 w 304"/>
                <a:gd name="T71" fmla="*/ 27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302">
                  <a:moveTo>
                    <a:pt x="70" y="279"/>
                  </a:moveTo>
                  <a:lnTo>
                    <a:pt x="56" y="270"/>
                  </a:lnTo>
                  <a:lnTo>
                    <a:pt x="56" y="270"/>
                  </a:lnTo>
                  <a:lnTo>
                    <a:pt x="56" y="254"/>
                  </a:lnTo>
                  <a:lnTo>
                    <a:pt x="54" y="238"/>
                  </a:lnTo>
                  <a:lnTo>
                    <a:pt x="51" y="225"/>
                  </a:lnTo>
                  <a:lnTo>
                    <a:pt x="48" y="212"/>
                  </a:lnTo>
                  <a:lnTo>
                    <a:pt x="44" y="200"/>
                  </a:lnTo>
                  <a:lnTo>
                    <a:pt x="40" y="188"/>
                  </a:lnTo>
                  <a:lnTo>
                    <a:pt x="29" y="171"/>
                  </a:lnTo>
                  <a:lnTo>
                    <a:pt x="19" y="156"/>
                  </a:lnTo>
                  <a:lnTo>
                    <a:pt x="9" y="146"/>
                  </a:lnTo>
                  <a:lnTo>
                    <a:pt x="0" y="139"/>
                  </a:lnTo>
                  <a:lnTo>
                    <a:pt x="0" y="139"/>
                  </a:lnTo>
                  <a:lnTo>
                    <a:pt x="0" y="128"/>
                  </a:lnTo>
                  <a:lnTo>
                    <a:pt x="2" y="117"/>
                  </a:lnTo>
                  <a:lnTo>
                    <a:pt x="4" y="102"/>
                  </a:lnTo>
                  <a:lnTo>
                    <a:pt x="9" y="86"/>
                  </a:lnTo>
                  <a:lnTo>
                    <a:pt x="19" y="69"/>
                  </a:lnTo>
                  <a:lnTo>
                    <a:pt x="25" y="58"/>
                  </a:lnTo>
                  <a:lnTo>
                    <a:pt x="32" y="50"/>
                  </a:lnTo>
                  <a:lnTo>
                    <a:pt x="41" y="41"/>
                  </a:lnTo>
                  <a:lnTo>
                    <a:pt x="51" y="32"/>
                  </a:lnTo>
                  <a:lnTo>
                    <a:pt x="51" y="32"/>
                  </a:lnTo>
                  <a:lnTo>
                    <a:pt x="62" y="25"/>
                  </a:lnTo>
                  <a:lnTo>
                    <a:pt x="73" y="17"/>
                  </a:lnTo>
                  <a:lnTo>
                    <a:pt x="85" y="13"/>
                  </a:lnTo>
                  <a:lnTo>
                    <a:pt x="98" y="7"/>
                  </a:lnTo>
                  <a:lnTo>
                    <a:pt x="111" y="4"/>
                  </a:lnTo>
                  <a:lnTo>
                    <a:pt x="124" y="1"/>
                  </a:lnTo>
                  <a:lnTo>
                    <a:pt x="139" y="0"/>
                  </a:lnTo>
                  <a:lnTo>
                    <a:pt x="152" y="0"/>
                  </a:lnTo>
                  <a:lnTo>
                    <a:pt x="152" y="0"/>
                  </a:lnTo>
                  <a:lnTo>
                    <a:pt x="168" y="0"/>
                  </a:lnTo>
                  <a:lnTo>
                    <a:pt x="183" y="3"/>
                  </a:lnTo>
                  <a:lnTo>
                    <a:pt x="197" y="6"/>
                  </a:lnTo>
                  <a:lnTo>
                    <a:pt x="212" y="12"/>
                  </a:lnTo>
                  <a:lnTo>
                    <a:pt x="225" y="17"/>
                  </a:lnTo>
                  <a:lnTo>
                    <a:pt x="237" y="25"/>
                  </a:lnTo>
                  <a:lnTo>
                    <a:pt x="249" y="33"/>
                  </a:lnTo>
                  <a:lnTo>
                    <a:pt x="260" y="44"/>
                  </a:lnTo>
                  <a:lnTo>
                    <a:pt x="269" y="55"/>
                  </a:lnTo>
                  <a:lnTo>
                    <a:pt x="278" y="67"/>
                  </a:lnTo>
                  <a:lnTo>
                    <a:pt x="285" y="79"/>
                  </a:lnTo>
                  <a:lnTo>
                    <a:pt x="293" y="92"/>
                  </a:lnTo>
                  <a:lnTo>
                    <a:pt x="297" y="107"/>
                  </a:lnTo>
                  <a:lnTo>
                    <a:pt x="301" y="121"/>
                  </a:lnTo>
                  <a:lnTo>
                    <a:pt x="303" y="136"/>
                  </a:lnTo>
                  <a:lnTo>
                    <a:pt x="304" y="152"/>
                  </a:lnTo>
                  <a:lnTo>
                    <a:pt x="304" y="152"/>
                  </a:lnTo>
                  <a:lnTo>
                    <a:pt x="303" y="166"/>
                  </a:lnTo>
                  <a:lnTo>
                    <a:pt x="301" y="183"/>
                  </a:lnTo>
                  <a:lnTo>
                    <a:pt x="297" y="196"/>
                  </a:lnTo>
                  <a:lnTo>
                    <a:pt x="293" y="210"/>
                  </a:lnTo>
                  <a:lnTo>
                    <a:pt x="285" y="223"/>
                  </a:lnTo>
                  <a:lnTo>
                    <a:pt x="278" y="237"/>
                  </a:lnTo>
                  <a:lnTo>
                    <a:pt x="269" y="248"/>
                  </a:lnTo>
                  <a:lnTo>
                    <a:pt x="260" y="259"/>
                  </a:lnTo>
                  <a:lnTo>
                    <a:pt x="249" y="269"/>
                  </a:lnTo>
                  <a:lnTo>
                    <a:pt x="237" y="278"/>
                  </a:lnTo>
                  <a:lnTo>
                    <a:pt x="225" y="285"/>
                  </a:lnTo>
                  <a:lnTo>
                    <a:pt x="212" y="291"/>
                  </a:lnTo>
                  <a:lnTo>
                    <a:pt x="197" y="297"/>
                  </a:lnTo>
                  <a:lnTo>
                    <a:pt x="183" y="300"/>
                  </a:lnTo>
                  <a:lnTo>
                    <a:pt x="168" y="302"/>
                  </a:lnTo>
                  <a:lnTo>
                    <a:pt x="152" y="302"/>
                  </a:lnTo>
                  <a:lnTo>
                    <a:pt x="152" y="302"/>
                  </a:lnTo>
                  <a:lnTo>
                    <a:pt x="130" y="301"/>
                  </a:lnTo>
                  <a:lnTo>
                    <a:pt x="110" y="297"/>
                  </a:lnTo>
                  <a:lnTo>
                    <a:pt x="89" y="289"/>
                  </a:lnTo>
                  <a:lnTo>
                    <a:pt x="70" y="279"/>
                  </a:lnTo>
                  <a:lnTo>
                    <a:pt x="7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8" name="Freeform 12"/>
            <p:cNvSpPr/>
            <p:nvPr/>
          </p:nvSpPr>
          <p:spPr bwMode="auto">
            <a:xfrm>
              <a:off x="-1677" y="3030"/>
              <a:ext cx="194" cy="512"/>
            </a:xfrm>
            <a:custGeom>
              <a:avLst/>
              <a:gdLst>
                <a:gd name="T0" fmla="*/ 15 w 389"/>
                <a:gd name="T1" fmla="*/ 1007 h 1023"/>
                <a:gd name="T2" fmla="*/ 4 w 389"/>
                <a:gd name="T3" fmla="*/ 990 h 1023"/>
                <a:gd name="T4" fmla="*/ 0 w 389"/>
                <a:gd name="T5" fmla="*/ 968 h 1023"/>
                <a:gd name="T6" fmla="*/ 0 w 389"/>
                <a:gd name="T7" fmla="*/ 922 h 1023"/>
                <a:gd name="T8" fmla="*/ 0 w 389"/>
                <a:gd name="T9" fmla="*/ 403 h 1023"/>
                <a:gd name="T10" fmla="*/ 23 w 389"/>
                <a:gd name="T11" fmla="*/ 389 h 1023"/>
                <a:gd name="T12" fmla="*/ 51 w 389"/>
                <a:gd name="T13" fmla="*/ 362 h 1023"/>
                <a:gd name="T14" fmla="*/ 63 w 389"/>
                <a:gd name="T15" fmla="*/ 345 h 1023"/>
                <a:gd name="T16" fmla="*/ 72 w 389"/>
                <a:gd name="T17" fmla="*/ 321 h 1023"/>
                <a:gd name="T18" fmla="*/ 75 w 389"/>
                <a:gd name="T19" fmla="*/ 295 h 1023"/>
                <a:gd name="T20" fmla="*/ 75 w 389"/>
                <a:gd name="T21" fmla="*/ 0 h 1023"/>
                <a:gd name="T22" fmla="*/ 259 w 389"/>
                <a:gd name="T23" fmla="*/ 0 h 1023"/>
                <a:gd name="T24" fmla="*/ 295 w 389"/>
                <a:gd name="T25" fmla="*/ 1 h 1023"/>
                <a:gd name="T26" fmla="*/ 316 w 389"/>
                <a:gd name="T27" fmla="*/ 9 h 1023"/>
                <a:gd name="T28" fmla="*/ 350 w 389"/>
                <a:gd name="T29" fmla="*/ 32 h 1023"/>
                <a:gd name="T30" fmla="*/ 374 w 389"/>
                <a:gd name="T31" fmla="*/ 66 h 1023"/>
                <a:gd name="T32" fmla="*/ 388 w 389"/>
                <a:gd name="T33" fmla="*/ 104 h 1023"/>
                <a:gd name="T34" fmla="*/ 389 w 389"/>
                <a:gd name="T35" fmla="*/ 125 h 1023"/>
                <a:gd name="T36" fmla="*/ 389 w 389"/>
                <a:gd name="T37" fmla="*/ 390 h 1023"/>
                <a:gd name="T38" fmla="*/ 385 w 389"/>
                <a:gd name="T39" fmla="*/ 424 h 1023"/>
                <a:gd name="T40" fmla="*/ 373 w 389"/>
                <a:gd name="T41" fmla="*/ 453 h 1023"/>
                <a:gd name="T42" fmla="*/ 354 w 389"/>
                <a:gd name="T43" fmla="*/ 479 h 1023"/>
                <a:gd name="T44" fmla="*/ 329 w 389"/>
                <a:gd name="T45" fmla="*/ 500 h 1023"/>
                <a:gd name="T46" fmla="*/ 329 w 389"/>
                <a:gd name="T47" fmla="*/ 941 h 1023"/>
                <a:gd name="T48" fmla="*/ 322 w 389"/>
                <a:gd name="T49" fmla="*/ 973 h 1023"/>
                <a:gd name="T50" fmla="*/ 304 w 389"/>
                <a:gd name="T51" fmla="*/ 998 h 1023"/>
                <a:gd name="T52" fmla="*/ 278 w 389"/>
                <a:gd name="T53" fmla="*/ 1017 h 1023"/>
                <a:gd name="T54" fmla="*/ 246 w 389"/>
                <a:gd name="T55" fmla="*/ 1023 h 1023"/>
                <a:gd name="T56" fmla="*/ 230 w 389"/>
                <a:gd name="T57" fmla="*/ 1022 h 1023"/>
                <a:gd name="T58" fmla="*/ 200 w 389"/>
                <a:gd name="T59" fmla="*/ 1009 h 1023"/>
                <a:gd name="T60" fmla="*/ 178 w 389"/>
                <a:gd name="T61" fmla="*/ 987 h 1023"/>
                <a:gd name="T62" fmla="*/ 165 w 389"/>
                <a:gd name="T63" fmla="*/ 957 h 1023"/>
                <a:gd name="T64" fmla="*/ 164 w 389"/>
                <a:gd name="T65" fmla="*/ 680 h 1023"/>
                <a:gd name="T66" fmla="*/ 136 w 389"/>
                <a:gd name="T67" fmla="*/ 941 h 1023"/>
                <a:gd name="T68" fmla="*/ 133 w 389"/>
                <a:gd name="T69" fmla="*/ 957 h 1023"/>
                <a:gd name="T70" fmla="*/ 121 w 389"/>
                <a:gd name="T71" fmla="*/ 987 h 1023"/>
                <a:gd name="T72" fmla="*/ 100 w 389"/>
                <a:gd name="T73" fmla="*/ 1009 h 1023"/>
                <a:gd name="T74" fmla="*/ 70 w 389"/>
                <a:gd name="T75" fmla="*/ 1022 h 1023"/>
                <a:gd name="T76" fmla="*/ 53 w 389"/>
                <a:gd name="T77" fmla="*/ 1023 h 1023"/>
                <a:gd name="T78" fmla="*/ 32 w 389"/>
                <a:gd name="T79" fmla="*/ 1019 h 1023"/>
                <a:gd name="T80" fmla="*/ 15 w 389"/>
                <a:gd name="T81" fmla="*/ 1007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9" h="1023">
                  <a:moveTo>
                    <a:pt x="15" y="1007"/>
                  </a:moveTo>
                  <a:lnTo>
                    <a:pt x="15" y="1007"/>
                  </a:lnTo>
                  <a:lnTo>
                    <a:pt x="9" y="1000"/>
                  </a:lnTo>
                  <a:lnTo>
                    <a:pt x="4" y="990"/>
                  </a:lnTo>
                  <a:lnTo>
                    <a:pt x="2" y="979"/>
                  </a:lnTo>
                  <a:lnTo>
                    <a:pt x="0" y="968"/>
                  </a:lnTo>
                  <a:lnTo>
                    <a:pt x="0" y="968"/>
                  </a:lnTo>
                  <a:lnTo>
                    <a:pt x="0" y="922"/>
                  </a:lnTo>
                  <a:lnTo>
                    <a:pt x="0" y="403"/>
                  </a:lnTo>
                  <a:lnTo>
                    <a:pt x="0" y="403"/>
                  </a:lnTo>
                  <a:lnTo>
                    <a:pt x="12" y="397"/>
                  </a:lnTo>
                  <a:lnTo>
                    <a:pt x="23" y="389"/>
                  </a:lnTo>
                  <a:lnTo>
                    <a:pt x="38" y="378"/>
                  </a:lnTo>
                  <a:lnTo>
                    <a:pt x="51" y="362"/>
                  </a:lnTo>
                  <a:lnTo>
                    <a:pt x="59" y="354"/>
                  </a:lnTo>
                  <a:lnTo>
                    <a:pt x="63" y="345"/>
                  </a:lnTo>
                  <a:lnTo>
                    <a:pt x="69" y="333"/>
                  </a:lnTo>
                  <a:lnTo>
                    <a:pt x="72" y="321"/>
                  </a:lnTo>
                  <a:lnTo>
                    <a:pt x="75" y="310"/>
                  </a:lnTo>
                  <a:lnTo>
                    <a:pt x="75" y="295"/>
                  </a:lnTo>
                  <a:lnTo>
                    <a:pt x="75" y="0"/>
                  </a:lnTo>
                  <a:lnTo>
                    <a:pt x="75" y="0"/>
                  </a:lnTo>
                  <a:lnTo>
                    <a:pt x="183" y="0"/>
                  </a:lnTo>
                  <a:lnTo>
                    <a:pt x="259" y="0"/>
                  </a:lnTo>
                  <a:lnTo>
                    <a:pt x="295" y="1"/>
                  </a:lnTo>
                  <a:lnTo>
                    <a:pt x="295" y="1"/>
                  </a:lnTo>
                  <a:lnTo>
                    <a:pt x="306" y="4"/>
                  </a:lnTo>
                  <a:lnTo>
                    <a:pt x="316" y="9"/>
                  </a:lnTo>
                  <a:lnTo>
                    <a:pt x="333" y="19"/>
                  </a:lnTo>
                  <a:lnTo>
                    <a:pt x="350" y="32"/>
                  </a:lnTo>
                  <a:lnTo>
                    <a:pt x="363" y="48"/>
                  </a:lnTo>
                  <a:lnTo>
                    <a:pt x="374" y="66"/>
                  </a:lnTo>
                  <a:lnTo>
                    <a:pt x="382" y="83"/>
                  </a:lnTo>
                  <a:lnTo>
                    <a:pt x="388" y="104"/>
                  </a:lnTo>
                  <a:lnTo>
                    <a:pt x="389" y="114"/>
                  </a:lnTo>
                  <a:lnTo>
                    <a:pt x="389" y="125"/>
                  </a:lnTo>
                  <a:lnTo>
                    <a:pt x="389" y="390"/>
                  </a:lnTo>
                  <a:lnTo>
                    <a:pt x="389" y="390"/>
                  </a:lnTo>
                  <a:lnTo>
                    <a:pt x="388" y="408"/>
                  </a:lnTo>
                  <a:lnTo>
                    <a:pt x="385" y="424"/>
                  </a:lnTo>
                  <a:lnTo>
                    <a:pt x="380" y="438"/>
                  </a:lnTo>
                  <a:lnTo>
                    <a:pt x="373" y="453"/>
                  </a:lnTo>
                  <a:lnTo>
                    <a:pt x="364" y="466"/>
                  </a:lnTo>
                  <a:lnTo>
                    <a:pt x="354" y="479"/>
                  </a:lnTo>
                  <a:lnTo>
                    <a:pt x="342" y="490"/>
                  </a:lnTo>
                  <a:lnTo>
                    <a:pt x="329" y="500"/>
                  </a:lnTo>
                  <a:lnTo>
                    <a:pt x="329" y="941"/>
                  </a:lnTo>
                  <a:lnTo>
                    <a:pt x="329" y="941"/>
                  </a:lnTo>
                  <a:lnTo>
                    <a:pt x="328" y="957"/>
                  </a:lnTo>
                  <a:lnTo>
                    <a:pt x="322" y="973"/>
                  </a:lnTo>
                  <a:lnTo>
                    <a:pt x="314" y="987"/>
                  </a:lnTo>
                  <a:lnTo>
                    <a:pt x="304" y="998"/>
                  </a:lnTo>
                  <a:lnTo>
                    <a:pt x="293" y="1009"/>
                  </a:lnTo>
                  <a:lnTo>
                    <a:pt x="278" y="1017"/>
                  </a:lnTo>
                  <a:lnTo>
                    <a:pt x="263" y="1022"/>
                  </a:lnTo>
                  <a:lnTo>
                    <a:pt x="246" y="1023"/>
                  </a:lnTo>
                  <a:lnTo>
                    <a:pt x="246" y="1023"/>
                  </a:lnTo>
                  <a:lnTo>
                    <a:pt x="230" y="1022"/>
                  </a:lnTo>
                  <a:lnTo>
                    <a:pt x="214" y="1017"/>
                  </a:lnTo>
                  <a:lnTo>
                    <a:pt x="200" y="1009"/>
                  </a:lnTo>
                  <a:lnTo>
                    <a:pt x="189" y="998"/>
                  </a:lnTo>
                  <a:lnTo>
                    <a:pt x="178" y="987"/>
                  </a:lnTo>
                  <a:lnTo>
                    <a:pt x="170" y="973"/>
                  </a:lnTo>
                  <a:lnTo>
                    <a:pt x="165" y="957"/>
                  </a:lnTo>
                  <a:lnTo>
                    <a:pt x="164" y="941"/>
                  </a:lnTo>
                  <a:lnTo>
                    <a:pt x="164" y="680"/>
                  </a:lnTo>
                  <a:lnTo>
                    <a:pt x="136" y="680"/>
                  </a:lnTo>
                  <a:lnTo>
                    <a:pt x="136" y="941"/>
                  </a:lnTo>
                  <a:lnTo>
                    <a:pt x="136" y="941"/>
                  </a:lnTo>
                  <a:lnTo>
                    <a:pt x="133" y="957"/>
                  </a:lnTo>
                  <a:lnTo>
                    <a:pt x="129" y="973"/>
                  </a:lnTo>
                  <a:lnTo>
                    <a:pt x="121" y="987"/>
                  </a:lnTo>
                  <a:lnTo>
                    <a:pt x="111" y="998"/>
                  </a:lnTo>
                  <a:lnTo>
                    <a:pt x="100" y="1009"/>
                  </a:lnTo>
                  <a:lnTo>
                    <a:pt x="85" y="1017"/>
                  </a:lnTo>
                  <a:lnTo>
                    <a:pt x="70" y="1022"/>
                  </a:lnTo>
                  <a:lnTo>
                    <a:pt x="53" y="1023"/>
                  </a:lnTo>
                  <a:lnTo>
                    <a:pt x="53" y="1023"/>
                  </a:lnTo>
                  <a:lnTo>
                    <a:pt x="43" y="1022"/>
                  </a:lnTo>
                  <a:lnTo>
                    <a:pt x="32" y="1019"/>
                  </a:lnTo>
                  <a:lnTo>
                    <a:pt x="23" y="1014"/>
                  </a:lnTo>
                  <a:lnTo>
                    <a:pt x="15" y="1007"/>
                  </a:lnTo>
                  <a:lnTo>
                    <a:pt x="15" y="10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39" name="Freeform 13"/>
            <p:cNvSpPr/>
            <p:nvPr/>
          </p:nvSpPr>
          <p:spPr bwMode="auto">
            <a:xfrm>
              <a:off x="-2624" y="2856"/>
              <a:ext cx="151" cy="151"/>
            </a:xfrm>
            <a:custGeom>
              <a:avLst/>
              <a:gdLst>
                <a:gd name="T0" fmla="*/ 150 w 302"/>
                <a:gd name="T1" fmla="*/ 302 h 302"/>
                <a:gd name="T2" fmla="*/ 121 w 302"/>
                <a:gd name="T3" fmla="*/ 300 h 302"/>
                <a:gd name="T4" fmla="*/ 92 w 302"/>
                <a:gd name="T5" fmla="*/ 291 h 302"/>
                <a:gd name="T6" fmla="*/ 66 w 302"/>
                <a:gd name="T7" fmla="*/ 278 h 302"/>
                <a:gd name="T8" fmla="*/ 44 w 302"/>
                <a:gd name="T9" fmla="*/ 259 h 302"/>
                <a:gd name="T10" fmla="*/ 25 w 302"/>
                <a:gd name="T11" fmla="*/ 237 h 302"/>
                <a:gd name="T12" fmla="*/ 11 w 302"/>
                <a:gd name="T13" fmla="*/ 210 h 302"/>
                <a:gd name="T14" fmla="*/ 3 w 302"/>
                <a:gd name="T15" fmla="*/ 183 h 302"/>
                <a:gd name="T16" fmla="*/ 0 w 302"/>
                <a:gd name="T17" fmla="*/ 152 h 302"/>
                <a:gd name="T18" fmla="*/ 0 w 302"/>
                <a:gd name="T19" fmla="*/ 136 h 302"/>
                <a:gd name="T20" fmla="*/ 6 w 302"/>
                <a:gd name="T21" fmla="*/ 107 h 302"/>
                <a:gd name="T22" fmla="*/ 17 w 302"/>
                <a:gd name="T23" fmla="*/ 79 h 302"/>
                <a:gd name="T24" fmla="*/ 33 w 302"/>
                <a:gd name="T25" fmla="*/ 55 h 302"/>
                <a:gd name="T26" fmla="*/ 54 w 302"/>
                <a:gd name="T27" fmla="*/ 33 h 302"/>
                <a:gd name="T28" fmla="*/ 79 w 302"/>
                <a:gd name="T29" fmla="*/ 17 h 302"/>
                <a:gd name="T30" fmla="*/ 107 w 302"/>
                <a:gd name="T31" fmla="*/ 6 h 302"/>
                <a:gd name="T32" fmla="*/ 136 w 302"/>
                <a:gd name="T33" fmla="*/ 0 h 302"/>
                <a:gd name="T34" fmla="*/ 150 w 302"/>
                <a:gd name="T35" fmla="*/ 0 h 302"/>
                <a:gd name="T36" fmla="*/ 178 w 302"/>
                <a:gd name="T37" fmla="*/ 1 h 302"/>
                <a:gd name="T38" fmla="*/ 206 w 302"/>
                <a:gd name="T39" fmla="*/ 7 h 302"/>
                <a:gd name="T40" fmla="*/ 231 w 302"/>
                <a:gd name="T41" fmla="*/ 17 h 302"/>
                <a:gd name="T42" fmla="*/ 253 w 302"/>
                <a:gd name="T43" fmla="*/ 32 h 302"/>
                <a:gd name="T44" fmla="*/ 263 w 302"/>
                <a:gd name="T45" fmla="*/ 41 h 302"/>
                <a:gd name="T46" fmla="*/ 279 w 302"/>
                <a:gd name="T47" fmla="*/ 58 h 302"/>
                <a:gd name="T48" fmla="*/ 294 w 302"/>
                <a:gd name="T49" fmla="*/ 86 h 302"/>
                <a:gd name="T50" fmla="*/ 302 w 302"/>
                <a:gd name="T51" fmla="*/ 117 h 302"/>
                <a:gd name="T52" fmla="*/ 302 w 302"/>
                <a:gd name="T53" fmla="*/ 139 h 302"/>
                <a:gd name="T54" fmla="*/ 294 w 302"/>
                <a:gd name="T55" fmla="*/ 146 h 302"/>
                <a:gd name="T56" fmla="*/ 275 w 302"/>
                <a:gd name="T57" fmla="*/ 171 h 302"/>
                <a:gd name="T58" fmla="*/ 260 w 302"/>
                <a:gd name="T59" fmla="*/ 200 h 302"/>
                <a:gd name="T60" fmla="*/ 251 w 302"/>
                <a:gd name="T61" fmla="*/ 225 h 302"/>
                <a:gd name="T62" fmla="*/ 248 w 302"/>
                <a:gd name="T63" fmla="*/ 254 h 302"/>
                <a:gd name="T64" fmla="*/ 232 w 302"/>
                <a:gd name="T65" fmla="*/ 279 h 302"/>
                <a:gd name="T66" fmla="*/ 213 w 302"/>
                <a:gd name="T67" fmla="*/ 289 h 302"/>
                <a:gd name="T68" fmla="*/ 172 w 302"/>
                <a:gd name="T69" fmla="*/ 301 h 302"/>
                <a:gd name="T70" fmla="*/ 150 w 302"/>
                <a:gd name="T7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2" h="302">
                  <a:moveTo>
                    <a:pt x="150" y="302"/>
                  </a:moveTo>
                  <a:lnTo>
                    <a:pt x="150" y="302"/>
                  </a:lnTo>
                  <a:lnTo>
                    <a:pt x="136" y="302"/>
                  </a:lnTo>
                  <a:lnTo>
                    <a:pt x="121" y="300"/>
                  </a:lnTo>
                  <a:lnTo>
                    <a:pt x="107" y="297"/>
                  </a:lnTo>
                  <a:lnTo>
                    <a:pt x="92" y="291"/>
                  </a:lnTo>
                  <a:lnTo>
                    <a:pt x="79" y="285"/>
                  </a:lnTo>
                  <a:lnTo>
                    <a:pt x="66" y="278"/>
                  </a:lnTo>
                  <a:lnTo>
                    <a:pt x="54" y="269"/>
                  </a:lnTo>
                  <a:lnTo>
                    <a:pt x="44" y="259"/>
                  </a:lnTo>
                  <a:lnTo>
                    <a:pt x="33" y="248"/>
                  </a:lnTo>
                  <a:lnTo>
                    <a:pt x="25" y="237"/>
                  </a:lnTo>
                  <a:lnTo>
                    <a:pt x="17" y="223"/>
                  </a:lnTo>
                  <a:lnTo>
                    <a:pt x="11" y="210"/>
                  </a:lnTo>
                  <a:lnTo>
                    <a:pt x="6" y="196"/>
                  </a:lnTo>
                  <a:lnTo>
                    <a:pt x="3" y="183"/>
                  </a:lnTo>
                  <a:lnTo>
                    <a:pt x="0" y="166"/>
                  </a:lnTo>
                  <a:lnTo>
                    <a:pt x="0" y="152"/>
                  </a:lnTo>
                  <a:lnTo>
                    <a:pt x="0" y="152"/>
                  </a:lnTo>
                  <a:lnTo>
                    <a:pt x="0" y="136"/>
                  </a:lnTo>
                  <a:lnTo>
                    <a:pt x="3" y="121"/>
                  </a:lnTo>
                  <a:lnTo>
                    <a:pt x="6" y="107"/>
                  </a:lnTo>
                  <a:lnTo>
                    <a:pt x="11" y="92"/>
                  </a:lnTo>
                  <a:lnTo>
                    <a:pt x="17" y="79"/>
                  </a:lnTo>
                  <a:lnTo>
                    <a:pt x="25" y="67"/>
                  </a:lnTo>
                  <a:lnTo>
                    <a:pt x="33" y="55"/>
                  </a:lnTo>
                  <a:lnTo>
                    <a:pt x="44" y="44"/>
                  </a:lnTo>
                  <a:lnTo>
                    <a:pt x="54" y="33"/>
                  </a:lnTo>
                  <a:lnTo>
                    <a:pt x="66" y="25"/>
                  </a:lnTo>
                  <a:lnTo>
                    <a:pt x="79" y="17"/>
                  </a:lnTo>
                  <a:lnTo>
                    <a:pt x="92" y="12"/>
                  </a:lnTo>
                  <a:lnTo>
                    <a:pt x="107" y="6"/>
                  </a:lnTo>
                  <a:lnTo>
                    <a:pt x="121" y="3"/>
                  </a:lnTo>
                  <a:lnTo>
                    <a:pt x="136" y="0"/>
                  </a:lnTo>
                  <a:lnTo>
                    <a:pt x="150" y="0"/>
                  </a:lnTo>
                  <a:lnTo>
                    <a:pt x="150" y="0"/>
                  </a:lnTo>
                  <a:lnTo>
                    <a:pt x="165" y="0"/>
                  </a:lnTo>
                  <a:lnTo>
                    <a:pt x="178" y="1"/>
                  </a:lnTo>
                  <a:lnTo>
                    <a:pt x="193" y="4"/>
                  </a:lnTo>
                  <a:lnTo>
                    <a:pt x="206" y="7"/>
                  </a:lnTo>
                  <a:lnTo>
                    <a:pt x="219" y="13"/>
                  </a:lnTo>
                  <a:lnTo>
                    <a:pt x="231" y="17"/>
                  </a:lnTo>
                  <a:lnTo>
                    <a:pt x="242" y="25"/>
                  </a:lnTo>
                  <a:lnTo>
                    <a:pt x="253" y="32"/>
                  </a:lnTo>
                  <a:lnTo>
                    <a:pt x="253" y="32"/>
                  </a:lnTo>
                  <a:lnTo>
                    <a:pt x="263" y="41"/>
                  </a:lnTo>
                  <a:lnTo>
                    <a:pt x="272" y="50"/>
                  </a:lnTo>
                  <a:lnTo>
                    <a:pt x="279" y="58"/>
                  </a:lnTo>
                  <a:lnTo>
                    <a:pt x="285" y="69"/>
                  </a:lnTo>
                  <a:lnTo>
                    <a:pt x="294" y="86"/>
                  </a:lnTo>
                  <a:lnTo>
                    <a:pt x="300" y="102"/>
                  </a:lnTo>
                  <a:lnTo>
                    <a:pt x="302" y="117"/>
                  </a:lnTo>
                  <a:lnTo>
                    <a:pt x="302" y="128"/>
                  </a:lnTo>
                  <a:lnTo>
                    <a:pt x="302" y="139"/>
                  </a:lnTo>
                  <a:lnTo>
                    <a:pt x="302" y="139"/>
                  </a:lnTo>
                  <a:lnTo>
                    <a:pt x="294" y="146"/>
                  </a:lnTo>
                  <a:lnTo>
                    <a:pt x="285" y="156"/>
                  </a:lnTo>
                  <a:lnTo>
                    <a:pt x="275" y="171"/>
                  </a:lnTo>
                  <a:lnTo>
                    <a:pt x="264" y="188"/>
                  </a:lnTo>
                  <a:lnTo>
                    <a:pt x="260" y="200"/>
                  </a:lnTo>
                  <a:lnTo>
                    <a:pt x="256" y="212"/>
                  </a:lnTo>
                  <a:lnTo>
                    <a:pt x="251" y="225"/>
                  </a:lnTo>
                  <a:lnTo>
                    <a:pt x="250" y="238"/>
                  </a:lnTo>
                  <a:lnTo>
                    <a:pt x="248" y="254"/>
                  </a:lnTo>
                  <a:lnTo>
                    <a:pt x="247" y="270"/>
                  </a:lnTo>
                  <a:lnTo>
                    <a:pt x="232" y="279"/>
                  </a:lnTo>
                  <a:lnTo>
                    <a:pt x="232" y="279"/>
                  </a:lnTo>
                  <a:lnTo>
                    <a:pt x="213" y="289"/>
                  </a:lnTo>
                  <a:lnTo>
                    <a:pt x="193" y="297"/>
                  </a:lnTo>
                  <a:lnTo>
                    <a:pt x="172" y="301"/>
                  </a:lnTo>
                  <a:lnTo>
                    <a:pt x="150" y="302"/>
                  </a:lnTo>
                  <a:lnTo>
                    <a:pt x="150"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0" name="Freeform 14"/>
            <p:cNvSpPr/>
            <p:nvPr/>
          </p:nvSpPr>
          <p:spPr bwMode="auto">
            <a:xfrm>
              <a:off x="-2657" y="3030"/>
              <a:ext cx="194" cy="512"/>
            </a:xfrm>
            <a:custGeom>
              <a:avLst/>
              <a:gdLst>
                <a:gd name="T0" fmla="*/ 335 w 389"/>
                <a:gd name="T1" fmla="*/ 1023 h 1023"/>
                <a:gd name="T2" fmla="*/ 303 w 389"/>
                <a:gd name="T3" fmla="*/ 1017 h 1023"/>
                <a:gd name="T4" fmla="*/ 278 w 389"/>
                <a:gd name="T5" fmla="*/ 998 h 1023"/>
                <a:gd name="T6" fmla="*/ 259 w 389"/>
                <a:gd name="T7" fmla="*/ 973 h 1023"/>
                <a:gd name="T8" fmla="*/ 253 w 389"/>
                <a:gd name="T9" fmla="*/ 941 h 1023"/>
                <a:gd name="T10" fmla="*/ 225 w 389"/>
                <a:gd name="T11" fmla="*/ 680 h 1023"/>
                <a:gd name="T12" fmla="*/ 225 w 389"/>
                <a:gd name="T13" fmla="*/ 941 h 1023"/>
                <a:gd name="T14" fmla="*/ 218 w 389"/>
                <a:gd name="T15" fmla="*/ 973 h 1023"/>
                <a:gd name="T16" fmla="*/ 200 w 389"/>
                <a:gd name="T17" fmla="*/ 998 h 1023"/>
                <a:gd name="T18" fmla="*/ 174 w 389"/>
                <a:gd name="T19" fmla="*/ 1017 h 1023"/>
                <a:gd name="T20" fmla="*/ 142 w 389"/>
                <a:gd name="T21" fmla="*/ 1023 h 1023"/>
                <a:gd name="T22" fmla="*/ 126 w 389"/>
                <a:gd name="T23" fmla="*/ 1022 h 1023"/>
                <a:gd name="T24" fmla="*/ 96 w 389"/>
                <a:gd name="T25" fmla="*/ 1009 h 1023"/>
                <a:gd name="T26" fmla="*/ 73 w 389"/>
                <a:gd name="T27" fmla="*/ 987 h 1023"/>
                <a:gd name="T28" fmla="*/ 61 w 389"/>
                <a:gd name="T29" fmla="*/ 957 h 1023"/>
                <a:gd name="T30" fmla="*/ 58 w 389"/>
                <a:gd name="T31" fmla="*/ 500 h 1023"/>
                <a:gd name="T32" fmla="*/ 45 w 389"/>
                <a:gd name="T33" fmla="*/ 490 h 1023"/>
                <a:gd name="T34" fmla="*/ 23 w 389"/>
                <a:gd name="T35" fmla="*/ 466 h 1023"/>
                <a:gd name="T36" fmla="*/ 9 w 389"/>
                <a:gd name="T37" fmla="*/ 438 h 1023"/>
                <a:gd name="T38" fmla="*/ 0 w 389"/>
                <a:gd name="T39" fmla="*/ 408 h 1023"/>
                <a:gd name="T40" fmla="*/ 0 w 389"/>
                <a:gd name="T41" fmla="*/ 125 h 1023"/>
                <a:gd name="T42" fmla="*/ 0 w 389"/>
                <a:gd name="T43" fmla="*/ 114 h 1023"/>
                <a:gd name="T44" fmla="*/ 6 w 389"/>
                <a:gd name="T45" fmla="*/ 83 h 1023"/>
                <a:gd name="T46" fmla="*/ 25 w 389"/>
                <a:gd name="T47" fmla="*/ 48 h 1023"/>
                <a:gd name="T48" fmla="*/ 54 w 389"/>
                <a:gd name="T49" fmla="*/ 19 h 1023"/>
                <a:gd name="T50" fmla="*/ 82 w 389"/>
                <a:gd name="T51" fmla="*/ 4 h 1023"/>
                <a:gd name="T52" fmla="*/ 92 w 389"/>
                <a:gd name="T53" fmla="*/ 1 h 1023"/>
                <a:gd name="T54" fmla="*/ 205 w 389"/>
                <a:gd name="T55" fmla="*/ 0 h 1023"/>
                <a:gd name="T56" fmla="*/ 314 w 389"/>
                <a:gd name="T57" fmla="*/ 295 h 1023"/>
                <a:gd name="T58" fmla="*/ 314 w 389"/>
                <a:gd name="T59" fmla="*/ 310 h 1023"/>
                <a:gd name="T60" fmla="*/ 320 w 389"/>
                <a:gd name="T61" fmla="*/ 333 h 1023"/>
                <a:gd name="T62" fmla="*/ 330 w 389"/>
                <a:gd name="T63" fmla="*/ 354 h 1023"/>
                <a:gd name="T64" fmla="*/ 351 w 389"/>
                <a:gd name="T65" fmla="*/ 378 h 1023"/>
                <a:gd name="T66" fmla="*/ 376 w 389"/>
                <a:gd name="T67" fmla="*/ 397 h 1023"/>
                <a:gd name="T68" fmla="*/ 389 w 389"/>
                <a:gd name="T69" fmla="*/ 922 h 1023"/>
                <a:gd name="T70" fmla="*/ 389 w 389"/>
                <a:gd name="T71" fmla="*/ 968 h 1023"/>
                <a:gd name="T72" fmla="*/ 387 w 389"/>
                <a:gd name="T73" fmla="*/ 979 h 1023"/>
                <a:gd name="T74" fmla="*/ 380 w 389"/>
                <a:gd name="T75" fmla="*/ 1000 h 1023"/>
                <a:gd name="T76" fmla="*/ 373 w 389"/>
                <a:gd name="T77" fmla="*/ 1007 h 1023"/>
                <a:gd name="T78" fmla="*/ 357 w 389"/>
                <a:gd name="T79" fmla="*/ 1019 h 1023"/>
                <a:gd name="T80" fmla="*/ 335 w 389"/>
                <a:gd name="T81" fmla="*/ 1023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9" h="1023">
                  <a:moveTo>
                    <a:pt x="335" y="1023"/>
                  </a:moveTo>
                  <a:lnTo>
                    <a:pt x="335" y="1023"/>
                  </a:lnTo>
                  <a:lnTo>
                    <a:pt x="319" y="1022"/>
                  </a:lnTo>
                  <a:lnTo>
                    <a:pt x="303" y="1017"/>
                  </a:lnTo>
                  <a:lnTo>
                    <a:pt x="289" y="1009"/>
                  </a:lnTo>
                  <a:lnTo>
                    <a:pt x="278" y="998"/>
                  </a:lnTo>
                  <a:lnTo>
                    <a:pt x="268" y="987"/>
                  </a:lnTo>
                  <a:lnTo>
                    <a:pt x="259" y="973"/>
                  </a:lnTo>
                  <a:lnTo>
                    <a:pt x="254" y="957"/>
                  </a:lnTo>
                  <a:lnTo>
                    <a:pt x="253" y="941"/>
                  </a:lnTo>
                  <a:lnTo>
                    <a:pt x="253" y="680"/>
                  </a:lnTo>
                  <a:lnTo>
                    <a:pt x="225" y="680"/>
                  </a:lnTo>
                  <a:lnTo>
                    <a:pt x="225" y="941"/>
                  </a:lnTo>
                  <a:lnTo>
                    <a:pt x="225" y="941"/>
                  </a:lnTo>
                  <a:lnTo>
                    <a:pt x="222" y="957"/>
                  </a:lnTo>
                  <a:lnTo>
                    <a:pt x="218" y="973"/>
                  </a:lnTo>
                  <a:lnTo>
                    <a:pt x="211" y="987"/>
                  </a:lnTo>
                  <a:lnTo>
                    <a:pt x="200" y="998"/>
                  </a:lnTo>
                  <a:lnTo>
                    <a:pt x="189" y="1009"/>
                  </a:lnTo>
                  <a:lnTo>
                    <a:pt x="174" y="1017"/>
                  </a:lnTo>
                  <a:lnTo>
                    <a:pt x="159" y="1022"/>
                  </a:lnTo>
                  <a:lnTo>
                    <a:pt x="142" y="1023"/>
                  </a:lnTo>
                  <a:lnTo>
                    <a:pt x="142" y="1023"/>
                  </a:lnTo>
                  <a:lnTo>
                    <a:pt x="126" y="1022"/>
                  </a:lnTo>
                  <a:lnTo>
                    <a:pt x="110" y="1017"/>
                  </a:lnTo>
                  <a:lnTo>
                    <a:pt x="96" y="1009"/>
                  </a:lnTo>
                  <a:lnTo>
                    <a:pt x="83" y="998"/>
                  </a:lnTo>
                  <a:lnTo>
                    <a:pt x="73" y="987"/>
                  </a:lnTo>
                  <a:lnTo>
                    <a:pt x="66" y="973"/>
                  </a:lnTo>
                  <a:lnTo>
                    <a:pt x="61" y="957"/>
                  </a:lnTo>
                  <a:lnTo>
                    <a:pt x="60" y="941"/>
                  </a:lnTo>
                  <a:lnTo>
                    <a:pt x="58" y="500"/>
                  </a:lnTo>
                  <a:lnTo>
                    <a:pt x="58" y="500"/>
                  </a:lnTo>
                  <a:lnTo>
                    <a:pt x="45" y="490"/>
                  </a:lnTo>
                  <a:lnTo>
                    <a:pt x="34" y="479"/>
                  </a:lnTo>
                  <a:lnTo>
                    <a:pt x="23" y="466"/>
                  </a:lnTo>
                  <a:lnTo>
                    <a:pt x="15" y="453"/>
                  </a:lnTo>
                  <a:lnTo>
                    <a:pt x="9" y="438"/>
                  </a:lnTo>
                  <a:lnTo>
                    <a:pt x="3" y="424"/>
                  </a:lnTo>
                  <a:lnTo>
                    <a:pt x="0" y="408"/>
                  </a:lnTo>
                  <a:lnTo>
                    <a:pt x="0" y="390"/>
                  </a:lnTo>
                  <a:lnTo>
                    <a:pt x="0" y="125"/>
                  </a:lnTo>
                  <a:lnTo>
                    <a:pt x="0" y="125"/>
                  </a:lnTo>
                  <a:lnTo>
                    <a:pt x="0" y="114"/>
                  </a:lnTo>
                  <a:lnTo>
                    <a:pt x="1" y="104"/>
                  </a:lnTo>
                  <a:lnTo>
                    <a:pt x="6" y="83"/>
                  </a:lnTo>
                  <a:lnTo>
                    <a:pt x="15" y="66"/>
                  </a:lnTo>
                  <a:lnTo>
                    <a:pt x="25" y="48"/>
                  </a:lnTo>
                  <a:lnTo>
                    <a:pt x="39" y="32"/>
                  </a:lnTo>
                  <a:lnTo>
                    <a:pt x="54" y="19"/>
                  </a:lnTo>
                  <a:lnTo>
                    <a:pt x="73" y="9"/>
                  </a:lnTo>
                  <a:lnTo>
                    <a:pt x="82" y="4"/>
                  </a:lnTo>
                  <a:lnTo>
                    <a:pt x="92" y="1"/>
                  </a:lnTo>
                  <a:lnTo>
                    <a:pt x="92" y="1"/>
                  </a:lnTo>
                  <a:lnTo>
                    <a:pt x="129" y="0"/>
                  </a:lnTo>
                  <a:lnTo>
                    <a:pt x="205" y="0"/>
                  </a:lnTo>
                  <a:lnTo>
                    <a:pt x="314" y="0"/>
                  </a:lnTo>
                  <a:lnTo>
                    <a:pt x="314" y="295"/>
                  </a:lnTo>
                  <a:lnTo>
                    <a:pt x="314" y="295"/>
                  </a:lnTo>
                  <a:lnTo>
                    <a:pt x="314" y="310"/>
                  </a:lnTo>
                  <a:lnTo>
                    <a:pt x="317" y="321"/>
                  </a:lnTo>
                  <a:lnTo>
                    <a:pt x="320" y="333"/>
                  </a:lnTo>
                  <a:lnTo>
                    <a:pt x="325" y="345"/>
                  </a:lnTo>
                  <a:lnTo>
                    <a:pt x="330" y="354"/>
                  </a:lnTo>
                  <a:lnTo>
                    <a:pt x="336" y="362"/>
                  </a:lnTo>
                  <a:lnTo>
                    <a:pt x="351" y="378"/>
                  </a:lnTo>
                  <a:lnTo>
                    <a:pt x="364" y="389"/>
                  </a:lnTo>
                  <a:lnTo>
                    <a:pt x="376" y="397"/>
                  </a:lnTo>
                  <a:lnTo>
                    <a:pt x="387" y="403"/>
                  </a:lnTo>
                  <a:lnTo>
                    <a:pt x="389" y="922"/>
                  </a:lnTo>
                  <a:lnTo>
                    <a:pt x="389" y="922"/>
                  </a:lnTo>
                  <a:lnTo>
                    <a:pt x="389" y="968"/>
                  </a:lnTo>
                  <a:lnTo>
                    <a:pt x="389" y="968"/>
                  </a:lnTo>
                  <a:lnTo>
                    <a:pt x="387" y="979"/>
                  </a:lnTo>
                  <a:lnTo>
                    <a:pt x="385" y="990"/>
                  </a:lnTo>
                  <a:lnTo>
                    <a:pt x="380" y="1000"/>
                  </a:lnTo>
                  <a:lnTo>
                    <a:pt x="373" y="1007"/>
                  </a:lnTo>
                  <a:lnTo>
                    <a:pt x="373" y="1007"/>
                  </a:lnTo>
                  <a:lnTo>
                    <a:pt x="366" y="1014"/>
                  </a:lnTo>
                  <a:lnTo>
                    <a:pt x="357" y="1019"/>
                  </a:lnTo>
                  <a:lnTo>
                    <a:pt x="346" y="1022"/>
                  </a:lnTo>
                  <a:lnTo>
                    <a:pt x="335" y="1023"/>
                  </a:lnTo>
                  <a:lnTo>
                    <a:pt x="335" y="10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grpSp>
      <p:grpSp>
        <p:nvGrpSpPr>
          <p:cNvPr id="141" name="Group 4"/>
          <p:cNvGrpSpPr>
            <a:grpSpLocks noChangeAspect="1"/>
          </p:cNvGrpSpPr>
          <p:nvPr/>
        </p:nvGrpSpPr>
        <p:grpSpPr>
          <a:xfrm>
            <a:off x="5441319" y="2251907"/>
            <a:ext cx="1080200" cy="937582"/>
            <a:chOff x="-2657" y="2535"/>
            <a:chExt cx="1174" cy="1019"/>
          </a:xfrm>
          <a:solidFill>
            <a:srgbClr val="3C1053"/>
          </a:solidFill>
        </p:grpSpPr>
        <p:sp>
          <p:nvSpPr>
            <p:cNvPr id="142" name="Freeform 5"/>
            <p:cNvSpPr/>
            <p:nvPr/>
          </p:nvSpPr>
          <p:spPr bwMode="auto">
            <a:xfrm>
              <a:off x="-2180" y="2535"/>
              <a:ext cx="223" cy="223"/>
            </a:xfrm>
            <a:custGeom>
              <a:avLst/>
              <a:gdLst>
                <a:gd name="T0" fmla="*/ 224 w 448"/>
                <a:gd name="T1" fmla="*/ 446 h 446"/>
                <a:gd name="T2" fmla="*/ 179 w 448"/>
                <a:gd name="T3" fmla="*/ 442 h 446"/>
                <a:gd name="T4" fmla="*/ 138 w 448"/>
                <a:gd name="T5" fmla="*/ 428 h 446"/>
                <a:gd name="T6" fmla="*/ 100 w 448"/>
                <a:gd name="T7" fmla="*/ 408 h 446"/>
                <a:gd name="T8" fmla="*/ 66 w 448"/>
                <a:gd name="T9" fmla="*/ 380 h 446"/>
                <a:gd name="T10" fmla="*/ 40 w 448"/>
                <a:gd name="T11" fmla="*/ 348 h 446"/>
                <a:gd name="T12" fmla="*/ 18 w 448"/>
                <a:gd name="T13" fmla="*/ 310 h 446"/>
                <a:gd name="T14" fmla="*/ 6 w 448"/>
                <a:gd name="T15" fmla="*/ 268 h 446"/>
                <a:gd name="T16" fmla="*/ 0 w 448"/>
                <a:gd name="T17" fmla="*/ 222 h 446"/>
                <a:gd name="T18" fmla="*/ 2 w 448"/>
                <a:gd name="T19" fmla="*/ 200 h 446"/>
                <a:gd name="T20" fmla="*/ 10 w 448"/>
                <a:gd name="T21" fmla="*/ 156 h 446"/>
                <a:gd name="T22" fmla="*/ 28 w 448"/>
                <a:gd name="T23" fmla="*/ 117 h 446"/>
                <a:gd name="T24" fmla="*/ 51 w 448"/>
                <a:gd name="T25" fmla="*/ 80 h 446"/>
                <a:gd name="T26" fmla="*/ 82 w 448"/>
                <a:gd name="T27" fmla="*/ 50 h 446"/>
                <a:gd name="T28" fmla="*/ 117 w 448"/>
                <a:gd name="T29" fmla="*/ 26 h 446"/>
                <a:gd name="T30" fmla="*/ 158 w 448"/>
                <a:gd name="T31" fmla="*/ 9 h 446"/>
                <a:gd name="T32" fmla="*/ 202 w 448"/>
                <a:gd name="T33" fmla="*/ 0 h 446"/>
                <a:gd name="T34" fmla="*/ 224 w 448"/>
                <a:gd name="T35" fmla="*/ 0 h 446"/>
                <a:gd name="T36" fmla="*/ 269 w 448"/>
                <a:gd name="T37" fmla="*/ 4 h 446"/>
                <a:gd name="T38" fmla="*/ 312 w 448"/>
                <a:gd name="T39" fmla="*/ 18 h 446"/>
                <a:gd name="T40" fmla="*/ 350 w 448"/>
                <a:gd name="T41" fmla="*/ 38 h 446"/>
                <a:gd name="T42" fmla="*/ 382 w 448"/>
                <a:gd name="T43" fmla="*/ 64 h 446"/>
                <a:gd name="T44" fmla="*/ 410 w 448"/>
                <a:gd name="T45" fmla="*/ 98 h 446"/>
                <a:gd name="T46" fmla="*/ 430 w 448"/>
                <a:gd name="T47" fmla="*/ 136 h 446"/>
                <a:gd name="T48" fmla="*/ 443 w 448"/>
                <a:gd name="T49" fmla="*/ 178 h 446"/>
                <a:gd name="T50" fmla="*/ 448 w 448"/>
                <a:gd name="T51" fmla="*/ 222 h 446"/>
                <a:gd name="T52" fmla="*/ 446 w 448"/>
                <a:gd name="T53" fmla="*/ 246 h 446"/>
                <a:gd name="T54" fmla="*/ 437 w 448"/>
                <a:gd name="T55" fmla="*/ 289 h 446"/>
                <a:gd name="T56" fmla="*/ 420 w 448"/>
                <a:gd name="T57" fmla="*/ 329 h 446"/>
                <a:gd name="T58" fmla="*/ 396 w 448"/>
                <a:gd name="T59" fmla="*/ 364 h 446"/>
                <a:gd name="T60" fmla="*/ 366 w 448"/>
                <a:gd name="T61" fmla="*/ 395 h 446"/>
                <a:gd name="T62" fmla="*/ 331 w 448"/>
                <a:gd name="T63" fmla="*/ 420 h 446"/>
                <a:gd name="T64" fmla="*/ 291 w 448"/>
                <a:gd name="T65" fmla="*/ 436 h 446"/>
                <a:gd name="T66" fmla="*/ 247 w 448"/>
                <a:gd name="T67" fmla="*/ 444 h 446"/>
                <a:gd name="T68" fmla="*/ 224 w 448"/>
                <a:gd name="T69"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8" h="446">
                  <a:moveTo>
                    <a:pt x="224" y="446"/>
                  </a:moveTo>
                  <a:lnTo>
                    <a:pt x="224" y="446"/>
                  </a:lnTo>
                  <a:lnTo>
                    <a:pt x="202" y="444"/>
                  </a:lnTo>
                  <a:lnTo>
                    <a:pt x="179" y="442"/>
                  </a:lnTo>
                  <a:lnTo>
                    <a:pt x="158" y="436"/>
                  </a:lnTo>
                  <a:lnTo>
                    <a:pt x="138" y="428"/>
                  </a:lnTo>
                  <a:lnTo>
                    <a:pt x="117" y="420"/>
                  </a:lnTo>
                  <a:lnTo>
                    <a:pt x="100" y="408"/>
                  </a:lnTo>
                  <a:lnTo>
                    <a:pt x="82" y="395"/>
                  </a:lnTo>
                  <a:lnTo>
                    <a:pt x="66" y="380"/>
                  </a:lnTo>
                  <a:lnTo>
                    <a:pt x="51" y="364"/>
                  </a:lnTo>
                  <a:lnTo>
                    <a:pt x="40" y="348"/>
                  </a:lnTo>
                  <a:lnTo>
                    <a:pt x="28" y="329"/>
                  </a:lnTo>
                  <a:lnTo>
                    <a:pt x="18" y="310"/>
                  </a:lnTo>
                  <a:lnTo>
                    <a:pt x="10" y="289"/>
                  </a:lnTo>
                  <a:lnTo>
                    <a:pt x="6" y="268"/>
                  </a:lnTo>
                  <a:lnTo>
                    <a:pt x="2" y="246"/>
                  </a:lnTo>
                  <a:lnTo>
                    <a:pt x="0" y="222"/>
                  </a:lnTo>
                  <a:lnTo>
                    <a:pt x="0" y="222"/>
                  </a:lnTo>
                  <a:lnTo>
                    <a:pt x="2" y="200"/>
                  </a:lnTo>
                  <a:lnTo>
                    <a:pt x="6" y="178"/>
                  </a:lnTo>
                  <a:lnTo>
                    <a:pt x="10" y="156"/>
                  </a:lnTo>
                  <a:lnTo>
                    <a:pt x="18" y="136"/>
                  </a:lnTo>
                  <a:lnTo>
                    <a:pt x="28" y="117"/>
                  </a:lnTo>
                  <a:lnTo>
                    <a:pt x="40" y="98"/>
                  </a:lnTo>
                  <a:lnTo>
                    <a:pt x="51" y="80"/>
                  </a:lnTo>
                  <a:lnTo>
                    <a:pt x="66" y="64"/>
                  </a:lnTo>
                  <a:lnTo>
                    <a:pt x="82" y="50"/>
                  </a:lnTo>
                  <a:lnTo>
                    <a:pt x="100" y="38"/>
                  </a:lnTo>
                  <a:lnTo>
                    <a:pt x="117" y="26"/>
                  </a:lnTo>
                  <a:lnTo>
                    <a:pt x="138" y="18"/>
                  </a:lnTo>
                  <a:lnTo>
                    <a:pt x="158" y="9"/>
                  </a:lnTo>
                  <a:lnTo>
                    <a:pt x="179" y="4"/>
                  </a:lnTo>
                  <a:lnTo>
                    <a:pt x="202" y="0"/>
                  </a:lnTo>
                  <a:lnTo>
                    <a:pt x="224" y="0"/>
                  </a:lnTo>
                  <a:lnTo>
                    <a:pt x="224" y="0"/>
                  </a:lnTo>
                  <a:lnTo>
                    <a:pt x="247" y="0"/>
                  </a:lnTo>
                  <a:lnTo>
                    <a:pt x="269" y="4"/>
                  </a:lnTo>
                  <a:lnTo>
                    <a:pt x="291" y="9"/>
                  </a:lnTo>
                  <a:lnTo>
                    <a:pt x="312" y="18"/>
                  </a:lnTo>
                  <a:lnTo>
                    <a:pt x="331" y="26"/>
                  </a:lnTo>
                  <a:lnTo>
                    <a:pt x="350" y="38"/>
                  </a:lnTo>
                  <a:lnTo>
                    <a:pt x="366" y="50"/>
                  </a:lnTo>
                  <a:lnTo>
                    <a:pt x="382" y="64"/>
                  </a:lnTo>
                  <a:lnTo>
                    <a:pt x="396" y="80"/>
                  </a:lnTo>
                  <a:lnTo>
                    <a:pt x="410" y="98"/>
                  </a:lnTo>
                  <a:lnTo>
                    <a:pt x="420" y="117"/>
                  </a:lnTo>
                  <a:lnTo>
                    <a:pt x="430" y="136"/>
                  </a:lnTo>
                  <a:lnTo>
                    <a:pt x="437" y="156"/>
                  </a:lnTo>
                  <a:lnTo>
                    <a:pt x="443" y="178"/>
                  </a:lnTo>
                  <a:lnTo>
                    <a:pt x="446" y="200"/>
                  </a:lnTo>
                  <a:lnTo>
                    <a:pt x="448" y="222"/>
                  </a:lnTo>
                  <a:lnTo>
                    <a:pt x="448" y="222"/>
                  </a:lnTo>
                  <a:lnTo>
                    <a:pt x="446" y="246"/>
                  </a:lnTo>
                  <a:lnTo>
                    <a:pt x="443" y="268"/>
                  </a:lnTo>
                  <a:lnTo>
                    <a:pt x="437" y="289"/>
                  </a:lnTo>
                  <a:lnTo>
                    <a:pt x="430" y="310"/>
                  </a:lnTo>
                  <a:lnTo>
                    <a:pt x="420" y="329"/>
                  </a:lnTo>
                  <a:lnTo>
                    <a:pt x="410" y="348"/>
                  </a:lnTo>
                  <a:lnTo>
                    <a:pt x="396" y="364"/>
                  </a:lnTo>
                  <a:lnTo>
                    <a:pt x="382" y="380"/>
                  </a:lnTo>
                  <a:lnTo>
                    <a:pt x="366" y="395"/>
                  </a:lnTo>
                  <a:lnTo>
                    <a:pt x="350" y="408"/>
                  </a:lnTo>
                  <a:lnTo>
                    <a:pt x="331" y="420"/>
                  </a:lnTo>
                  <a:lnTo>
                    <a:pt x="312" y="428"/>
                  </a:lnTo>
                  <a:lnTo>
                    <a:pt x="291" y="436"/>
                  </a:lnTo>
                  <a:lnTo>
                    <a:pt x="269" y="442"/>
                  </a:lnTo>
                  <a:lnTo>
                    <a:pt x="247" y="444"/>
                  </a:lnTo>
                  <a:lnTo>
                    <a:pt x="224" y="446"/>
                  </a:lnTo>
                  <a:lnTo>
                    <a:pt x="224"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3" name="Freeform 6"/>
            <p:cNvSpPr/>
            <p:nvPr/>
          </p:nvSpPr>
          <p:spPr bwMode="auto">
            <a:xfrm>
              <a:off x="-2246" y="2782"/>
              <a:ext cx="356" cy="772"/>
            </a:xfrm>
            <a:custGeom>
              <a:avLst/>
              <a:gdLst>
                <a:gd name="T0" fmla="*/ 489 w 712"/>
                <a:gd name="T1" fmla="*/ 1543 h 1544"/>
                <a:gd name="T2" fmla="*/ 456 w 712"/>
                <a:gd name="T3" fmla="*/ 1534 h 1544"/>
                <a:gd name="T4" fmla="*/ 427 w 712"/>
                <a:gd name="T5" fmla="*/ 1516 h 1544"/>
                <a:gd name="T6" fmla="*/ 405 w 712"/>
                <a:gd name="T7" fmla="*/ 1491 h 1544"/>
                <a:gd name="T8" fmla="*/ 389 w 712"/>
                <a:gd name="T9" fmla="*/ 1461 h 1544"/>
                <a:gd name="T10" fmla="*/ 384 w 712"/>
                <a:gd name="T11" fmla="*/ 1426 h 1544"/>
                <a:gd name="T12" fmla="*/ 329 w 712"/>
                <a:gd name="T13" fmla="*/ 1426 h 1544"/>
                <a:gd name="T14" fmla="*/ 326 w 712"/>
                <a:gd name="T15" fmla="*/ 1449 h 1544"/>
                <a:gd name="T16" fmla="*/ 314 w 712"/>
                <a:gd name="T17" fmla="*/ 1481 h 1544"/>
                <a:gd name="T18" fmla="*/ 294 w 712"/>
                <a:gd name="T19" fmla="*/ 1509 h 1544"/>
                <a:gd name="T20" fmla="*/ 266 w 712"/>
                <a:gd name="T21" fmla="*/ 1529 h 1544"/>
                <a:gd name="T22" fmla="*/ 234 w 712"/>
                <a:gd name="T23" fmla="*/ 1541 h 1544"/>
                <a:gd name="T24" fmla="*/ 210 w 712"/>
                <a:gd name="T25" fmla="*/ 1544 h 1544"/>
                <a:gd name="T26" fmla="*/ 175 w 712"/>
                <a:gd name="T27" fmla="*/ 1538 h 1544"/>
                <a:gd name="T28" fmla="*/ 143 w 712"/>
                <a:gd name="T29" fmla="*/ 1524 h 1544"/>
                <a:gd name="T30" fmla="*/ 118 w 712"/>
                <a:gd name="T31" fmla="*/ 1500 h 1544"/>
                <a:gd name="T32" fmla="*/ 101 w 712"/>
                <a:gd name="T33" fmla="*/ 1471 h 1544"/>
                <a:gd name="T34" fmla="*/ 92 w 712"/>
                <a:gd name="T35" fmla="*/ 1437 h 1544"/>
                <a:gd name="T36" fmla="*/ 92 w 712"/>
                <a:gd name="T37" fmla="*/ 756 h 1544"/>
                <a:gd name="T38" fmla="*/ 36 w 712"/>
                <a:gd name="T39" fmla="*/ 708 h 1544"/>
                <a:gd name="T40" fmla="*/ 6 w 712"/>
                <a:gd name="T41" fmla="*/ 642 h 1544"/>
                <a:gd name="T42" fmla="*/ 0 w 712"/>
                <a:gd name="T43" fmla="*/ 184 h 1544"/>
                <a:gd name="T44" fmla="*/ 1 w 712"/>
                <a:gd name="T45" fmla="*/ 154 h 1544"/>
                <a:gd name="T46" fmla="*/ 14 w 712"/>
                <a:gd name="T47" fmla="*/ 108 h 1544"/>
                <a:gd name="T48" fmla="*/ 38 w 712"/>
                <a:gd name="T49" fmla="*/ 69 h 1544"/>
                <a:gd name="T50" fmla="*/ 70 w 712"/>
                <a:gd name="T51" fmla="*/ 37 h 1544"/>
                <a:gd name="T52" fmla="*/ 111 w 712"/>
                <a:gd name="T53" fmla="*/ 13 h 1544"/>
                <a:gd name="T54" fmla="*/ 140 w 712"/>
                <a:gd name="T55" fmla="*/ 2 h 1544"/>
                <a:gd name="T56" fmla="*/ 358 w 712"/>
                <a:gd name="T57" fmla="*/ 0 h 1544"/>
                <a:gd name="T58" fmla="*/ 574 w 712"/>
                <a:gd name="T59" fmla="*/ 3 h 1544"/>
                <a:gd name="T60" fmla="*/ 603 w 712"/>
                <a:gd name="T61" fmla="*/ 15 h 1544"/>
                <a:gd name="T62" fmla="*/ 643 w 712"/>
                <a:gd name="T63" fmla="*/ 40 h 1544"/>
                <a:gd name="T64" fmla="*/ 674 w 712"/>
                <a:gd name="T65" fmla="*/ 72 h 1544"/>
                <a:gd name="T66" fmla="*/ 696 w 712"/>
                <a:gd name="T67" fmla="*/ 110 h 1544"/>
                <a:gd name="T68" fmla="*/ 709 w 712"/>
                <a:gd name="T69" fmla="*/ 154 h 1544"/>
                <a:gd name="T70" fmla="*/ 712 w 712"/>
                <a:gd name="T71" fmla="*/ 594 h 1544"/>
                <a:gd name="T72" fmla="*/ 706 w 712"/>
                <a:gd name="T73" fmla="*/ 642 h 1544"/>
                <a:gd name="T74" fmla="*/ 675 w 712"/>
                <a:gd name="T75" fmla="*/ 706 h 1544"/>
                <a:gd name="T76" fmla="*/ 621 w 712"/>
                <a:gd name="T77" fmla="*/ 755 h 1544"/>
                <a:gd name="T78" fmla="*/ 620 w 712"/>
                <a:gd name="T79" fmla="*/ 1437 h 1544"/>
                <a:gd name="T80" fmla="*/ 611 w 712"/>
                <a:gd name="T81" fmla="*/ 1471 h 1544"/>
                <a:gd name="T82" fmla="*/ 593 w 712"/>
                <a:gd name="T83" fmla="*/ 1500 h 1544"/>
                <a:gd name="T84" fmla="*/ 568 w 712"/>
                <a:gd name="T85" fmla="*/ 1524 h 1544"/>
                <a:gd name="T86" fmla="*/ 538 w 712"/>
                <a:gd name="T87" fmla="*/ 1538 h 1544"/>
                <a:gd name="T88" fmla="*/ 503 w 712"/>
                <a:gd name="T89" fmla="*/ 1544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2" h="1544">
                  <a:moveTo>
                    <a:pt x="503" y="1544"/>
                  </a:moveTo>
                  <a:lnTo>
                    <a:pt x="503" y="1544"/>
                  </a:lnTo>
                  <a:lnTo>
                    <a:pt x="489" y="1543"/>
                  </a:lnTo>
                  <a:lnTo>
                    <a:pt x="478" y="1541"/>
                  </a:lnTo>
                  <a:lnTo>
                    <a:pt x="467" y="1538"/>
                  </a:lnTo>
                  <a:lnTo>
                    <a:pt x="456" y="1534"/>
                  </a:lnTo>
                  <a:lnTo>
                    <a:pt x="446" y="1529"/>
                  </a:lnTo>
                  <a:lnTo>
                    <a:pt x="435" y="1524"/>
                  </a:lnTo>
                  <a:lnTo>
                    <a:pt x="427" y="1516"/>
                  </a:lnTo>
                  <a:lnTo>
                    <a:pt x="418" y="1509"/>
                  </a:lnTo>
                  <a:lnTo>
                    <a:pt x="410" y="1500"/>
                  </a:lnTo>
                  <a:lnTo>
                    <a:pt x="405" y="1491"/>
                  </a:lnTo>
                  <a:lnTo>
                    <a:pt x="397" y="1481"/>
                  </a:lnTo>
                  <a:lnTo>
                    <a:pt x="393" y="1471"/>
                  </a:lnTo>
                  <a:lnTo>
                    <a:pt x="389" y="1461"/>
                  </a:lnTo>
                  <a:lnTo>
                    <a:pt x="386" y="1449"/>
                  </a:lnTo>
                  <a:lnTo>
                    <a:pt x="384" y="1437"/>
                  </a:lnTo>
                  <a:lnTo>
                    <a:pt x="384" y="1426"/>
                  </a:lnTo>
                  <a:lnTo>
                    <a:pt x="384" y="1024"/>
                  </a:lnTo>
                  <a:lnTo>
                    <a:pt x="329" y="1024"/>
                  </a:lnTo>
                  <a:lnTo>
                    <a:pt x="329" y="1426"/>
                  </a:lnTo>
                  <a:lnTo>
                    <a:pt x="329" y="1426"/>
                  </a:lnTo>
                  <a:lnTo>
                    <a:pt x="327" y="1437"/>
                  </a:lnTo>
                  <a:lnTo>
                    <a:pt x="326" y="1449"/>
                  </a:lnTo>
                  <a:lnTo>
                    <a:pt x="323" y="1461"/>
                  </a:lnTo>
                  <a:lnTo>
                    <a:pt x="318" y="1471"/>
                  </a:lnTo>
                  <a:lnTo>
                    <a:pt x="314" y="1481"/>
                  </a:lnTo>
                  <a:lnTo>
                    <a:pt x="308" y="1491"/>
                  </a:lnTo>
                  <a:lnTo>
                    <a:pt x="301" y="1500"/>
                  </a:lnTo>
                  <a:lnTo>
                    <a:pt x="294" y="1509"/>
                  </a:lnTo>
                  <a:lnTo>
                    <a:pt x="285" y="1516"/>
                  </a:lnTo>
                  <a:lnTo>
                    <a:pt x="276" y="1524"/>
                  </a:lnTo>
                  <a:lnTo>
                    <a:pt x="266" y="1529"/>
                  </a:lnTo>
                  <a:lnTo>
                    <a:pt x="256" y="1534"/>
                  </a:lnTo>
                  <a:lnTo>
                    <a:pt x="245" y="1538"/>
                  </a:lnTo>
                  <a:lnTo>
                    <a:pt x="234" y="1541"/>
                  </a:lnTo>
                  <a:lnTo>
                    <a:pt x="222" y="1543"/>
                  </a:lnTo>
                  <a:lnTo>
                    <a:pt x="210" y="1544"/>
                  </a:lnTo>
                  <a:lnTo>
                    <a:pt x="210" y="1544"/>
                  </a:lnTo>
                  <a:lnTo>
                    <a:pt x="197" y="1543"/>
                  </a:lnTo>
                  <a:lnTo>
                    <a:pt x="185" y="1541"/>
                  </a:lnTo>
                  <a:lnTo>
                    <a:pt x="175" y="1538"/>
                  </a:lnTo>
                  <a:lnTo>
                    <a:pt x="163" y="1534"/>
                  </a:lnTo>
                  <a:lnTo>
                    <a:pt x="153" y="1529"/>
                  </a:lnTo>
                  <a:lnTo>
                    <a:pt x="143" y="1524"/>
                  </a:lnTo>
                  <a:lnTo>
                    <a:pt x="134" y="1516"/>
                  </a:lnTo>
                  <a:lnTo>
                    <a:pt x="125" y="1509"/>
                  </a:lnTo>
                  <a:lnTo>
                    <a:pt x="118" y="1500"/>
                  </a:lnTo>
                  <a:lnTo>
                    <a:pt x="112" y="1491"/>
                  </a:lnTo>
                  <a:lnTo>
                    <a:pt x="105" y="1481"/>
                  </a:lnTo>
                  <a:lnTo>
                    <a:pt x="101" y="1471"/>
                  </a:lnTo>
                  <a:lnTo>
                    <a:pt x="96" y="1461"/>
                  </a:lnTo>
                  <a:lnTo>
                    <a:pt x="93" y="1449"/>
                  </a:lnTo>
                  <a:lnTo>
                    <a:pt x="92" y="1437"/>
                  </a:lnTo>
                  <a:lnTo>
                    <a:pt x="92" y="1426"/>
                  </a:lnTo>
                  <a:lnTo>
                    <a:pt x="92" y="756"/>
                  </a:lnTo>
                  <a:lnTo>
                    <a:pt x="92" y="756"/>
                  </a:lnTo>
                  <a:lnTo>
                    <a:pt x="71" y="741"/>
                  </a:lnTo>
                  <a:lnTo>
                    <a:pt x="52" y="725"/>
                  </a:lnTo>
                  <a:lnTo>
                    <a:pt x="36" y="708"/>
                  </a:lnTo>
                  <a:lnTo>
                    <a:pt x="23" y="687"/>
                  </a:lnTo>
                  <a:lnTo>
                    <a:pt x="13" y="665"/>
                  </a:lnTo>
                  <a:lnTo>
                    <a:pt x="6" y="642"/>
                  </a:lnTo>
                  <a:lnTo>
                    <a:pt x="1" y="619"/>
                  </a:lnTo>
                  <a:lnTo>
                    <a:pt x="0" y="594"/>
                  </a:lnTo>
                  <a:lnTo>
                    <a:pt x="0" y="184"/>
                  </a:lnTo>
                  <a:lnTo>
                    <a:pt x="0" y="184"/>
                  </a:lnTo>
                  <a:lnTo>
                    <a:pt x="0" y="168"/>
                  </a:lnTo>
                  <a:lnTo>
                    <a:pt x="1" y="154"/>
                  </a:lnTo>
                  <a:lnTo>
                    <a:pt x="6" y="138"/>
                  </a:lnTo>
                  <a:lnTo>
                    <a:pt x="10" y="123"/>
                  </a:lnTo>
                  <a:lnTo>
                    <a:pt x="14" y="108"/>
                  </a:lnTo>
                  <a:lnTo>
                    <a:pt x="22" y="95"/>
                  </a:lnTo>
                  <a:lnTo>
                    <a:pt x="29" y="82"/>
                  </a:lnTo>
                  <a:lnTo>
                    <a:pt x="38" y="69"/>
                  </a:lnTo>
                  <a:lnTo>
                    <a:pt x="48" y="57"/>
                  </a:lnTo>
                  <a:lnTo>
                    <a:pt x="58" y="47"/>
                  </a:lnTo>
                  <a:lnTo>
                    <a:pt x="70" y="37"/>
                  </a:lnTo>
                  <a:lnTo>
                    <a:pt x="83" y="28"/>
                  </a:lnTo>
                  <a:lnTo>
                    <a:pt x="96" y="19"/>
                  </a:lnTo>
                  <a:lnTo>
                    <a:pt x="111" y="13"/>
                  </a:lnTo>
                  <a:lnTo>
                    <a:pt x="125" y="7"/>
                  </a:lnTo>
                  <a:lnTo>
                    <a:pt x="140" y="2"/>
                  </a:lnTo>
                  <a:lnTo>
                    <a:pt x="140" y="2"/>
                  </a:lnTo>
                  <a:lnTo>
                    <a:pt x="162" y="0"/>
                  </a:lnTo>
                  <a:lnTo>
                    <a:pt x="212" y="0"/>
                  </a:lnTo>
                  <a:lnTo>
                    <a:pt x="358" y="0"/>
                  </a:lnTo>
                  <a:lnTo>
                    <a:pt x="506" y="2"/>
                  </a:lnTo>
                  <a:lnTo>
                    <a:pt x="554" y="2"/>
                  </a:lnTo>
                  <a:lnTo>
                    <a:pt x="574" y="3"/>
                  </a:lnTo>
                  <a:lnTo>
                    <a:pt x="574" y="3"/>
                  </a:lnTo>
                  <a:lnTo>
                    <a:pt x="590" y="9"/>
                  </a:lnTo>
                  <a:lnTo>
                    <a:pt x="603" y="15"/>
                  </a:lnTo>
                  <a:lnTo>
                    <a:pt x="618" y="22"/>
                  </a:lnTo>
                  <a:lnTo>
                    <a:pt x="630" y="29"/>
                  </a:lnTo>
                  <a:lnTo>
                    <a:pt x="643" y="40"/>
                  </a:lnTo>
                  <a:lnTo>
                    <a:pt x="653" y="48"/>
                  </a:lnTo>
                  <a:lnTo>
                    <a:pt x="663" y="60"/>
                  </a:lnTo>
                  <a:lnTo>
                    <a:pt x="674" y="72"/>
                  </a:lnTo>
                  <a:lnTo>
                    <a:pt x="682" y="83"/>
                  </a:lnTo>
                  <a:lnTo>
                    <a:pt x="690" y="97"/>
                  </a:lnTo>
                  <a:lnTo>
                    <a:pt x="696" y="110"/>
                  </a:lnTo>
                  <a:lnTo>
                    <a:pt x="701" y="124"/>
                  </a:lnTo>
                  <a:lnTo>
                    <a:pt x="706" y="139"/>
                  </a:lnTo>
                  <a:lnTo>
                    <a:pt x="709" y="154"/>
                  </a:lnTo>
                  <a:lnTo>
                    <a:pt x="710" y="170"/>
                  </a:lnTo>
                  <a:lnTo>
                    <a:pt x="712" y="184"/>
                  </a:lnTo>
                  <a:lnTo>
                    <a:pt x="712" y="594"/>
                  </a:lnTo>
                  <a:lnTo>
                    <a:pt x="712" y="594"/>
                  </a:lnTo>
                  <a:lnTo>
                    <a:pt x="710" y="617"/>
                  </a:lnTo>
                  <a:lnTo>
                    <a:pt x="706" y="642"/>
                  </a:lnTo>
                  <a:lnTo>
                    <a:pt x="697" y="664"/>
                  </a:lnTo>
                  <a:lnTo>
                    <a:pt x="687" y="686"/>
                  </a:lnTo>
                  <a:lnTo>
                    <a:pt x="675" y="706"/>
                  </a:lnTo>
                  <a:lnTo>
                    <a:pt x="659" y="724"/>
                  </a:lnTo>
                  <a:lnTo>
                    <a:pt x="641" y="740"/>
                  </a:lnTo>
                  <a:lnTo>
                    <a:pt x="621" y="755"/>
                  </a:lnTo>
                  <a:lnTo>
                    <a:pt x="621" y="1426"/>
                  </a:lnTo>
                  <a:lnTo>
                    <a:pt x="621" y="1426"/>
                  </a:lnTo>
                  <a:lnTo>
                    <a:pt x="620" y="1437"/>
                  </a:lnTo>
                  <a:lnTo>
                    <a:pt x="618" y="1449"/>
                  </a:lnTo>
                  <a:lnTo>
                    <a:pt x="615" y="1461"/>
                  </a:lnTo>
                  <a:lnTo>
                    <a:pt x="611" y="1471"/>
                  </a:lnTo>
                  <a:lnTo>
                    <a:pt x="606" y="1481"/>
                  </a:lnTo>
                  <a:lnTo>
                    <a:pt x="601" y="1491"/>
                  </a:lnTo>
                  <a:lnTo>
                    <a:pt x="593" y="1500"/>
                  </a:lnTo>
                  <a:lnTo>
                    <a:pt x="586" y="1509"/>
                  </a:lnTo>
                  <a:lnTo>
                    <a:pt x="577" y="1516"/>
                  </a:lnTo>
                  <a:lnTo>
                    <a:pt x="568" y="1524"/>
                  </a:lnTo>
                  <a:lnTo>
                    <a:pt x="558" y="1529"/>
                  </a:lnTo>
                  <a:lnTo>
                    <a:pt x="548" y="1534"/>
                  </a:lnTo>
                  <a:lnTo>
                    <a:pt x="538" y="1538"/>
                  </a:lnTo>
                  <a:lnTo>
                    <a:pt x="526" y="1541"/>
                  </a:lnTo>
                  <a:lnTo>
                    <a:pt x="514" y="1543"/>
                  </a:lnTo>
                  <a:lnTo>
                    <a:pt x="503" y="1544"/>
                  </a:lnTo>
                  <a:lnTo>
                    <a:pt x="503" y="15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4" name="Freeform 7"/>
            <p:cNvSpPr/>
            <p:nvPr/>
          </p:nvSpPr>
          <p:spPr bwMode="auto">
            <a:xfrm>
              <a:off x="-2423" y="2711"/>
              <a:ext cx="184" cy="184"/>
            </a:xfrm>
            <a:custGeom>
              <a:avLst/>
              <a:gdLst>
                <a:gd name="T0" fmla="*/ 184 w 368"/>
                <a:gd name="T1" fmla="*/ 369 h 369"/>
                <a:gd name="T2" fmla="*/ 148 w 368"/>
                <a:gd name="T3" fmla="*/ 364 h 369"/>
                <a:gd name="T4" fmla="*/ 112 w 368"/>
                <a:gd name="T5" fmla="*/ 354 h 369"/>
                <a:gd name="T6" fmla="*/ 82 w 368"/>
                <a:gd name="T7" fmla="*/ 337 h 369"/>
                <a:gd name="T8" fmla="*/ 54 w 368"/>
                <a:gd name="T9" fmla="*/ 315 h 369"/>
                <a:gd name="T10" fmla="*/ 32 w 368"/>
                <a:gd name="T11" fmla="*/ 287 h 369"/>
                <a:gd name="T12" fmla="*/ 14 w 368"/>
                <a:gd name="T13" fmla="*/ 256 h 369"/>
                <a:gd name="T14" fmla="*/ 4 w 368"/>
                <a:gd name="T15" fmla="*/ 221 h 369"/>
                <a:gd name="T16" fmla="*/ 0 w 368"/>
                <a:gd name="T17" fmla="*/ 185 h 369"/>
                <a:gd name="T18" fmla="*/ 1 w 368"/>
                <a:gd name="T19" fmla="*/ 166 h 369"/>
                <a:gd name="T20" fmla="*/ 9 w 368"/>
                <a:gd name="T21" fmla="*/ 130 h 369"/>
                <a:gd name="T22" fmla="*/ 23 w 368"/>
                <a:gd name="T23" fmla="*/ 97 h 369"/>
                <a:gd name="T24" fmla="*/ 42 w 368"/>
                <a:gd name="T25" fmla="*/ 68 h 369"/>
                <a:gd name="T26" fmla="*/ 67 w 368"/>
                <a:gd name="T27" fmla="*/ 43 h 369"/>
                <a:gd name="T28" fmla="*/ 96 w 368"/>
                <a:gd name="T29" fmla="*/ 24 h 369"/>
                <a:gd name="T30" fmla="*/ 130 w 368"/>
                <a:gd name="T31" fmla="*/ 9 h 369"/>
                <a:gd name="T32" fmla="*/ 165 w 368"/>
                <a:gd name="T33" fmla="*/ 2 h 369"/>
                <a:gd name="T34" fmla="*/ 184 w 368"/>
                <a:gd name="T35" fmla="*/ 0 h 369"/>
                <a:gd name="T36" fmla="*/ 218 w 368"/>
                <a:gd name="T37" fmla="*/ 3 h 369"/>
                <a:gd name="T38" fmla="*/ 250 w 368"/>
                <a:gd name="T39" fmla="*/ 11 h 369"/>
                <a:gd name="T40" fmla="*/ 281 w 368"/>
                <a:gd name="T41" fmla="*/ 24 h 369"/>
                <a:gd name="T42" fmla="*/ 307 w 368"/>
                <a:gd name="T43" fmla="*/ 40 h 369"/>
                <a:gd name="T44" fmla="*/ 320 w 368"/>
                <a:gd name="T45" fmla="*/ 52 h 369"/>
                <a:gd name="T46" fmla="*/ 339 w 368"/>
                <a:gd name="T47" fmla="*/ 73 h 369"/>
                <a:gd name="T48" fmla="*/ 352 w 368"/>
                <a:gd name="T49" fmla="*/ 95 h 369"/>
                <a:gd name="T50" fmla="*/ 364 w 368"/>
                <a:gd name="T51" fmla="*/ 126 h 369"/>
                <a:gd name="T52" fmla="*/ 368 w 368"/>
                <a:gd name="T53" fmla="*/ 157 h 369"/>
                <a:gd name="T54" fmla="*/ 368 w 368"/>
                <a:gd name="T55" fmla="*/ 170 h 369"/>
                <a:gd name="T56" fmla="*/ 346 w 368"/>
                <a:gd name="T57" fmla="*/ 190 h 369"/>
                <a:gd name="T58" fmla="*/ 321 w 368"/>
                <a:gd name="T59" fmla="*/ 230 h 369"/>
                <a:gd name="T60" fmla="*/ 310 w 368"/>
                <a:gd name="T61" fmla="*/ 258 h 369"/>
                <a:gd name="T62" fmla="*/ 302 w 368"/>
                <a:gd name="T63" fmla="*/ 290 h 369"/>
                <a:gd name="T64" fmla="*/ 301 w 368"/>
                <a:gd name="T65" fmla="*/ 328 h 369"/>
                <a:gd name="T66" fmla="*/ 283 w 368"/>
                <a:gd name="T67" fmla="*/ 340 h 369"/>
                <a:gd name="T68" fmla="*/ 260 w 368"/>
                <a:gd name="T69" fmla="*/ 353 h 369"/>
                <a:gd name="T70" fmla="*/ 235 w 368"/>
                <a:gd name="T71" fmla="*/ 361 h 369"/>
                <a:gd name="T72" fmla="*/ 210 w 368"/>
                <a:gd name="T73" fmla="*/ 367 h 369"/>
                <a:gd name="T74" fmla="*/ 184 w 368"/>
                <a:gd name="T75"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8" h="369">
                  <a:moveTo>
                    <a:pt x="184" y="369"/>
                  </a:moveTo>
                  <a:lnTo>
                    <a:pt x="184" y="369"/>
                  </a:lnTo>
                  <a:lnTo>
                    <a:pt x="165" y="367"/>
                  </a:lnTo>
                  <a:lnTo>
                    <a:pt x="148" y="364"/>
                  </a:lnTo>
                  <a:lnTo>
                    <a:pt x="130" y="360"/>
                  </a:lnTo>
                  <a:lnTo>
                    <a:pt x="112" y="354"/>
                  </a:lnTo>
                  <a:lnTo>
                    <a:pt x="96" y="347"/>
                  </a:lnTo>
                  <a:lnTo>
                    <a:pt x="82" y="337"/>
                  </a:lnTo>
                  <a:lnTo>
                    <a:pt x="67" y="326"/>
                  </a:lnTo>
                  <a:lnTo>
                    <a:pt x="54" y="315"/>
                  </a:lnTo>
                  <a:lnTo>
                    <a:pt x="42" y="302"/>
                  </a:lnTo>
                  <a:lnTo>
                    <a:pt x="32" y="287"/>
                  </a:lnTo>
                  <a:lnTo>
                    <a:pt x="23" y="272"/>
                  </a:lnTo>
                  <a:lnTo>
                    <a:pt x="14" y="256"/>
                  </a:lnTo>
                  <a:lnTo>
                    <a:pt x="9" y="240"/>
                  </a:lnTo>
                  <a:lnTo>
                    <a:pt x="4" y="221"/>
                  </a:lnTo>
                  <a:lnTo>
                    <a:pt x="1" y="204"/>
                  </a:lnTo>
                  <a:lnTo>
                    <a:pt x="0" y="185"/>
                  </a:lnTo>
                  <a:lnTo>
                    <a:pt x="0" y="185"/>
                  </a:lnTo>
                  <a:lnTo>
                    <a:pt x="1" y="166"/>
                  </a:lnTo>
                  <a:lnTo>
                    <a:pt x="4" y="148"/>
                  </a:lnTo>
                  <a:lnTo>
                    <a:pt x="9" y="130"/>
                  </a:lnTo>
                  <a:lnTo>
                    <a:pt x="14" y="113"/>
                  </a:lnTo>
                  <a:lnTo>
                    <a:pt x="23" y="97"/>
                  </a:lnTo>
                  <a:lnTo>
                    <a:pt x="32" y="82"/>
                  </a:lnTo>
                  <a:lnTo>
                    <a:pt x="42" y="68"/>
                  </a:lnTo>
                  <a:lnTo>
                    <a:pt x="54" y="54"/>
                  </a:lnTo>
                  <a:lnTo>
                    <a:pt x="67" y="43"/>
                  </a:lnTo>
                  <a:lnTo>
                    <a:pt x="82" y="33"/>
                  </a:lnTo>
                  <a:lnTo>
                    <a:pt x="96" y="24"/>
                  </a:lnTo>
                  <a:lnTo>
                    <a:pt x="112" y="15"/>
                  </a:lnTo>
                  <a:lnTo>
                    <a:pt x="130" y="9"/>
                  </a:lnTo>
                  <a:lnTo>
                    <a:pt x="148" y="5"/>
                  </a:lnTo>
                  <a:lnTo>
                    <a:pt x="165" y="2"/>
                  </a:lnTo>
                  <a:lnTo>
                    <a:pt x="184" y="0"/>
                  </a:lnTo>
                  <a:lnTo>
                    <a:pt x="184" y="0"/>
                  </a:lnTo>
                  <a:lnTo>
                    <a:pt x="202" y="2"/>
                  </a:lnTo>
                  <a:lnTo>
                    <a:pt x="218" y="3"/>
                  </a:lnTo>
                  <a:lnTo>
                    <a:pt x="234" y="6"/>
                  </a:lnTo>
                  <a:lnTo>
                    <a:pt x="250" y="11"/>
                  </a:lnTo>
                  <a:lnTo>
                    <a:pt x="266" y="16"/>
                  </a:lnTo>
                  <a:lnTo>
                    <a:pt x="281" y="24"/>
                  </a:lnTo>
                  <a:lnTo>
                    <a:pt x="294" y="31"/>
                  </a:lnTo>
                  <a:lnTo>
                    <a:pt x="307" y="40"/>
                  </a:lnTo>
                  <a:lnTo>
                    <a:pt x="307" y="40"/>
                  </a:lnTo>
                  <a:lnTo>
                    <a:pt x="320" y="52"/>
                  </a:lnTo>
                  <a:lnTo>
                    <a:pt x="330" y="62"/>
                  </a:lnTo>
                  <a:lnTo>
                    <a:pt x="339" y="73"/>
                  </a:lnTo>
                  <a:lnTo>
                    <a:pt x="346" y="84"/>
                  </a:lnTo>
                  <a:lnTo>
                    <a:pt x="352" y="95"/>
                  </a:lnTo>
                  <a:lnTo>
                    <a:pt x="357" y="106"/>
                  </a:lnTo>
                  <a:lnTo>
                    <a:pt x="364" y="126"/>
                  </a:lnTo>
                  <a:lnTo>
                    <a:pt x="367" y="144"/>
                  </a:lnTo>
                  <a:lnTo>
                    <a:pt x="368" y="157"/>
                  </a:lnTo>
                  <a:lnTo>
                    <a:pt x="368" y="170"/>
                  </a:lnTo>
                  <a:lnTo>
                    <a:pt x="368" y="170"/>
                  </a:lnTo>
                  <a:lnTo>
                    <a:pt x="357" y="179"/>
                  </a:lnTo>
                  <a:lnTo>
                    <a:pt x="346" y="190"/>
                  </a:lnTo>
                  <a:lnTo>
                    <a:pt x="333" y="208"/>
                  </a:lnTo>
                  <a:lnTo>
                    <a:pt x="321" y="230"/>
                  </a:lnTo>
                  <a:lnTo>
                    <a:pt x="316" y="243"/>
                  </a:lnTo>
                  <a:lnTo>
                    <a:pt x="310" y="258"/>
                  </a:lnTo>
                  <a:lnTo>
                    <a:pt x="307" y="274"/>
                  </a:lnTo>
                  <a:lnTo>
                    <a:pt x="302" y="290"/>
                  </a:lnTo>
                  <a:lnTo>
                    <a:pt x="301" y="309"/>
                  </a:lnTo>
                  <a:lnTo>
                    <a:pt x="301" y="328"/>
                  </a:lnTo>
                  <a:lnTo>
                    <a:pt x="283" y="340"/>
                  </a:lnTo>
                  <a:lnTo>
                    <a:pt x="283" y="340"/>
                  </a:lnTo>
                  <a:lnTo>
                    <a:pt x="272" y="347"/>
                  </a:lnTo>
                  <a:lnTo>
                    <a:pt x="260" y="353"/>
                  </a:lnTo>
                  <a:lnTo>
                    <a:pt x="248" y="357"/>
                  </a:lnTo>
                  <a:lnTo>
                    <a:pt x="235" y="361"/>
                  </a:lnTo>
                  <a:lnTo>
                    <a:pt x="224" y="364"/>
                  </a:lnTo>
                  <a:lnTo>
                    <a:pt x="210" y="367"/>
                  </a:lnTo>
                  <a:lnTo>
                    <a:pt x="197" y="369"/>
                  </a:lnTo>
                  <a:lnTo>
                    <a:pt x="184" y="369"/>
                  </a:lnTo>
                  <a:lnTo>
                    <a:pt x="184" y="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5" name="Freeform 8"/>
            <p:cNvSpPr/>
            <p:nvPr/>
          </p:nvSpPr>
          <p:spPr bwMode="auto">
            <a:xfrm>
              <a:off x="-2463" y="2922"/>
              <a:ext cx="236" cy="620"/>
            </a:xfrm>
            <a:custGeom>
              <a:avLst/>
              <a:gdLst>
                <a:gd name="T0" fmla="*/ 406 w 471"/>
                <a:gd name="T1" fmla="*/ 1238 h 1238"/>
                <a:gd name="T2" fmla="*/ 386 w 471"/>
                <a:gd name="T3" fmla="*/ 1237 h 1238"/>
                <a:gd name="T4" fmla="*/ 367 w 471"/>
                <a:gd name="T5" fmla="*/ 1231 h 1238"/>
                <a:gd name="T6" fmla="*/ 351 w 471"/>
                <a:gd name="T7" fmla="*/ 1221 h 1238"/>
                <a:gd name="T8" fmla="*/ 336 w 471"/>
                <a:gd name="T9" fmla="*/ 1209 h 1238"/>
                <a:gd name="T10" fmla="*/ 323 w 471"/>
                <a:gd name="T11" fmla="*/ 1194 h 1238"/>
                <a:gd name="T12" fmla="*/ 314 w 471"/>
                <a:gd name="T13" fmla="*/ 1177 h 1238"/>
                <a:gd name="T14" fmla="*/ 308 w 471"/>
                <a:gd name="T15" fmla="*/ 1158 h 1238"/>
                <a:gd name="T16" fmla="*/ 307 w 471"/>
                <a:gd name="T17" fmla="*/ 1139 h 1238"/>
                <a:gd name="T18" fmla="*/ 272 w 471"/>
                <a:gd name="T19" fmla="*/ 823 h 1238"/>
                <a:gd name="T20" fmla="*/ 272 w 471"/>
                <a:gd name="T21" fmla="*/ 1139 h 1238"/>
                <a:gd name="T22" fmla="*/ 270 w 471"/>
                <a:gd name="T23" fmla="*/ 1158 h 1238"/>
                <a:gd name="T24" fmla="*/ 265 w 471"/>
                <a:gd name="T25" fmla="*/ 1177 h 1238"/>
                <a:gd name="T26" fmla="*/ 256 w 471"/>
                <a:gd name="T27" fmla="*/ 1194 h 1238"/>
                <a:gd name="T28" fmla="*/ 243 w 471"/>
                <a:gd name="T29" fmla="*/ 1209 h 1238"/>
                <a:gd name="T30" fmla="*/ 228 w 471"/>
                <a:gd name="T31" fmla="*/ 1221 h 1238"/>
                <a:gd name="T32" fmla="*/ 212 w 471"/>
                <a:gd name="T33" fmla="*/ 1231 h 1238"/>
                <a:gd name="T34" fmla="*/ 193 w 471"/>
                <a:gd name="T35" fmla="*/ 1237 h 1238"/>
                <a:gd name="T36" fmla="*/ 172 w 471"/>
                <a:gd name="T37" fmla="*/ 1238 h 1238"/>
                <a:gd name="T38" fmla="*/ 162 w 471"/>
                <a:gd name="T39" fmla="*/ 1238 h 1238"/>
                <a:gd name="T40" fmla="*/ 143 w 471"/>
                <a:gd name="T41" fmla="*/ 1234 h 1238"/>
                <a:gd name="T42" fmla="*/ 124 w 471"/>
                <a:gd name="T43" fmla="*/ 1226 h 1238"/>
                <a:gd name="T44" fmla="*/ 110 w 471"/>
                <a:gd name="T45" fmla="*/ 1215 h 1238"/>
                <a:gd name="T46" fmla="*/ 95 w 471"/>
                <a:gd name="T47" fmla="*/ 1202 h 1238"/>
                <a:gd name="T48" fmla="*/ 85 w 471"/>
                <a:gd name="T49" fmla="*/ 1186 h 1238"/>
                <a:gd name="T50" fmla="*/ 77 w 471"/>
                <a:gd name="T51" fmla="*/ 1168 h 1238"/>
                <a:gd name="T52" fmla="*/ 73 w 471"/>
                <a:gd name="T53" fmla="*/ 1149 h 1238"/>
                <a:gd name="T54" fmla="*/ 72 w 471"/>
                <a:gd name="T55" fmla="*/ 604 h 1238"/>
                <a:gd name="T56" fmla="*/ 55 w 471"/>
                <a:gd name="T57" fmla="*/ 592 h 1238"/>
                <a:gd name="T58" fmla="*/ 29 w 471"/>
                <a:gd name="T59" fmla="*/ 564 h 1238"/>
                <a:gd name="T60" fmla="*/ 10 w 471"/>
                <a:gd name="T61" fmla="*/ 531 h 1238"/>
                <a:gd name="T62" fmla="*/ 1 w 471"/>
                <a:gd name="T63" fmla="*/ 493 h 1238"/>
                <a:gd name="T64" fmla="*/ 0 w 471"/>
                <a:gd name="T65" fmla="*/ 152 h 1238"/>
                <a:gd name="T66" fmla="*/ 0 w 471"/>
                <a:gd name="T67" fmla="*/ 139 h 1238"/>
                <a:gd name="T68" fmla="*/ 4 w 471"/>
                <a:gd name="T69" fmla="*/ 114 h 1238"/>
                <a:gd name="T70" fmla="*/ 13 w 471"/>
                <a:gd name="T71" fmla="*/ 89 h 1238"/>
                <a:gd name="T72" fmla="*/ 25 w 471"/>
                <a:gd name="T73" fmla="*/ 67 h 1238"/>
                <a:gd name="T74" fmla="*/ 39 w 471"/>
                <a:gd name="T75" fmla="*/ 48 h 1238"/>
                <a:gd name="T76" fmla="*/ 57 w 471"/>
                <a:gd name="T77" fmla="*/ 31 h 1238"/>
                <a:gd name="T78" fmla="*/ 77 w 471"/>
                <a:gd name="T79" fmla="*/ 16 h 1238"/>
                <a:gd name="T80" fmla="*/ 99 w 471"/>
                <a:gd name="T81" fmla="*/ 6 h 1238"/>
                <a:gd name="T82" fmla="*/ 112 w 471"/>
                <a:gd name="T83" fmla="*/ 1 h 1238"/>
                <a:gd name="T84" fmla="*/ 156 w 471"/>
                <a:gd name="T85" fmla="*/ 0 h 1238"/>
                <a:gd name="T86" fmla="*/ 380 w 471"/>
                <a:gd name="T87" fmla="*/ 0 h 1238"/>
                <a:gd name="T88" fmla="*/ 380 w 471"/>
                <a:gd name="T89" fmla="*/ 358 h 1238"/>
                <a:gd name="T90" fmla="*/ 383 w 471"/>
                <a:gd name="T91" fmla="*/ 390 h 1238"/>
                <a:gd name="T92" fmla="*/ 393 w 471"/>
                <a:gd name="T93" fmla="*/ 417 h 1238"/>
                <a:gd name="T94" fmla="*/ 408 w 471"/>
                <a:gd name="T95" fmla="*/ 440 h 1238"/>
                <a:gd name="T96" fmla="*/ 425 w 471"/>
                <a:gd name="T97" fmla="*/ 457 h 1238"/>
                <a:gd name="T98" fmla="*/ 456 w 471"/>
                <a:gd name="T99" fmla="*/ 481 h 1238"/>
                <a:gd name="T100" fmla="*/ 471 w 471"/>
                <a:gd name="T101" fmla="*/ 1117 h 1238"/>
                <a:gd name="T102" fmla="*/ 471 w 471"/>
                <a:gd name="T103" fmla="*/ 1150 h 1238"/>
                <a:gd name="T104" fmla="*/ 471 w 471"/>
                <a:gd name="T105" fmla="*/ 1172 h 1238"/>
                <a:gd name="T106" fmla="*/ 466 w 471"/>
                <a:gd name="T107" fmla="*/ 1197 h 1238"/>
                <a:gd name="T108" fmla="*/ 452 w 471"/>
                <a:gd name="T109" fmla="*/ 1219 h 1238"/>
                <a:gd name="T110" fmla="*/ 443 w 471"/>
                <a:gd name="T111" fmla="*/ 1228 h 1238"/>
                <a:gd name="T112" fmla="*/ 419 w 471"/>
                <a:gd name="T113" fmla="*/ 1237 h 1238"/>
                <a:gd name="T114" fmla="*/ 406 w 471"/>
                <a:gd name="T115" fmla="*/ 1238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1238">
                  <a:moveTo>
                    <a:pt x="406" y="1238"/>
                  </a:moveTo>
                  <a:lnTo>
                    <a:pt x="406" y="1238"/>
                  </a:lnTo>
                  <a:lnTo>
                    <a:pt x="396" y="1238"/>
                  </a:lnTo>
                  <a:lnTo>
                    <a:pt x="386" y="1237"/>
                  </a:lnTo>
                  <a:lnTo>
                    <a:pt x="377" y="1234"/>
                  </a:lnTo>
                  <a:lnTo>
                    <a:pt x="367" y="1231"/>
                  </a:lnTo>
                  <a:lnTo>
                    <a:pt x="360" y="1226"/>
                  </a:lnTo>
                  <a:lnTo>
                    <a:pt x="351" y="1221"/>
                  </a:lnTo>
                  <a:lnTo>
                    <a:pt x="343" y="1215"/>
                  </a:lnTo>
                  <a:lnTo>
                    <a:pt x="336" y="1209"/>
                  </a:lnTo>
                  <a:lnTo>
                    <a:pt x="329" y="1202"/>
                  </a:lnTo>
                  <a:lnTo>
                    <a:pt x="323" y="1194"/>
                  </a:lnTo>
                  <a:lnTo>
                    <a:pt x="319" y="1186"/>
                  </a:lnTo>
                  <a:lnTo>
                    <a:pt x="314" y="1177"/>
                  </a:lnTo>
                  <a:lnTo>
                    <a:pt x="311" y="1168"/>
                  </a:lnTo>
                  <a:lnTo>
                    <a:pt x="308" y="1158"/>
                  </a:lnTo>
                  <a:lnTo>
                    <a:pt x="307" y="1149"/>
                  </a:lnTo>
                  <a:lnTo>
                    <a:pt x="307" y="1139"/>
                  </a:lnTo>
                  <a:lnTo>
                    <a:pt x="307" y="823"/>
                  </a:lnTo>
                  <a:lnTo>
                    <a:pt x="272" y="823"/>
                  </a:lnTo>
                  <a:lnTo>
                    <a:pt x="272" y="1139"/>
                  </a:lnTo>
                  <a:lnTo>
                    <a:pt x="272" y="1139"/>
                  </a:lnTo>
                  <a:lnTo>
                    <a:pt x="272" y="1149"/>
                  </a:lnTo>
                  <a:lnTo>
                    <a:pt x="270" y="1158"/>
                  </a:lnTo>
                  <a:lnTo>
                    <a:pt x="267" y="1168"/>
                  </a:lnTo>
                  <a:lnTo>
                    <a:pt x="265" y="1177"/>
                  </a:lnTo>
                  <a:lnTo>
                    <a:pt x="260" y="1186"/>
                  </a:lnTo>
                  <a:lnTo>
                    <a:pt x="256" y="1194"/>
                  </a:lnTo>
                  <a:lnTo>
                    <a:pt x="250" y="1202"/>
                  </a:lnTo>
                  <a:lnTo>
                    <a:pt x="243" y="1209"/>
                  </a:lnTo>
                  <a:lnTo>
                    <a:pt x="235" y="1215"/>
                  </a:lnTo>
                  <a:lnTo>
                    <a:pt x="228" y="1221"/>
                  </a:lnTo>
                  <a:lnTo>
                    <a:pt x="221" y="1226"/>
                  </a:lnTo>
                  <a:lnTo>
                    <a:pt x="212" y="1231"/>
                  </a:lnTo>
                  <a:lnTo>
                    <a:pt x="202" y="1234"/>
                  </a:lnTo>
                  <a:lnTo>
                    <a:pt x="193" y="1237"/>
                  </a:lnTo>
                  <a:lnTo>
                    <a:pt x="183" y="1238"/>
                  </a:lnTo>
                  <a:lnTo>
                    <a:pt x="172" y="1238"/>
                  </a:lnTo>
                  <a:lnTo>
                    <a:pt x="172" y="1238"/>
                  </a:lnTo>
                  <a:lnTo>
                    <a:pt x="162" y="1238"/>
                  </a:lnTo>
                  <a:lnTo>
                    <a:pt x="152" y="1237"/>
                  </a:lnTo>
                  <a:lnTo>
                    <a:pt x="143" y="1234"/>
                  </a:lnTo>
                  <a:lnTo>
                    <a:pt x="133" y="1231"/>
                  </a:lnTo>
                  <a:lnTo>
                    <a:pt x="124" y="1226"/>
                  </a:lnTo>
                  <a:lnTo>
                    <a:pt x="117" y="1221"/>
                  </a:lnTo>
                  <a:lnTo>
                    <a:pt x="110" y="1215"/>
                  </a:lnTo>
                  <a:lnTo>
                    <a:pt x="102" y="1209"/>
                  </a:lnTo>
                  <a:lnTo>
                    <a:pt x="95" y="1202"/>
                  </a:lnTo>
                  <a:lnTo>
                    <a:pt x="89" y="1194"/>
                  </a:lnTo>
                  <a:lnTo>
                    <a:pt x="85" y="1186"/>
                  </a:lnTo>
                  <a:lnTo>
                    <a:pt x="80" y="1177"/>
                  </a:lnTo>
                  <a:lnTo>
                    <a:pt x="77" y="1168"/>
                  </a:lnTo>
                  <a:lnTo>
                    <a:pt x="74" y="1158"/>
                  </a:lnTo>
                  <a:lnTo>
                    <a:pt x="73" y="1149"/>
                  </a:lnTo>
                  <a:lnTo>
                    <a:pt x="73" y="1139"/>
                  </a:lnTo>
                  <a:lnTo>
                    <a:pt x="72" y="604"/>
                  </a:lnTo>
                  <a:lnTo>
                    <a:pt x="72" y="604"/>
                  </a:lnTo>
                  <a:lnTo>
                    <a:pt x="55" y="592"/>
                  </a:lnTo>
                  <a:lnTo>
                    <a:pt x="42" y="579"/>
                  </a:lnTo>
                  <a:lnTo>
                    <a:pt x="29" y="564"/>
                  </a:lnTo>
                  <a:lnTo>
                    <a:pt x="19" y="548"/>
                  </a:lnTo>
                  <a:lnTo>
                    <a:pt x="10" y="531"/>
                  </a:lnTo>
                  <a:lnTo>
                    <a:pt x="4" y="512"/>
                  </a:lnTo>
                  <a:lnTo>
                    <a:pt x="1" y="493"/>
                  </a:lnTo>
                  <a:lnTo>
                    <a:pt x="0" y="472"/>
                  </a:lnTo>
                  <a:lnTo>
                    <a:pt x="0" y="152"/>
                  </a:lnTo>
                  <a:lnTo>
                    <a:pt x="0" y="152"/>
                  </a:lnTo>
                  <a:lnTo>
                    <a:pt x="0" y="139"/>
                  </a:lnTo>
                  <a:lnTo>
                    <a:pt x="1" y="126"/>
                  </a:lnTo>
                  <a:lnTo>
                    <a:pt x="4" y="114"/>
                  </a:lnTo>
                  <a:lnTo>
                    <a:pt x="9" y="101"/>
                  </a:lnTo>
                  <a:lnTo>
                    <a:pt x="13" y="89"/>
                  </a:lnTo>
                  <a:lnTo>
                    <a:pt x="17" y="79"/>
                  </a:lnTo>
                  <a:lnTo>
                    <a:pt x="25" y="67"/>
                  </a:lnTo>
                  <a:lnTo>
                    <a:pt x="31" y="57"/>
                  </a:lnTo>
                  <a:lnTo>
                    <a:pt x="39" y="48"/>
                  </a:lnTo>
                  <a:lnTo>
                    <a:pt x="48" y="39"/>
                  </a:lnTo>
                  <a:lnTo>
                    <a:pt x="57" y="31"/>
                  </a:lnTo>
                  <a:lnTo>
                    <a:pt x="67" y="23"/>
                  </a:lnTo>
                  <a:lnTo>
                    <a:pt x="77" y="16"/>
                  </a:lnTo>
                  <a:lnTo>
                    <a:pt x="88" y="10"/>
                  </a:lnTo>
                  <a:lnTo>
                    <a:pt x="99" y="6"/>
                  </a:lnTo>
                  <a:lnTo>
                    <a:pt x="112" y="1"/>
                  </a:lnTo>
                  <a:lnTo>
                    <a:pt x="112" y="1"/>
                  </a:lnTo>
                  <a:lnTo>
                    <a:pt x="126" y="0"/>
                  </a:lnTo>
                  <a:lnTo>
                    <a:pt x="156" y="0"/>
                  </a:lnTo>
                  <a:lnTo>
                    <a:pt x="248" y="0"/>
                  </a:lnTo>
                  <a:lnTo>
                    <a:pt x="380" y="0"/>
                  </a:lnTo>
                  <a:lnTo>
                    <a:pt x="380" y="358"/>
                  </a:lnTo>
                  <a:lnTo>
                    <a:pt x="380" y="358"/>
                  </a:lnTo>
                  <a:lnTo>
                    <a:pt x="381" y="374"/>
                  </a:lnTo>
                  <a:lnTo>
                    <a:pt x="383" y="390"/>
                  </a:lnTo>
                  <a:lnTo>
                    <a:pt x="387" y="403"/>
                  </a:lnTo>
                  <a:lnTo>
                    <a:pt x="393" y="417"/>
                  </a:lnTo>
                  <a:lnTo>
                    <a:pt x="400" y="428"/>
                  </a:lnTo>
                  <a:lnTo>
                    <a:pt x="408" y="440"/>
                  </a:lnTo>
                  <a:lnTo>
                    <a:pt x="417" y="449"/>
                  </a:lnTo>
                  <a:lnTo>
                    <a:pt x="425" y="457"/>
                  </a:lnTo>
                  <a:lnTo>
                    <a:pt x="441" y="471"/>
                  </a:lnTo>
                  <a:lnTo>
                    <a:pt x="456" y="481"/>
                  </a:lnTo>
                  <a:lnTo>
                    <a:pt x="471" y="488"/>
                  </a:lnTo>
                  <a:lnTo>
                    <a:pt x="471" y="1117"/>
                  </a:lnTo>
                  <a:lnTo>
                    <a:pt x="471" y="1117"/>
                  </a:lnTo>
                  <a:lnTo>
                    <a:pt x="471" y="1150"/>
                  </a:lnTo>
                  <a:lnTo>
                    <a:pt x="471" y="1172"/>
                  </a:lnTo>
                  <a:lnTo>
                    <a:pt x="471" y="1172"/>
                  </a:lnTo>
                  <a:lnTo>
                    <a:pt x="469" y="1186"/>
                  </a:lnTo>
                  <a:lnTo>
                    <a:pt x="466" y="1197"/>
                  </a:lnTo>
                  <a:lnTo>
                    <a:pt x="460" y="1209"/>
                  </a:lnTo>
                  <a:lnTo>
                    <a:pt x="452" y="1219"/>
                  </a:lnTo>
                  <a:lnTo>
                    <a:pt x="452" y="1219"/>
                  </a:lnTo>
                  <a:lnTo>
                    <a:pt x="443" y="1228"/>
                  </a:lnTo>
                  <a:lnTo>
                    <a:pt x="431" y="1234"/>
                  </a:lnTo>
                  <a:lnTo>
                    <a:pt x="419" y="1237"/>
                  </a:lnTo>
                  <a:lnTo>
                    <a:pt x="406" y="1238"/>
                  </a:lnTo>
                  <a:lnTo>
                    <a:pt x="406" y="12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6" name="Freeform 9"/>
            <p:cNvSpPr/>
            <p:nvPr/>
          </p:nvSpPr>
          <p:spPr bwMode="auto">
            <a:xfrm>
              <a:off x="-1894" y="2711"/>
              <a:ext cx="184" cy="184"/>
            </a:xfrm>
            <a:custGeom>
              <a:avLst/>
              <a:gdLst>
                <a:gd name="T0" fmla="*/ 68 w 369"/>
                <a:gd name="T1" fmla="*/ 328 h 369"/>
                <a:gd name="T2" fmla="*/ 68 w 369"/>
                <a:gd name="T3" fmla="*/ 309 h 369"/>
                <a:gd name="T4" fmla="*/ 62 w 369"/>
                <a:gd name="T5" fmla="*/ 274 h 369"/>
                <a:gd name="T6" fmla="*/ 53 w 369"/>
                <a:gd name="T7" fmla="*/ 243 h 369"/>
                <a:gd name="T8" fmla="*/ 35 w 369"/>
                <a:gd name="T9" fmla="*/ 208 h 369"/>
                <a:gd name="T10" fmla="*/ 12 w 369"/>
                <a:gd name="T11" fmla="*/ 179 h 369"/>
                <a:gd name="T12" fmla="*/ 0 w 369"/>
                <a:gd name="T13" fmla="*/ 170 h 369"/>
                <a:gd name="T14" fmla="*/ 2 w 369"/>
                <a:gd name="T15" fmla="*/ 144 h 369"/>
                <a:gd name="T16" fmla="*/ 12 w 369"/>
                <a:gd name="T17" fmla="*/ 106 h 369"/>
                <a:gd name="T18" fmla="*/ 22 w 369"/>
                <a:gd name="T19" fmla="*/ 84 h 369"/>
                <a:gd name="T20" fmla="*/ 38 w 369"/>
                <a:gd name="T21" fmla="*/ 62 h 369"/>
                <a:gd name="T22" fmla="*/ 62 w 369"/>
                <a:gd name="T23" fmla="*/ 40 h 369"/>
                <a:gd name="T24" fmla="*/ 73 w 369"/>
                <a:gd name="T25" fmla="*/ 31 h 369"/>
                <a:gd name="T26" fmla="*/ 103 w 369"/>
                <a:gd name="T27" fmla="*/ 16 h 369"/>
                <a:gd name="T28" fmla="*/ 135 w 369"/>
                <a:gd name="T29" fmla="*/ 6 h 369"/>
                <a:gd name="T30" fmla="*/ 167 w 369"/>
                <a:gd name="T31" fmla="*/ 2 h 369"/>
                <a:gd name="T32" fmla="*/ 185 w 369"/>
                <a:gd name="T33" fmla="*/ 0 h 369"/>
                <a:gd name="T34" fmla="*/ 221 w 369"/>
                <a:gd name="T35" fmla="*/ 5 h 369"/>
                <a:gd name="T36" fmla="*/ 256 w 369"/>
                <a:gd name="T37" fmla="*/ 15 h 369"/>
                <a:gd name="T38" fmla="*/ 287 w 369"/>
                <a:gd name="T39" fmla="*/ 33 h 369"/>
                <a:gd name="T40" fmla="*/ 315 w 369"/>
                <a:gd name="T41" fmla="*/ 54 h 369"/>
                <a:gd name="T42" fmla="*/ 337 w 369"/>
                <a:gd name="T43" fmla="*/ 82 h 369"/>
                <a:gd name="T44" fmla="*/ 354 w 369"/>
                <a:gd name="T45" fmla="*/ 113 h 369"/>
                <a:gd name="T46" fmla="*/ 364 w 369"/>
                <a:gd name="T47" fmla="*/ 148 h 369"/>
                <a:gd name="T48" fmla="*/ 369 w 369"/>
                <a:gd name="T49" fmla="*/ 185 h 369"/>
                <a:gd name="T50" fmla="*/ 367 w 369"/>
                <a:gd name="T51" fmla="*/ 204 h 369"/>
                <a:gd name="T52" fmla="*/ 360 w 369"/>
                <a:gd name="T53" fmla="*/ 240 h 369"/>
                <a:gd name="T54" fmla="*/ 345 w 369"/>
                <a:gd name="T55" fmla="*/ 272 h 369"/>
                <a:gd name="T56" fmla="*/ 326 w 369"/>
                <a:gd name="T57" fmla="*/ 302 h 369"/>
                <a:gd name="T58" fmla="*/ 302 w 369"/>
                <a:gd name="T59" fmla="*/ 326 h 369"/>
                <a:gd name="T60" fmla="*/ 272 w 369"/>
                <a:gd name="T61" fmla="*/ 347 h 369"/>
                <a:gd name="T62" fmla="*/ 239 w 369"/>
                <a:gd name="T63" fmla="*/ 360 h 369"/>
                <a:gd name="T64" fmla="*/ 204 w 369"/>
                <a:gd name="T65" fmla="*/ 367 h 369"/>
                <a:gd name="T66" fmla="*/ 185 w 369"/>
                <a:gd name="T67" fmla="*/ 369 h 369"/>
                <a:gd name="T68" fmla="*/ 158 w 369"/>
                <a:gd name="T69" fmla="*/ 367 h 369"/>
                <a:gd name="T70" fmla="*/ 133 w 369"/>
                <a:gd name="T71" fmla="*/ 361 h 369"/>
                <a:gd name="T72" fmla="*/ 109 w 369"/>
                <a:gd name="T73" fmla="*/ 353 h 369"/>
                <a:gd name="T74" fmla="*/ 85 w 369"/>
                <a:gd name="T75" fmla="*/ 34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9" h="369">
                  <a:moveTo>
                    <a:pt x="85" y="340"/>
                  </a:moveTo>
                  <a:lnTo>
                    <a:pt x="68" y="328"/>
                  </a:lnTo>
                  <a:lnTo>
                    <a:pt x="68" y="328"/>
                  </a:lnTo>
                  <a:lnTo>
                    <a:pt x="68" y="309"/>
                  </a:lnTo>
                  <a:lnTo>
                    <a:pt x="66" y="290"/>
                  </a:lnTo>
                  <a:lnTo>
                    <a:pt x="62" y="274"/>
                  </a:lnTo>
                  <a:lnTo>
                    <a:pt x="57" y="258"/>
                  </a:lnTo>
                  <a:lnTo>
                    <a:pt x="53" y="243"/>
                  </a:lnTo>
                  <a:lnTo>
                    <a:pt x="47" y="230"/>
                  </a:lnTo>
                  <a:lnTo>
                    <a:pt x="35" y="208"/>
                  </a:lnTo>
                  <a:lnTo>
                    <a:pt x="22" y="190"/>
                  </a:lnTo>
                  <a:lnTo>
                    <a:pt x="12" y="179"/>
                  </a:lnTo>
                  <a:lnTo>
                    <a:pt x="0" y="170"/>
                  </a:lnTo>
                  <a:lnTo>
                    <a:pt x="0" y="170"/>
                  </a:lnTo>
                  <a:lnTo>
                    <a:pt x="0" y="157"/>
                  </a:lnTo>
                  <a:lnTo>
                    <a:pt x="2" y="144"/>
                  </a:lnTo>
                  <a:lnTo>
                    <a:pt x="5" y="126"/>
                  </a:lnTo>
                  <a:lnTo>
                    <a:pt x="12" y="106"/>
                  </a:lnTo>
                  <a:lnTo>
                    <a:pt x="16" y="95"/>
                  </a:lnTo>
                  <a:lnTo>
                    <a:pt x="22" y="84"/>
                  </a:lnTo>
                  <a:lnTo>
                    <a:pt x="30" y="73"/>
                  </a:lnTo>
                  <a:lnTo>
                    <a:pt x="38" y="62"/>
                  </a:lnTo>
                  <a:lnTo>
                    <a:pt x="49" y="52"/>
                  </a:lnTo>
                  <a:lnTo>
                    <a:pt x="62" y="40"/>
                  </a:lnTo>
                  <a:lnTo>
                    <a:pt x="62" y="40"/>
                  </a:lnTo>
                  <a:lnTo>
                    <a:pt x="73" y="31"/>
                  </a:lnTo>
                  <a:lnTo>
                    <a:pt x="88" y="24"/>
                  </a:lnTo>
                  <a:lnTo>
                    <a:pt x="103" y="16"/>
                  </a:lnTo>
                  <a:lnTo>
                    <a:pt x="119" y="11"/>
                  </a:lnTo>
                  <a:lnTo>
                    <a:pt x="135" y="6"/>
                  </a:lnTo>
                  <a:lnTo>
                    <a:pt x="151" y="3"/>
                  </a:lnTo>
                  <a:lnTo>
                    <a:pt x="167" y="2"/>
                  </a:lnTo>
                  <a:lnTo>
                    <a:pt x="185" y="0"/>
                  </a:lnTo>
                  <a:lnTo>
                    <a:pt x="185" y="0"/>
                  </a:lnTo>
                  <a:lnTo>
                    <a:pt x="204" y="2"/>
                  </a:lnTo>
                  <a:lnTo>
                    <a:pt x="221" y="5"/>
                  </a:lnTo>
                  <a:lnTo>
                    <a:pt x="239" y="9"/>
                  </a:lnTo>
                  <a:lnTo>
                    <a:pt x="256" y="15"/>
                  </a:lnTo>
                  <a:lnTo>
                    <a:pt x="272" y="24"/>
                  </a:lnTo>
                  <a:lnTo>
                    <a:pt x="287" y="33"/>
                  </a:lnTo>
                  <a:lnTo>
                    <a:pt x="302" y="43"/>
                  </a:lnTo>
                  <a:lnTo>
                    <a:pt x="315" y="54"/>
                  </a:lnTo>
                  <a:lnTo>
                    <a:pt x="326" y="68"/>
                  </a:lnTo>
                  <a:lnTo>
                    <a:pt x="337" y="82"/>
                  </a:lnTo>
                  <a:lnTo>
                    <a:pt x="345" y="97"/>
                  </a:lnTo>
                  <a:lnTo>
                    <a:pt x="354" y="113"/>
                  </a:lnTo>
                  <a:lnTo>
                    <a:pt x="360" y="130"/>
                  </a:lnTo>
                  <a:lnTo>
                    <a:pt x="364" y="148"/>
                  </a:lnTo>
                  <a:lnTo>
                    <a:pt x="367" y="166"/>
                  </a:lnTo>
                  <a:lnTo>
                    <a:pt x="369" y="185"/>
                  </a:lnTo>
                  <a:lnTo>
                    <a:pt x="369" y="185"/>
                  </a:lnTo>
                  <a:lnTo>
                    <a:pt x="367" y="204"/>
                  </a:lnTo>
                  <a:lnTo>
                    <a:pt x="364" y="221"/>
                  </a:lnTo>
                  <a:lnTo>
                    <a:pt x="360" y="240"/>
                  </a:lnTo>
                  <a:lnTo>
                    <a:pt x="354" y="256"/>
                  </a:lnTo>
                  <a:lnTo>
                    <a:pt x="345" y="272"/>
                  </a:lnTo>
                  <a:lnTo>
                    <a:pt x="337" y="287"/>
                  </a:lnTo>
                  <a:lnTo>
                    <a:pt x="326" y="302"/>
                  </a:lnTo>
                  <a:lnTo>
                    <a:pt x="315" y="315"/>
                  </a:lnTo>
                  <a:lnTo>
                    <a:pt x="302" y="326"/>
                  </a:lnTo>
                  <a:lnTo>
                    <a:pt x="287" y="337"/>
                  </a:lnTo>
                  <a:lnTo>
                    <a:pt x="272" y="347"/>
                  </a:lnTo>
                  <a:lnTo>
                    <a:pt x="256" y="354"/>
                  </a:lnTo>
                  <a:lnTo>
                    <a:pt x="239" y="360"/>
                  </a:lnTo>
                  <a:lnTo>
                    <a:pt x="221" y="364"/>
                  </a:lnTo>
                  <a:lnTo>
                    <a:pt x="204" y="367"/>
                  </a:lnTo>
                  <a:lnTo>
                    <a:pt x="185" y="369"/>
                  </a:lnTo>
                  <a:lnTo>
                    <a:pt x="185" y="369"/>
                  </a:lnTo>
                  <a:lnTo>
                    <a:pt x="171" y="369"/>
                  </a:lnTo>
                  <a:lnTo>
                    <a:pt x="158" y="367"/>
                  </a:lnTo>
                  <a:lnTo>
                    <a:pt x="145" y="364"/>
                  </a:lnTo>
                  <a:lnTo>
                    <a:pt x="133" y="361"/>
                  </a:lnTo>
                  <a:lnTo>
                    <a:pt x="120" y="357"/>
                  </a:lnTo>
                  <a:lnTo>
                    <a:pt x="109" y="353"/>
                  </a:lnTo>
                  <a:lnTo>
                    <a:pt x="97" y="347"/>
                  </a:lnTo>
                  <a:lnTo>
                    <a:pt x="85" y="340"/>
                  </a:lnTo>
                  <a:lnTo>
                    <a:pt x="85" y="3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7" name="Freeform 10"/>
            <p:cNvSpPr/>
            <p:nvPr/>
          </p:nvSpPr>
          <p:spPr bwMode="auto">
            <a:xfrm>
              <a:off x="-1906" y="2922"/>
              <a:ext cx="236" cy="620"/>
            </a:xfrm>
            <a:custGeom>
              <a:avLst/>
              <a:gdLst>
                <a:gd name="T0" fmla="*/ 19 w 471"/>
                <a:gd name="T1" fmla="*/ 1219 h 1238"/>
                <a:gd name="T2" fmla="*/ 4 w 471"/>
                <a:gd name="T3" fmla="*/ 1197 h 1238"/>
                <a:gd name="T4" fmla="*/ 0 w 471"/>
                <a:gd name="T5" fmla="*/ 1172 h 1238"/>
                <a:gd name="T6" fmla="*/ 0 w 471"/>
                <a:gd name="T7" fmla="*/ 1150 h 1238"/>
                <a:gd name="T8" fmla="*/ 0 w 471"/>
                <a:gd name="T9" fmla="*/ 488 h 1238"/>
                <a:gd name="T10" fmla="*/ 15 w 471"/>
                <a:gd name="T11" fmla="*/ 481 h 1238"/>
                <a:gd name="T12" fmla="*/ 45 w 471"/>
                <a:gd name="T13" fmla="*/ 457 h 1238"/>
                <a:gd name="T14" fmla="*/ 63 w 471"/>
                <a:gd name="T15" fmla="*/ 440 h 1238"/>
                <a:gd name="T16" fmla="*/ 77 w 471"/>
                <a:gd name="T17" fmla="*/ 417 h 1238"/>
                <a:gd name="T18" fmla="*/ 86 w 471"/>
                <a:gd name="T19" fmla="*/ 390 h 1238"/>
                <a:gd name="T20" fmla="*/ 91 w 471"/>
                <a:gd name="T21" fmla="*/ 358 h 1238"/>
                <a:gd name="T22" fmla="*/ 91 w 471"/>
                <a:gd name="T23" fmla="*/ 0 h 1238"/>
                <a:gd name="T24" fmla="*/ 313 w 471"/>
                <a:gd name="T25" fmla="*/ 0 h 1238"/>
                <a:gd name="T26" fmla="*/ 358 w 471"/>
                <a:gd name="T27" fmla="*/ 1 h 1238"/>
                <a:gd name="T28" fmla="*/ 370 w 471"/>
                <a:gd name="T29" fmla="*/ 6 h 1238"/>
                <a:gd name="T30" fmla="*/ 393 w 471"/>
                <a:gd name="T31" fmla="*/ 16 h 1238"/>
                <a:gd name="T32" fmla="*/ 414 w 471"/>
                <a:gd name="T33" fmla="*/ 31 h 1238"/>
                <a:gd name="T34" fmla="*/ 431 w 471"/>
                <a:gd name="T35" fmla="*/ 48 h 1238"/>
                <a:gd name="T36" fmla="*/ 446 w 471"/>
                <a:gd name="T37" fmla="*/ 67 h 1238"/>
                <a:gd name="T38" fmla="*/ 458 w 471"/>
                <a:gd name="T39" fmla="*/ 89 h 1238"/>
                <a:gd name="T40" fmla="*/ 466 w 471"/>
                <a:gd name="T41" fmla="*/ 114 h 1238"/>
                <a:gd name="T42" fmla="*/ 471 w 471"/>
                <a:gd name="T43" fmla="*/ 139 h 1238"/>
                <a:gd name="T44" fmla="*/ 471 w 471"/>
                <a:gd name="T45" fmla="*/ 472 h 1238"/>
                <a:gd name="T46" fmla="*/ 469 w 471"/>
                <a:gd name="T47" fmla="*/ 493 h 1238"/>
                <a:gd name="T48" fmla="*/ 459 w 471"/>
                <a:gd name="T49" fmla="*/ 531 h 1238"/>
                <a:gd name="T50" fmla="*/ 441 w 471"/>
                <a:gd name="T51" fmla="*/ 564 h 1238"/>
                <a:gd name="T52" fmla="*/ 415 w 471"/>
                <a:gd name="T53" fmla="*/ 592 h 1238"/>
                <a:gd name="T54" fmla="*/ 398 w 471"/>
                <a:gd name="T55" fmla="*/ 1139 h 1238"/>
                <a:gd name="T56" fmla="*/ 398 w 471"/>
                <a:gd name="T57" fmla="*/ 1149 h 1238"/>
                <a:gd name="T58" fmla="*/ 393 w 471"/>
                <a:gd name="T59" fmla="*/ 1168 h 1238"/>
                <a:gd name="T60" fmla="*/ 386 w 471"/>
                <a:gd name="T61" fmla="*/ 1186 h 1238"/>
                <a:gd name="T62" fmla="*/ 376 w 471"/>
                <a:gd name="T63" fmla="*/ 1202 h 1238"/>
                <a:gd name="T64" fmla="*/ 361 w 471"/>
                <a:gd name="T65" fmla="*/ 1215 h 1238"/>
                <a:gd name="T66" fmla="*/ 345 w 471"/>
                <a:gd name="T67" fmla="*/ 1226 h 1238"/>
                <a:gd name="T68" fmla="*/ 327 w 471"/>
                <a:gd name="T69" fmla="*/ 1234 h 1238"/>
                <a:gd name="T70" fmla="*/ 308 w 471"/>
                <a:gd name="T71" fmla="*/ 1238 h 1238"/>
                <a:gd name="T72" fmla="*/ 298 w 471"/>
                <a:gd name="T73" fmla="*/ 1238 h 1238"/>
                <a:gd name="T74" fmla="*/ 278 w 471"/>
                <a:gd name="T75" fmla="*/ 1237 h 1238"/>
                <a:gd name="T76" fmla="*/ 259 w 471"/>
                <a:gd name="T77" fmla="*/ 1231 h 1238"/>
                <a:gd name="T78" fmla="*/ 243 w 471"/>
                <a:gd name="T79" fmla="*/ 1221 h 1238"/>
                <a:gd name="T80" fmla="*/ 228 w 471"/>
                <a:gd name="T81" fmla="*/ 1209 h 1238"/>
                <a:gd name="T82" fmla="*/ 215 w 471"/>
                <a:gd name="T83" fmla="*/ 1194 h 1238"/>
                <a:gd name="T84" fmla="*/ 206 w 471"/>
                <a:gd name="T85" fmla="*/ 1177 h 1238"/>
                <a:gd name="T86" fmla="*/ 200 w 471"/>
                <a:gd name="T87" fmla="*/ 1158 h 1238"/>
                <a:gd name="T88" fmla="*/ 199 w 471"/>
                <a:gd name="T89" fmla="*/ 1139 h 1238"/>
                <a:gd name="T90" fmla="*/ 164 w 471"/>
                <a:gd name="T91" fmla="*/ 823 h 1238"/>
                <a:gd name="T92" fmla="*/ 164 w 471"/>
                <a:gd name="T93" fmla="*/ 1139 h 1238"/>
                <a:gd name="T94" fmla="*/ 162 w 471"/>
                <a:gd name="T95" fmla="*/ 1158 h 1238"/>
                <a:gd name="T96" fmla="*/ 156 w 471"/>
                <a:gd name="T97" fmla="*/ 1177 h 1238"/>
                <a:gd name="T98" fmla="*/ 148 w 471"/>
                <a:gd name="T99" fmla="*/ 1194 h 1238"/>
                <a:gd name="T100" fmla="*/ 134 w 471"/>
                <a:gd name="T101" fmla="*/ 1209 h 1238"/>
                <a:gd name="T102" fmla="*/ 120 w 471"/>
                <a:gd name="T103" fmla="*/ 1221 h 1238"/>
                <a:gd name="T104" fmla="*/ 102 w 471"/>
                <a:gd name="T105" fmla="*/ 1231 h 1238"/>
                <a:gd name="T106" fmla="*/ 85 w 471"/>
                <a:gd name="T107" fmla="*/ 1237 h 1238"/>
                <a:gd name="T108" fmla="*/ 64 w 471"/>
                <a:gd name="T109" fmla="*/ 1238 h 1238"/>
                <a:gd name="T110" fmla="*/ 51 w 471"/>
                <a:gd name="T111" fmla="*/ 1237 h 1238"/>
                <a:gd name="T112" fmla="*/ 28 w 471"/>
                <a:gd name="T113" fmla="*/ 1228 h 1238"/>
                <a:gd name="T114" fmla="*/ 19 w 471"/>
                <a:gd name="T115" fmla="*/ 1219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1" h="1238">
                  <a:moveTo>
                    <a:pt x="19" y="1219"/>
                  </a:moveTo>
                  <a:lnTo>
                    <a:pt x="19" y="1219"/>
                  </a:lnTo>
                  <a:lnTo>
                    <a:pt x="10" y="1209"/>
                  </a:lnTo>
                  <a:lnTo>
                    <a:pt x="4" y="1197"/>
                  </a:lnTo>
                  <a:lnTo>
                    <a:pt x="1" y="1186"/>
                  </a:lnTo>
                  <a:lnTo>
                    <a:pt x="0" y="1172"/>
                  </a:lnTo>
                  <a:lnTo>
                    <a:pt x="0" y="1172"/>
                  </a:lnTo>
                  <a:lnTo>
                    <a:pt x="0" y="1150"/>
                  </a:lnTo>
                  <a:lnTo>
                    <a:pt x="0" y="1117"/>
                  </a:lnTo>
                  <a:lnTo>
                    <a:pt x="0" y="488"/>
                  </a:lnTo>
                  <a:lnTo>
                    <a:pt x="0" y="488"/>
                  </a:lnTo>
                  <a:lnTo>
                    <a:pt x="15" y="481"/>
                  </a:lnTo>
                  <a:lnTo>
                    <a:pt x="29" y="471"/>
                  </a:lnTo>
                  <a:lnTo>
                    <a:pt x="45" y="457"/>
                  </a:lnTo>
                  <a:lnTo>
                    <a:pt x="54" y="449"/>
                  </a:lnTo>
                  <a:lnTo>
                    <a:pt x="63" y="440"/>
                  </a:lnTo>
                  <a:lnTo>
                    <a:pt x="70" y="428"/>
                  </a:lnTo>
                  <a:lnTo>
                    <a:pt x="77" y="417"/>
                  </a:lnTo>
                  <a:lnTo>
                    <a:pt x="82" y="403"/>
                  </a:lnTo>
                  <a:lnTo>
                    <a:pt x="86" y="390"/>
                  </a:lnTo>
                  <a:lnTo>
                    <a:pt x="89" y="374"/>
                  </a:lnTo>
                  <a:lnTo>
                    <a:pt x="91" y="358"/>
                  </a:lnTo>
                  <a:lnTo>
                    <a:pt x="91" y="0"/>
                  </a:lnTo>
                  <a:lnTo>
                    <a:pt x="91" y="0"/>
                  </a:lnTo>
                  <a:lnTo>
                    <a:pt x="222" y="0"/>
                  </a:lnTo>
                  <a:lnTo>
                    <a:pt x="313" y="0"/>
                  </a:lnTo>
                  <a:lnTo>
                    <a:pt x="345" y="0"/>
                  </a:lnTo>
                  <a:lnTo>
                    <a:pt x="358" y="1"/>
                  </a:lnTo>
                  <a:lnTo>
                    <a:pt x="358" y="1"/>
                  </a:lnTo>
                  <a:lnTo>
                    <a:pt x="370" y="6"/>
                  </a:lnTo>
                  <a:lnTo>
                    <a:pt x="382" y="10"/>
                  </a:lnTo>
                  <a:lnTo>
                    <a:pt x="393" y="16"/>
                  </a:lnTo>
                  <a:lnTo>
                    <a:pt x="403" y="23"/>
                  </a:lnTo>
                  <a:lnTo>
                    <a:pt x="414" y="31"/>
                  </a:lnTo>
                  <a:lnTo>
                    <a:pt x="422" y="39"/>
                  </a:lnTo>
                  <a:lnTo>
                    <a:pt x="431" y="48"/>
                  </a:lnTo>
                  <a:lnTo>
                    <a:pt x="440" y="57"/>
                  </a:lnTo>
                  <a:lnTo>
                    <a:pt x="446" y="67"/>
                  </a:lnTo>
                  <a:lnTo>
                    <a:pt x="453" y="79"/>
                  </a:lnTo>
                  <a:lnTo>
                    <a:pt x="458" y="89"/>
                  </a:lnTo>
                  <a:lnTo>
                    <a:pt x="462" y="101"/>
                  </a:lnTo>
                  <a:lnTo>
                    <a:pt x="466" y="114"/>
                  </a:lnTo>
                  <a:lnTo>
                    <a:pt x="469" y="126"/>
                  </a:lnTo>
                  <a:lnTo>
                    <a:pt x="471" y="139"/>
                  </a:lnTo>
                  <a:lnTo>
                    <a:pt x="471" y="152"/>
                  </a:lnTo>
                  <a:lnTo>
                    <a:pt x="471" y="472"/>
                  </a:lnTo>
                  <a:lnTo>
                    <a:pt x="471" y="472"/>
                  </a:lnTo>
                  <a:lnTo>
                    <a:pt x="469" y="493"/>
                  </a:lnTo>
                  <a:lnTo>
                    <a:pt x="466" y="512"/>
                  </a:lnTo>
                  <a:lnTo>
                    <a:pt x="459" y="531"/>
                  </a:lnTo>
                  <a:lnTo>
                    <a:pt x="452" y="548"/>
                  </a:lnTo>
                  <a:lnTo>
                    <a:pt x="441" y="564"/>
                  </a:lnTo>
                  <a:lnTo>
                    <a:pt x="428" y="579"/>
                  </a:lnTo>
                  <a:lnTo>
                    <a:pt x="415" y="592"/>
                  </a:lnTo>
                  <a:lnTo>
                    <a:pt x="399" y="604"/>
                  </a:lnTo>
                  <a:lnTo>
                    <a:pt x="398" y="1139"/>
                  </a:lnTo>
                  <a:lnTo>
                    <a:pt x="398" y="1139"/>
                  </a:lnTo>
                  <a:lnTo>
                    <a:pt x="398" y="1149"/>
                  </a:lnTo>
                  <a:lnTo>
                    <a:pt x="396" y="1158"/>
                  </a:lnTo>
                  <a:lnTo>
                    <a:pt x="393" y="1168"/>
                  </a:lnTo>
                  <a:lnTo>
                    <a:pt x="390" y="1177"/>
                  </a:lnTo>
                  <a:lnTo>
                    <a:pt x="386" y="1186"/>
                  </a:lnTo>
                  <a:lnTo>
                    <a:pt x="382" y="1194"/>
                  </a:lnTo>
                  <a:lnTo>
                    <a:pt x="376" y="1202"/>
                  </a:lnTo>
                  <a:lnTo>
                    <a:pt x="368" y="1209"/>
                  </a:lnTo>
                  <a:lnTo>
                    <a:pt x="361" y="1215"/>
                  </a:lnTo>
                  <a:lnTo>
                    <a:pt x="354" y="1221"/>
                  </a:lnTo>
                  <a:lnTo>
                    <a:pt x="345" y="1226"/>
                  </a:lnTo>
                  <a:lnTo>
                    <a:pt x="336" y="1231"/>
                  </a:lnTo>
                  <a:lnTo>
                    <a:pt x="327" y="1234"/>
                  </a:lnTo>
                  <a:lnTo>
                    <a:pt x="319" y="1237"/>
                  </a:lnTo>
                  <a:lnTo>
                    <a:pt x="308" y="1238"/>
                  </a:lnTo>
                  <a:lnTo>
                    <a:pt x="298" y="1238"/>
                  </a:lnTo>
                  <a:lnTo>
                    <a:pt x="298" y="1238"/>
                  </a:lnTo>
                  <a:lnTo>
                    <a:pt x="288" y="1238"/>
                  </a:lnTo>
                  <a:lnTo>
                    <a:pt x="278" y="1237"/>
                  </a:lnTo>
                  <a:lnTo>
                    <a:pt x="269" y="1234"/>
                  </a:lnTo>
                  <a:lnTo>
                    <a:pt x="259" y="1231"/>
                  </a:lnTo>
                  <a:lnTo>
                    <a:pt x="250" y="1226"/>
                  </a:lnTo>
                  <a:lnTo>
                    <a:pt x="243" y="1221"/>
                  </a:lnTo>
                  <a:lnTo>
                    <a:pt x="234" y="1215"/>
                  </a:lnTo>
                  <a:lnTo>
                    <a:pt x="228" y="1209"/>
                  </a:lnTo>
                  <a:lnTo>
                    <a:pt x="221" y="1202"/>
                  </a:lnTo>
                  <a:lnTo>
                    <a:pt x="215" y="1194"/>
                  </a:lnTo>
                  <a:lnTo>
                    <a:pt x="210" y="1186"/>
                  </a:lnTo>
                  <a:lnTo>
                    <a:pt x="206" y="1177"/>
                  </a:lnTo>
                  <a:lnTo>
                    <a:pt x="203" y="1168"/>
                  </a:lnTo>
                  <a:lnTo>
                    <a:pt x="200" y="1158"/>
                  </a:lnTo>
                  <a:lnTo>
                    <a:pt x="199" y="1149"/>
                  </a:lnTo>
                  <a:lnTo>
                    <a:pt x="199" y="1139"/>
                  </a:lnTo>
                  <a:lnTo>
                    <a:pt x="199" y="823"/>
                  </a:lnTo>
                  <a:lnTo>
                    <a:pt x="164" y="823"/>
                  </a:lnTo>
                  <a:lnTo>
                    <a:pt x="164" y="1139"/>
                  </a:lnTo>
                  <a:lnTo>
                    <a:pt x="164" y="1139"/>
                  </a:lnTo>
                  <a:lnTo>
                    <a:pt x="164" y="1149"/>
                  </a:lnTo>
                  <a:lnTo>
                    <a:pt x="162" y="1158"/>
                  </a:lnTo>
                  <a:lnTo>
                    <a:pt x="159" y="1168"/>
                  </a:lnTo>
                  <a:lnTo>
                    <a:pt x="156" y="1177"/>
                  </a:lnTo>
                  <a:lnTo>
                    <a:pt x="152" y="1186"/>
                  </a:lnTo>
                  <a:lnTo>
                    <a:pt x="148" y="1194"/>
                  </a:lnTo>
                  <a:lnTo>
                    <a:pt x="142" y="1202"/>
                  </a:lnTo>
                  <a:lnTo>
                    <a:pt x="134" y="1209"/>
                  </a:lnTo>
                  <a:lnTo>
                    <a:pt x="127" y="1215"/>
                  </a:lnTo>
                  <a:lnTo>
                    <a:pt x="120" y="1221"/>
                  </a:lnTo>
                  <a:lnTo>
                    <a:pt x="111" y="1226"/>
                  </a:lnTo>
                  <a:lnTo>
                    <a:pt x="102" y="1231"/>
                  </a:lnTo>
                  <a:lnTo>
                    <a:pt x="94" y="1234"/>
                  </a:lnTo>
                  <a:lnTo>
                    <a:pt x="85" y="1237"/>
                  </a:lnTo>
                  <a:lnTo>
                    <a:pt x="75" y="1238"/>
                  </a:lnTo>
                  <a:lnTo>
                    <a:pt x="64" y="1238"/>
                  </a:lnTo>
                  <a:lnTo>
                    <a:pt x="64" y="1238"/>
                  </a:lnTo>
                  <a:lnTo>
                    <a:pt x="51" y="1237"/>
                  </a:lnTo>
                  <a:lnTo>
                    <a:pt x="39" y="1234"/>
                  </a:lnTo>
                  <a:lnTo>
                    <a:pt x="28" y="1228"/>
                  </a:lnTo>
                  <a:lnTo>
                    <a:pt x="19" y="1219"/>
                  </a:lnTo>
                  <a:lnTo>
                    <a:pt x="19" y="1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8" name="Freeform 11"/>
            <p:cNvSpPr/>
            <p:nvPr/>
          </p:nvSpPr>
          <p:spPr bwMode="auto">
            <a:xfrm>
              <a:off x="-1668" y="2856"/>
              <a:ext cx="152" cy="151"/>
            </a:xfrm>
            <a:custGeom>
              <a:avLst/>
              <a:gdLst>
                <a:gd name="T0" fmla="*/ 56 w 304"/>
                <a:gd name="T1" fmla="*/ 270 h 302"/>
                <a:gd name="T2" fmla="*/ 56 w 304"/>
                <a:gd name="T3" fmla="*/ 254 h 302"/>
                <a:gd name="T4" fmla="*/ 51 w 304"/>
                <a:gd name="T5" fmla="*/ 225 h 302"/>
                <a:gd name="T6" fmla="*/ 44 w 304"/>
                <a:gd name="T7" fmla="*/ 200 h 302"/>
                <a:gd name="T8" fmla="*/ 29 w 304"/>
                <a:gd name="T9" fmla="*/ 171 h 302"/>
                <a:gd name="T10" fmla="*/ 9 w 304"/>
                <a:gd name="T11" fmla="*/ 146 h 302"/>
                <a:gd name="T12" fmla="*/ 0 w 304"/>
                <a:gd name="T13" fmla="*/ 139 h 302"/>
                <a:gd name="T14" fmla="*/ 2 w 304"/>
                <a:gd name="T15" fmla="*/ 117 h 302"/>
                <a:gd name="T16" fmla="*/ 9 w 304"/>
                <a:gd name="T17" fmla="*/ 86 h 302"/>
                <a:gd name="T18" fmla="*/ 25 w 304"/>
                <a:gd name="T19" fmla="*/ 58 h 302"/>
                <a:gd name="T20" fmla="*/ 41 w 304"/>
                <a:gd name="T21" fmla="*/ 41 h 302"/>
                <a:gd name="T22" fmla="*/ 51 w 304"/>
                <a:gd name="T23" fmla="*/ 32 h 302"/>
                <a:gd name="T24" fmla="*/ 73 w 304"/>
                <a:gd name="T25" fmla="*/ 17 h 302"/>
                <a:gd name="T26" fmla="*/ 98 w 304"/>
                <a:gd name="T27" fmla="*/ 7 h 302"/>
                <a:gd name="T28" fmla="*/ 124 w 304"/>
                <a:gd name="T29" fmla="*/ 1 h 302"/>
                <a:gd name="T30" fmla="*/ 152 w 304"/>
                <a:gd name="T31" fmla="*/ 0 h 302"/>
                <a:gd name="T32" fmla="*/ 168 w 304"/>
                <a:gd name="T33" fmla="*/ 0 h 302"/>
                <a:gd name="T34" fmla="*/ 197 w 304"/>
                <a:gd name="T35" fmla="*/ 6 h 302"/>
                <a:gd name="T36" fmla="*/ 225 w 304"/>
                <a:gd name="T37" fmla="*/ 17 h 302"/>
                <a:gd name="T38" fmla="*/ 249 w 304"/>
                <a:gd name="T39" fmla="*/ 33 h 302"/>
                <a:gd name="T40" fmla="*/ 269 w 304"/>
                <a:gd name="T41" fmla="*/ 55 h 302"/>
                <a:gd name="T42" fmla="*/ 285 w 304"/>
                <a:gd name="T43" fmla="*/ 79 h 302"/>
                <a:gd name="T44" fmla="*/ 297 w 304"/>
                <a:gd name="T45" fmla="*/ 107 h 302"/>
                <a:gd name="T46" fmla="*/ 303 w 304"/>
                <a:gd name="T47" fmla="*/ 136 h 302"/>
                <a:gd name="T48" fmla="*/ 304 w 304"/>
                <a:gd name="T49" fmla="*/ 152 h 302"/>
                <a:gd name="T50" fmla="*/ 301 w 304"/>
                <a:gd name="T51" fmla="*/ 183 h 302"/>
                <a:gd name="T52" fmla="*/ 293 w 304"/>
                <a:gd name="T53" fmla="*/ 210 h 302"/>
                <a:gd name="T54" fmla="*/ 278 w 304"/>
                <a:gd name="T55" fmla="*/ 237 h 302"/>
                <a:gd name="T56" fmla="*/ 260 w 304"/>
                <a:gd name="T57" fmla="*/ 259 h 302"/>
                <a:gd name="T58" fmla="*/ 237 w 304"/>
                <a:gd name="T59" fmla="*/ 278 h 302"/>
                <a:gd name="T60" fmla="*/ 212 w 304"/>
                <a:gd name="T61" fmla="*/ 291 h 302"/>
                <a:gd name="T62" fmla="*/ 183 w 304"/>
                <a:gd name="T63" fmla="*/ 300 h 302"/>
                <a:gd name="T64" fmla="*/ 152 w 304"/>
                <a:gd name="T65" fmla="*/ 302 h 302"/>
                <a:gd name="T66" fmla="*/ 130 w 304"/>
                <a:gd name="T67" fmla="*/ 301 h 302"/>
                <a:gd name="T68" fmla="*/ 89 w 304"/>
                <a:gd name="T69" fmla="*/ 289 h 302"/>
                <a:gd name="T70" fmla="*/ 70 w 304"/>
                <a:gd name="T71" fmla="*/ 279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302">
                  <a:moveTo>
                    <a:pt x="70" y="279"/>
                  </a:moveTo>
                  <a:lnTo>
                    <a:pt x="56" y="270"/>
                  </a:lnTo>
                  <a:lnTo>
                    <a:pt x="56" y="270"/>
                  </a:lnTo>
                  <a:lnTo>
                    <a:pt x="56" y="254"/>
                  </a:lnTo>
                  <a:lnTo>
                    <a:pt x="54" y="238"/>
                  </a:lnTo>
                  <a:lnTo>
                    <a:pt x="51" y="225"/>
                  </a:lnTo>
                  <a:lnTo>
                    <a:pt x="48" y="212"/>
                  </a:lnTo>
                  <a:lnTo>
                    <a:pt x="44" y="200"/>
                  </a:lnTo>
                  <a:lnTo>
                    <a:pt x="40" y="188"/>
                  </a:lnTo>
                  <a:lnTo>
                    <a:pt x="29" y="171"/>
                  </a:lnTo>
                  <a:lnTo>
                    <a:pt x="19" y="156"/>
                  </a:lnTo>
                  <a:lnTo>
                    <a:pt x="9" y="146"/>
                  </a:lnTo>
                  <a:lnTo>
                    <a:pt x="0" y="139"/>
                  </a:lnTo>
                  <a:lnTo>
                    <a:pt x="0" y="139"/>
                  </a:lnTo>
                  <a:lnTo>
                    <a:pt x="0" y="128"/>
                  </a:lnTo>
                  <a:lnTo>
                    <a:pt x="2" y="117"/>
                  </a:lnTo>
                  <a:lnTo>
                    <a:pt x="4" y="102"/>
                  </a:lnTo>
                  <a:lnTo>
                    <a:pt x="9" y="86"/>
                  </a:lnTo>
                  <a:lnTo>
                    <a:pt x="19" y="69"/>
                  </a:lnTo>
                  <a:lnTo>
                    <a:pt x="25" y="58"/>
                  </a:lnTo>
                  <a:lnTo>
                    <a:pt x="32" y="50"/>
                  </a:lnTo>
                  <a:lnTo>
                    <a:pt x="41" y="41"/>
                  </a:lnTo>
                  <a:lnTo>
                    <a:pt x="51" y="32"/>
                  </a:lnTo>
                  <a:lnTo>
                    <a:pt x="51" y="32"/>
                  </a:lnTo>
                  <a:lnTo>
                    <a:pt x="62" y="25"/>
                  </a:lnTo>
                  <a:lnTo>
                    <a:pt x="73" y="17"/>
                  </a:lnTo>
                  <a:lnTo>
                    <a:pt x="85" y="13"/>
                  </a:lnTo>
                  <a:lnTo>
                    <a:pt x="98" y="7"/>
                  </a:lnTo>
                  <a:lnTo>
                    <a:pt x="111" y="4"/>
                  </a:lnTo>
                  <a:lnTo>
                    <a:pt x="124" y="1"/>
                  </a:lnTo>
                  <a:lnTo>
                    <a:pt x="139" y="0"/>
                  </a:lnTo>
                  <a:lnTo>
                    <a:pt x="152" y="0"/>
                  </a:lnTo>
                  <a:lnTo>
                    <a:pt x="152" y="0"/>
                  </a:lnTo>
                  <a:lnTo>
                    <a:pt x="168" y="0"/>
                  </a:lnTo>
                  <a:lnTo>
                    <a:pt x="183" y="3"/>
                  </a:lnTo>
                  <a:lnTo>
                    <a:pt x="197" y="6"/>
                  </a:lnTo>
                  <a:lnTo>
                    <a:pt x="212" y="12"/>
                  </a:lnTo>
                  <a:lnTo>
                    <a:pt x="225" y="17"/>
                  </a:lnTo>
                  <a:lnTo>
                    <a:pt x="237" y="25"/>
                  </a:lnTo>
                  <a:lnTo>
                    <a:pt x="249" y="33"/>
                  </a:lnTo>
                  <a:lnTo>
                    <a:pt x="260" y="44"/>
                  </a:lnTo>
                  <a:lnTo>
                    <a:pt x="269" y="55"/>
                  </a:lnTo>
                  <a:lnTo>
                    <a:pt x="278" y="67"/>
                  </a:lnTo>
                  <a:lnTo>
                    <a:pt x="285" y="79"/>
                  </a:lnTo>
                  <a:lnTo>
                    <a:pt x="293" y="92"/>
                  </a:lnTo>
                  <a:lnTo>
                    <a:pt x="297" y="107"/>
                  </a:lnTo>
                  <a:lnTo>
                    <a:pt x="301" y="121"/>
                  </a:lnTo>
                  <a:lnTo>
                    <a:pt x="303" y="136"/>
                  </a:lnTo>
                  <a:lnTo>
                    <a:pt x="304" y="152"/>
                  </a:lnTo>
                  <a:lnTo>
                    <a:pt x="304" y="152"/>
                  </a:lnTo>
                  <a:lnTo>
                    <a:pt x="303" y="166"/>
                  </a:lnTo>
                  <a:lnTo>
                    <a:pt x="301" y="183"/>
                  </a:lnTo>
                  <a:lnTo>
                    <a:pt x="297" y="196"/>
                  </a:lnTo>
                  <a:lnTo>
                    <a:pt x="293" y="210"/>
                  </a:lnTo>
                  <a:lnTo>
                    <a:pt x="285" y="223"/>
                  </a:lnTo>
                  <a:lnTo>
                    <a:pt x="278" y="237"/>
                  </a:lnTo>
                  <a:lnTo>
                    <a:pt x="269" y="248"/>
                  </a:lnTo>
                  <a:lnTo>
                    <a:pt x="260" y="259"/>
                  </a:lnTo>
                  <a:lnTo>
                    <a:pt x="249" y="269"/>
                  </a:lnTo>
                  <a:lnTo>
                    <a:pt x="237" y="278"/>
                  </a:lnTo>
                  <a:lnTo>
                    <a:pt x="225" y="285"/>
                  </a:lnTo>
                  <a:lnTo>
                    <a:pt x="212" y="291"/>
                  </a:lnTo>
                  <a:lnTo>
                    <a:pt x="197" y="297"/>
                  </a:lnTo>
                  <a:lnTo>
                    <a:pt x="183" y="300"/>
                  </a:lnTo>
                  <a:lnTo>
                    <a:pt x="168" y="302"/>
                  </a:lnTo>
                  <a:lnTo>
                    <a:pt x="152" y="302"/>
                  </a:lnTo>
                  <a:lnTo>
                    <a:pt x="152" y="302"/>
                  </a:lnTo>
                  <a:lnTo>
                    <a:pt x="130" y="301"/>
                  </a:lnTo>
                  <a:lnTo>
                    <a:pt x="110" y="297"/>
                  </a:lnTo>
                  <a:lnTo>
                    <a:pt x="89" y="289"/>
                  </a:lnTo>
                  <a:lnTo>
                    <a:pt x="70" y="279"/>
                  </a:lnTo>
                  <a:lnTo>
                    <a:pt x="70" y="2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49" name="Freeform 12"/>
            <p:cNvSpPr/>
            <p:nvPr/>
          </p:nvSpPr>
          <p:spPr bwMode="auto">
            <a:xfrm>
              <a:off x="-1677" y="3030"/>
              <a:ext cx="194" cy="512"/>
            </a:xfrm>
            <a:custGeom>
              <a:avLst/>
              <a:gdLst>
                <a:gd name="T0" fmla="*/ 15 w 389"/>
                <a:gd name="T1" fmla="*/ 1007 h 1023"/>
                <a:gd name="T2" fmla="*/ 4 w 389"/>
                <a:gd name="T3" fmla="*/ 990 h 1023"/>
                <a:gd name="T4" fmla="*/ 0 w 389"/>
                <a:gd name="T5" fmla="*/ 968 h 1023"/>
                <a:gd name="T6" fmla="*/ 0 w 389"/>
                <a:gd name="T7" fmla="*/ 922 h 1023"/>
                <a:gd name="T8" fmla="*/ 0 w 389"/>
                <a:gd name="T9" fmla="*/ 403 h 1023"/>
                <a:gd name="T10" fmla="*/ 23 w 389"/>
                <a:gd name="T11" fmla="*/ 389 h 1023"/>
                <a:gd name="T12" fmla="*/ 51 w 389"/>
                <a:gd name="T13" fmla="*/ 362 h 1023"/>
                <a:gd name="T14" fmla="*/ 63 w 389"/>
                <a:gd name="T15" fmla="*/ 345 h 1023"/>
                <a:gd name="T16" fmla="*/ 72 w 389"/>
                <a:gd name="T17" fmla="*/ 321 h 1023"/>
                <a:gd name="T18" fmla="*/ 75 w 389"/>
                <a:gd name="T19" fmla="*/ 295 h 1023"/>
                <a:gd name="T20" fmla="*/ 75 w 389"/>
                <a:gd name="T21" fmla="*/ 0 h 1023"/>
                <a:gd name="T22" fmla="*/ 259 w 389"/>
                <a:gd name="T23" fmla="*/ 0 h 1023"/>
                <a:gd name="T24" fmla="*/ 295 w 389"/>
                <a:gd name="T25" fmla="*/ 1 h 1023"/>
                <a:gd name="T26" fmla="*/ 316 w 389"/>
                <a:gd name="T27" fmla="*/ 9 h 1023"/>
                <a:gd name="T28" fmla="*/ 350 w 389"/>
                <a:gd name="T29" fmla="*/ 32 h 1023"/>
                <a:gd name="T30" fmla="*/ 374 w 389"/>
                <a:gd name="T31" fmla="*/ 66 h 1023"/>
                <a:gd name="T32" fmla="*/ 388 w 389"/>
                <a:gd name="T33" fmla="*/ 104 h 1023"/>
                <a:gd name="T34" fmla="*/ 389 w 389"/>
                <a:gd name="T35" fmla="*/ 125 h 1023"/>
                <a:gd name="T36" fmla="*/ 389 w 389"/>
                <a:gd name="T37" fmla="*/ 390 h 1023"/>
                <a:gd name="T38" fmla="*/ 385 w 389"/>
                <a:gd name="T39" fmla="*/ 424 h 1023"/>
                <a:gd name="T40" fmla="*/ 373 w 389"/>
                <a:gd name="T41" fmla="*/ 453 h 1023"/>
                <a:gd name="T42" fmla="*/ 354 w 389"/>
                <a:gd name="T43" fmla="*/ 479 h 1023"/>
                <a:gd name="T44" fmla="*/ 329 w 389"/>
                <a:gd name="T45" fmla="*/ 500 h 1023"/>
                <a:gd name="T46" fmla="*/ 329 w 389"/>
                <a:gd name="T47" fmla="*/ 941 h 1023"/>
                <a:gd name="T48" fmla="*/ 322 w 389"/>
                <a:gd name="T49" fmla="*/ 973 h 1023"/>
                <a:gd name="T50" fmla="*/ 304 w 389"/>
                <a:gd name="T51" fmla="*/ 998 h 1023"/>
                <a:gd name="T52" fmla="*/ 278 w 389"/>
                <a:gd name="T53" fmla="*/ 1017 h 1023"/>
                <a:gd name="T54" fmla="*/ 246 w 389"/>
                <a:gd name="T55" fmla="*/ 1023 h 1023"/>
                <a:gd name="T56" fmla="*/ 230 w 389"/>
                <a:gd name="T57" fmla="*/ 1022 h 1023"/>
                <a:gd name="T58" fmla="*/ 200 w 389"/>
                <a:gd name="T59" fmla="*/ 1009 h 1023"/>
                <a:gd name="T60" fmla="*/ 178 w 389"/>
                <a:gd name="T61" fmla="*/ 987 h 1023"/>
                <a:gd name="T62" fmla="*/ 165 w 389"/>
                <a:gd name="T63" fmla="*/ 957 h 1023"/>
                <a:gd name="T64" fmla="*/ 164 w 389"/>
                <a:gd name="T65" fmla="*/ 680 h 1023"/>
                <a:gd name="T66" fmla="*/ 136 w 389"/>
                <a:gd name="T67" fmla="*/ 941 h 1023"/>
                <a:gd name="T68" fmla="*/ 133 w 389"/>
                <a:gd name="T69" fmla="*/ 957 h 1023"/>
                <a:gd name="T70" fmla="*/ 121 w 389"/>
                <a:gd name="T71" fmla="*/ 987 h 1023"/>
                <a:gd name="T72" fmla="*/ 100 w 389"/>
                <a:gd name="T73" fmla="*/ 1009 h 1023"/>
                <a:gd name="T74" fmla="*/ 70 w 389"/>
                <a:gd name="T75" fmla="*/ 1022 h 1023"/>
                <a:gd name="T76" fmla="*/ 53 w 389"/>
                <a:gd name="T77" fmla="*/ 1023 h 1023"/>
                <a:gd name="T78" fmla="*/ 32 w 389"/>
                <a:gd name="T79" fmla="*/ 1019 h 1023"/>
                <a:gd name="T80" fmla="*/ 15 w 389"/>
                <a:gd name="T81" fmla="*/ 1007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9" h="1023">
                  <a:moveTo>
                    <a:pt x="15" y="1007"/>
                  </a:moveTo>
                  <a:lnTo>
                    <a:pt x="15" y="1007"/>
                  </a:lnTo>
                  <a:lnTo>
                    <a:pt x="9" y="1000"/>
                  </a:lnTo>
                  <a:lnTo>
                    <a:pt x="4" y="990"/>
                  </a:lnTo>
                  <a:lnTo>
                    <a:pt x="2" y="979"/>
                  </a:lnTo>
                  <a:lnTo>
                    <a:pt x="0" y="968"/>
                  </a:lnTo>
                  <a:lnTo>
                    <a:pt x="0" y="968"/>
                  </a:lnTo>
                  <a:lnTo>
                    <a:pt x="0" y="922"/>
                  </a:lnTo>
                  <a:lnTo>
                    <a:pt x="0" y="403"/>
                  </a:lnTo>
                  <a:lnTo>
                    <a:pt x="0" y="403"/>
                  </a:lnTo>
                  <a:lnTo>
                    <a:pt x="12" y="397"/>
                  </a:lnTo>
                  <a:lnTo>
                    <a:pt x="23" y="389"/>
                  </a:lnTo>
                  <a:lnTo>
                    <a:pt x="38" y="378"/>
                  </a:lnTo>
                  <a:lnTo>
                    <a:pt x="51" y="362"/>
                  </a:lnTo>
                  <a:lnTo>
                    <a:pt x="59" y="354"/>
                  </a:lnTo>
                  <a:lnTo>
                    <a:pt x="63" y="345"/>
                  </a:lnTo>
                  <a:lnTo>
                    <a:pt x="69" y="333"/>
                  </a:lnTo>
                  <a:lnTo>
                    <a:pt x="72" y="321"/>
                  </a:lnTo>
                  <a:lnTo>
                    <a:pt x="75" y="310"/>
                  </a:lnTo>
                  <a:lnTo>
                    <a:pt x="75" y="295"/>
                  </a:lnTo>
                  <a:lnTo>
                    <a:pt x="75" y="0"/>
                  </a:lnTo>
                  <a:lnTo>
                    <a:pt x="75" y="0"/>
                  </a:lnTo>
                  <a:lnTo>
                    <a:pt x="183" y="0"/>
                  </a:lnTo>
                  <a:lnTo>
                    <a:pt x="259" y="0"/>
                  </a:lnTo>
                  <a:lnTo>
                    <a:pt x="295" y="1"/>
                  </a:lnTo>
                  <a:lnTo>
                    <a:pt x="295" y="1"/>
                  </a:lnTo>
                  <a:lnTo>
                    <a:pt x="306" y="4"/>
                  </a:lnTo>
                  <a:lnTo>
                    <a:pt x="316" y="9"/>
                  </a:lnTo>
                  <a:lnTo>
                    <a:pt x="333" y="19"/>
                  </a:lnTo>
                  <a:lnTo>
                    <a:pt x="350" y="32"/>
                  </a:lnTo>
                  <a:lnTo>
                    <a:pt x="363" y="48"/>
                  </a:lnTo>
                  <a:lnTo>
                    <a:pt x="374" y="66"/>
                  </a:lnTo>
                  <a:lnTo>
                    <a:pt x="382" y="83"/>
                  </a:lnTo>
                  <a:lnTo>
                    <a:pt x="388" y="104"/>
                  </a:lnTo>
                  <a:lnTo>
                    <a:pt x="389" y="114"/>
                  </a:lnTo>
                  <a:lnTo>
                    <a:pt x="389" y="125"/>
                  </a:lnTo>
                  <a:lnTo>
                    <a:pt x="389" y="390"/>
                  </a:lnTo>
                  <a:lnTo>
                    <a:pt x="389" y="390"/>
                  </a:lnTo>
                  <a:lnTo>
                    <a:pt x="388" y="408"/>
                  </a:lnTo>
                  <a:lnTo>
                    <a:pt x="385" y="424"/>
                  </a:lnTo>
                  <a:lnTo>
                    <a:pt x="380" y="438"/>
                  </a:lnTo>
                  <a:lnTo>
                    <a:pt x="373" y="453"/>
                  </a:lnTo>
                  <a:lnTo>
                    <a:pt x="364" y="466"/>
                  </a:lnTo>
                  <a:lnTo>
                    <a:pt x="354" y="479"/>
                  </a:lnTo>
                  <a:lnTo>
                    <a:pt x="342" y="490"/>
                  </a:lnTo>
                  <a:lnTo>
                    <a:pt x="329" y="500"/>
                  </a:lnTo>
                  <a:lnTo>
                    <a:pt x="329" y="941"/>
                  </a:lnTo>
                  <a:lnTo>
                    <a:pt x="329" y="941"/>
                  </a:lnTo>
                  <a:lnTo>
                    <a:pt x="328" y="957"/>
                  </a:lnTo>
                  <a:lnTo>
                    <a:pt x="322" y="973"/>
                  </a:lnTo>
                  <a:lnTo>
                    <a:pt x="314" y="987"/>
                  </a:lnTo>
                  <a:lnTo>
                    <a:pt x="304" y="998"/>
                  </a:lnTo>
                  <a:lnTo>
                    <a:pt x="293" y="1009"/>
                  </a:lnTo>
                  <a:lnTo>
                    <a:pt x="278" y="1017"/>
                  </a:lnTo>
                  <a:lnTo>
                    <a:pt x="263" y="1022"/>
                  </a:lnTo>
                  <a:lnTo>
                    <a:pt x="246" y="1023"/>
                  </a:lnTo>
                  <a:lnTo>
                    <a:pt x="246" y="1023"/>
                  </a:lnTo>
                  <a:lnTo>
                    <a:pt x="230" y="1022"/>
                  </a:lnTo>
                  <a:lnTo>
                    <a:pt x="214" y="1017"/>
                  </a:lnTo>
                  <a:lnTo>
                    <a:pt x="200" y="1009"/>
                  </a:lnTo>
                  <a:lnTo>
                    <a:pt x="189" y="998"/>
                  </a:lnTo>
                  <a:lnTo>
                    <a:pt x="178" y="987"/>
                  </a:lnTo>
                  <a:lnTo>
                    <a:pt x="170" y="973"/>
                  </a:lnTo>
                  <a:lnTo>
                    <a:pt x="165" y="957"/>
                  </a:lnTo>
                  <a:lnTo>
                    <a:pt x="164" y="941"/>
                  </a:lnTo>
                  <a:lnTo>
                    <a:pt x="164" y="680"/>
                  </a:lnTo>
                  <a:lnTo>
                    <a:pt x="136" y="680"/>
                  </a:lnTo>
                  <a:lnTo>
                    <a:pt x="136" y="941"/>
                  </a:lnTo>
                  <a:lnTo>
                    <a:pt x="136" y="941"/>
                  </a:lnTo>
                  <a:lnTo>
                    <a:pt x="133" y="957"/>
                  </a:lnTo>
                  <a:lnTo>
                    <a:pt x="129" y="973"/>
                  </a:lnTo>
                  <a:lnTo>
                    <a:pt x="121" y="987"/>
                  </a:lnTo>
                  <a:lnTo>
                    <a:pt x="111" y="998"/>
                  </a:lnTo>
                  <a:lnTo>
                    <a:pt x="100" y="1009"/>
                  </a:lnTo>
                  <a:lnTo>
                    <a:pt x="85" y="1017"/>
                  </a:lnTo>
                  <a:lnTo>
                    <a:pt x="70" y="1022"/>
                  </a:lnTo>
                  <a:lnTo>
                    <a:pt x="53" y="1023"/>
                  </a:lnTo>
                  <a:lnTo>
                    <a:pt x="53" y="1023"/>
                  </a:lnTo>
                  <a:lnTo>
                    <a:pt x="43" y="1022"/>
                  </a:lnTo>
                  <a:lnTo>
                    <a:pt x="32" y="1019"/>
                  </a:lnTo>
                  <a:lnTo>
                    <a:pt x="23" y="1014"/>
                  </a:lnTo>
                  <a:lnTo>
                    <a:pt x="15" y="1007"/>
                  </a:lnTo>
                  <a:lnTo>
                    <a:pt x="15" y="10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50" name="Freeform 13"/>
            <p:cNvSpPr/>
            <p:nvPr/>
          </p:nvSpPr>
          <p:spPr bwMode="auto">
            <a:xfrm>
              <a:off x="-2624" y="2856"/>
              <a:ext cx="151" cy="151"/>
            </a:xfrm>
            <a:custGeom>
              <a:avLst/>
              <a:gdLst>
                <a:gd name="T0" fmla="*/ 150 w 302"/>
                <a:gd name="T1" fmla="*/ 302 h 302"/>
                <a:gd name="T2" fmla="*/ 121 w 302"/>
                <a:gd name="T3" fmla="*/ 300 h 302"/>
                <a:gd name="T4" fmla="*/ 92 w 302"/>
                <a:gd name="T5" fmla="*/ 291 h 302"/>
                <a:gd name="T6" fmla="*/ 66 w 302"/>
                <a:gd name="T7" fmla="*/ 278 h 302"/>
                <a:gd name="T8" fmla="*/ 44 w 302"/>
                <a:gd name="T9" fmla="*/ 259 h 302"/>
                <a:gd name="T10" fmla="*/ 25 w 302"/>
                <a:gd name="T11" fmla="*/ 237 h 302"/>
                <a:gd name="T12" fmla="*/ 11 w 302"/>
                <a:gd name="T13" fmla="*/ 210 h 302"/>
                <a:gd name="T14" fmla="*/ 3 w 302"/>
                <a:gd name="T15" fmla="*/ 183 h 302"/>
                <a:gd name="T16" fmla="*/ 0 w 302"/>
                <a:gd name="T17" fmla="*/ 152 h 302"/>
                <a:gd name="T18" fmla="*/ 0 w 302"/>
                <a:gd name="T19" fmla="*/ 136 h 302"/>
                <a:gd name="T20" fmla="*/ 6 w 302"/>
                <a:gd name="T21" fmla="*/ 107 h 302"/>
                <a:gd name="T22" fmla="*/ 17 w 302"/>
                <a:gd name="T23" fmla="*/ 79 h 302"/>
                <a:gd name="T24" fmla="*/ 33 w 302"/>
                <a:gd name="T25" fmla="*/ 55 h 302"/>
                <a:gd name="T26" fmla="*/ 54 w 302"/>
                <a:gd name="T27" fmla="*/ 33 h 302"/>
                <a:gd name="T28" fmla="*/ 79 w 302"/>
                <a:gd name="T29" fmla="*/ 17 h 302"/>
                <a:gd name="T30" fmla="*/ 107 w 302"/>
                <a:gd name="T31" fmla="*/ 6 h 302"/>
                <a:gd name="T32" fmla="*/ 136 w 302"/>
                <a:gd name="T33" fmla="*/ 0 h 302"/>
                <a:gd name="T34" fmla="*/ 150 w 302"/>
                <a:gd name="T35" fmla="*/ 0 h 302"/>
                <a:gd name="T36" fmla="*/ 178 w 302"/>
                <a:gd name="T37" fmla="*/ 1 h 302"/>
                <a:gd name="T38" fmla="*/ 206 w 302"/>
                <a:gd name="T39" fmla="*/ 7 h 302"/>
                <a:gd name="T40" fmla="*/ 231 w 302"/>
                <a:gd name="T41" fmla="*/ 17 h 302"/>
                <a:gd name="T42" fmla="*/ 253 w 302"/>
                <a:gd name="T43" fmla="*/ 32 h 302"/>
                <a:gd name="T44" fmla="*/ 263 w 302"/>
                <a:gd name="T45" fmla="*/ 41 h 302"/>
                <a:gd name="T46" fmla="*/ 279 w 302"/>
                <a:gd name="T47" fmla="*/ 58 h 302"/>
                <a:gd name="T48" fmla="*/ 294 w 302"/>
                <a:gd name="T49" fmla="*/ 86 h 302"/>
                <a:gd name="T50" fmla="*/ 302 w 302"/>
                <a:gd name="T51" fmla="*/ 117 h 302"/>
                <a:gd name="T52" fmla="*/ 302 w 302"/>
                <a:gd name="T53" fmla="*/ 139 h 302"/>
                <a:gd name="T54" fmla="*/ 294 w 302"/>
                <a:gd name="T55" fmla="*/ 146 h 302"/>
                <a:gd name="T56" fmla="*/ 275 w 302"/>
                <a:gd name="T57" fmla="*/ 171 h 302"/>
                <a:gd name="T58" fmla="*/ 260 w 302"/>
                <a:gd name="T59" fmla="*/ 200 h 302"/>
                <a:gd name="T60" fmla="*/ 251 w 302"/>
                <a:gd name="T61" fmla="*/ 225 h 302"/>
                <a:gd name="T62" fmla="*/ 248 w 302"/>
                <a:gd name="T63" fmla="*/ 254 h 302"/>
                <a:gd name="T64" fmla="*/ 232 w 302"/>
                <a:gd name="T65" fmla="*/ 279 h 302"/>
                <a:gd name="T66" fmla="*/ 213 w 302"/>
                <a:gd name="T67" fmla="*/ 289 h 302"/>
                <a:gd name="T68" fmla="*/ 172 w 302"/>
                <a:gd name="T69" fmla="*/ 301 h 302"/>
                <a:gd name="T70" fmla="*/ 150 w 302"/>
                <a:gd name="T71"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2" h="302">
                  <a:moveTo>
                    <a:pt x="150" y="302"/>
                  </a:moveTo>
                  <a:lnTo>
                    <a:pt x="150" y="302"/>
                  </a:lnTo>
                  <a:lnTo>
                    <a:pt x="136" y="302"/>
                  </a:lnTo>
                  <a:lnTo>
                    <a:pt x="121" y="300"/>
                  </a:lnTo>
                  <a:lnTo>
                    <a:pt x="107" y="297"/>
                  </a:lnTo>
                  <a:lnTo>
                    <a:pt x="92" y="291"/>
                  </a:lnTo>
                  <a:lnTo>
                    <a:pt x="79" y="285"/>
                  </a:lnTo>
                  <a:lnTo>
                    <a:pt x="66" y="278"/>
                  </a:lnTo>
                  <a:lnTo>
                    <a:pt x="54" y="269"/>
                  </a:lnTo>
                  <a:lnTo>
                    <a:pt x="44" y="259"/>
                  </a:lnTo>
                  <a:lnTo>
                    <a:pt x="33" y="248"/>
                  </a:lnTo>
                  <a:lnTo>
                    <a:pt x="25" y="237"/>
                  </a:lnTo>
                  <a:lnTo>
                    <a:pt x="17" y="223"/>
                  </a:lnTo>
                  <a:lnTo>
                    <a:pt x="11" y="210"/>
                  </a:lnTo>
                  <a:lnTo>
                    <a:pt x="6" y="196"/>
                  </a:lnTo>
                  <a:lnTo>
                    <a:pt x="3" y="183"/>
                  </a:lnTo>
                  <a:lnTo>
                    <a:pt x="0" y="166"/>
                  </a:lnTo>
                  <a:lnTo>
                    <a:pt x="0" y="152"/>
                  </a:lnTo>
                  <a:lnTo>
                    <a:pt x="0" y="152"/>
                  </a:lnTo>
                  <a:lnTo>
                    <a:pt x="0" y="136"/>
                  </a:lnTo>
                  <a:lnTo>
                    <a:pt x="3" y="121"/>
                  </a:lnTo>
                  <a:lnTo>
                    <a:pt x="6" y="107"/>
                  </a:lnTo>
                  <a:lnTo>
                    <a:pt x="11" y="92"/>
                  </a:lnTo>
                  <a:lnTo>
                    <a:pt x="17" y="79"/>
                  </a:lnTo>
                  <a:lnTo>
                    <a:pt x="25" y="67"/>
                  </a:lnTo>
                  <a:lnTo>
                    <a:pt x="33" y="55"/>
                  </a:lnTo>
                  <a:lnTo>
                    <a:pt x="44" y="44"/>
                  </a:lnTo>
                  <a:lnTo>
                    <a:pt x="54" y="33"/>
                  </a:lnTo>
                  <a:lnTo>
                    <a:pt x="66" y="25"/>
                  </a:lnTo>
                  <a:lnTo>
                    <a:pt x="79" y="17"/>
                  </a:lnTo>
                  <a:lnTo>
                    <a:pt x="92" y="12"/>
                  </a:lnTo>
                  <a:lnTo>
                    <a:pt x="107" y="6"/>
                  </a:lnTo>
                  <a:lnTo>
                    <a:pt x="121" y="3"/>
                  </a:lnTo>
                  <a:lnTo>
                    <a:pt x="136" y="0"/>
                  </a:lnTo>
                  <a:lnTo>
                    <a:pt x="150" y="0"/>
                  </a:lnTo>
                  <a:lnTo>
                    <a:pt x="150" y="0"/>
                  </a:lnTo>
                  <a:lnTo>
                    <a:pt x="165" y="0"/>
                  </a:lnTo>
                  <a:lnTo>
                    <a:pt x="178" y="1"/>
                  </a:lnTo>
                  <a:lnTo>
                    <a:pt x="193" y="4"/>
                  </a:lnTo>
                  <a:lnTo>
                    <a:pt x="206" y="7"/>
                  </a:lnTo>
                  <a:lnTo>
                    <a:pt x="219" y="13"/>
                  </a:lnTo>
                  <a:lnTo>
                    <a:pt x="231" y="17"/>
                  </a:lnTo>
                  <a:lnTo>
                    <a:pt x="242" y="25"/>
                  </a:lnTo>
                  <a:lnTo>
                    <a:pt x="253" y="32"/>
                  </a:lnTo>
                  <a:lnTo>
                    <a:pt x="253" y="32"/>
                  </a:lnTo>
                  <a:lnTo>
                    <a:pt x="263" y="41"/>
                  </a:lnTo>
                  <a:lnTo>
                    <a:pt x="272" y="50"/>
                  </a:lnTo>
                  <a:lnTo>
                    <a:pt x="279" y="58"/>
                  </a:lnTo>
                  <a:lnTo>
                    <a:pt x="285" y="69"/>
                  </a:lnTo>
                  <a:lnTo>
                    <a:pt x="294" y="86"/>
                  </a:lnTo>
                  <a:lnTo>
                    <a:pt x="300" y="102"/>
                  </a:lnTo>
                  <a:lnTo>
                    <a:pt x="302" y="117"/>
                  </a:lnTo>
                  <a:lnTo>
                    <a:pt x="302" y="128"/>
                  </a:lnTo>
                  <a:lnTo>
                    <a:pt x="302" y="139"/>
                  </a:lnTo>
                  <a:lnTo>
                    <a:pt x="302" y="139"/>
                  </a:lnTo>
                  <a:lnTo>
                    <a:pt x="294" y="146"/>
                  </a:lnTo>
                  <a:lnTo>
                    <a:pt x="285" y="156"/>
                  </a:lnTo>
                  <a:lnTo>
                    <a:pt x="275" y="171"/>
                  </a:lnTo>
                  <a:lnTo>
                    <a:pt x="264" y="188"/>
                  </a:lnTo>
                  <a:lnTo>
                    <a:pt x="260" y="200"/>
                  </a:lnTo>
                  <a:lnTo>
                    <a:pt x="256" y="212"/>
                  </a:lnTo>
                  <a:lnTo>
                    <a:pt x="251" y="225"/>
                  </a:lnTo>
                  <a:lnTo>
                    <a:pt x="250" y="238"/>
                  </a:lnTo>
                  <a:lnTo>
                    <a:pt x="248" y="254"/>
                  </a:lnTo>
                  <a:lnTo>
                    <a:pt x="247" y="270"/>
                  </a:lnTo>
                  <a:lnTo>
                    <a:pt x="232" y="279"/>
                  </a:lnTo>
                  <a:lnTo>
                    <a:pt x="232" y="279"/>
                  </a:lnTo>
                  <a:lnTo>
                    <a:pt x="213" y="289"/>
                  </a:lnTo>
                  <a:lnTo>
                    <a:pt x="193" y="297"/>
                  </a:lnTo>
                  <a:lnTo>
                    <a:pt x="172" y="301"/>
                  </a:lnTo>
                  <a:lnTo>
                    <a:pt x="150" y="302"/>
                  </a:lnTo>
                  <a:lnTo>
                    <a:pt x="150" y="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sp>
          <p:nvSpPr>
            <p:cNvPr id="151" name="Freeform 14"/>
            <p:cNvSpPr/>
            <p:nvPr/>
          </p:nvSpPr>
          <p:spPr bwMode="auto">
            <a:xfrm>
              <a:off x="-2657" y="3030"/>
              <a:ext cx="194" cy="512"/>
            </a:xfrm>
            <a:custGeom>
              <a:avLst/>
              <a:gdLst>
                <a:gd name="T0" fmla="*/ 335 w 389"/>
                <a:gd name="T1" fmla="*/ 1023 h 1023"/>
                <a:gd name="T2" fmla="*/ 303 w 389"/>
                <a:gd name="T3" fmla="*/ 1017 h 1023"/>
                <a:gd name="T4" fmla="*/ 278 w 389"/>
                <a:gd name="T5" fmla="*/ 998 h 1023"/>
                <a:gd name="T6" fmla="*/ 259 w 389"/>
                <a:gd name="T7" fmla="*/ 973 h 1023"/>
                <a:gd name="T8" fmla="*/ 253 w 389"/>
                <a:gd name="T9" fmla="*/ 941 h 1023"/>
                <a:gd name="T10" fmla="*/ 225 w 389"/>
                <a:gd name="T11" fmla="*/ 680 h 1023"/>
                <a:gd name="T12" fmla="*/ 225 w 389"/>
                <a:gd name="T13" fmla="*/ 941 h 1023"/>
                <a:gd name="T14" fmla="*/ 218 w 389"/>
                <a:gd name="T15" fmla="*/ 973 h 1023"/>
                <a:gd name="T16" fmla="*/ 200 w 389"/>
                <a:gd name="T17" fmla="*/ 998 h 1023"/>
                <a:gd name="T18" fmla="*/ 174 w 389"/>
                <a:gd name="T19" fmla="*/ 1017 h 1023"/>
                <a:gd name="T20" fmla="*/ 142 w 389"/>
                <a:gd name="T21" fmla="*/ 1023 h 1023"/>
                <a:gd name="T22" fmla="*/ 126 w 389"/>
                <a:gd name="T23" fmla="*/ 1022 h 1023"/>
                <a:gd name="T24" fmla="*/ 96 w 389"/>
                <a:gd name="T25" fmla="*/ 1009 h 1023"/>
                <a:gd name="T26" fmla="*/ 73 w 389"/>
                <a:gd name="T27" fmla="*/ 987 h 1023"/>
                <a:gd name="T28" fmla="*/ 61 w 389"/>
                <a:gd name="T29" fmla="*/ 957 h 1023"/>
                <a:gd name="T30" fmla="*/ 58 w 389"/>
                <a:gd name="T31" fmla="*/ 500 h 1023"/>
                <a:gd name="T32" fmla="*/ 45 w 389"/>
                <a:gd name="T33" fmla="*/ 490 h 1023"/>
                <a:gd name="T34" fmla="*/ 23 w 389"/>
                <a:gd name="T35" fmla="*/ 466 h 1023"/>
                <a:gd name="T36" fmla="*/ 9 w 389"/>
                <a:gd name="T37" fmla="*/ 438 h 1023"/>
                <a:gd name="T38" fmla="*/ 0 w 389"/>
                <a:gd name="T39" fmla="*/ 408 h 1023"/>
                <a:gd name="T40" fmla="*/ 0 w 389"/>
                <a:gd name="T41" fmla="*/ 125 h 1023"/>
                <a:gd name="T42" fmla="*/ 0 w 389"/>
                <a:gd name="T43" fmla="*/ 114 h 1023"/>
                <a:gd name="T44" fmla="*/ 6 w 389"/>
                <a:gd name="T45" fmla="*/ 83 h 1023"/>
                <a:gd name="T46" fmla="*/ 25 w 389"/>
                <a:gd name="T47" fmla="*/ 48 h 1023"/>
                <a:gd name="T48" fmla="*/ 54 w 389"/>
                <a:gd name="T49" fmla="*/ 19 h 1023"/>
                <a:gd name="T50" fmla="*/ 82 w 389"/>
                <a:gd name="T51" fmla="*/ 4 h 1023"/>
                <a:gd name="T52" fmla="*/ 92 w 389"/>
                <a:gd name="T53" fmla="*/ 1 h 1023"/>
                <a:gd name="T54" fmla="*/ 205 w 389"/>
                <a:gd name="T55" fmla="*/ 0 h 1023"/>
                <a:gd name="T56" fmla="*/ 314 w 389"/>
                <a:gd name="T57" fmla="*/ 295 h 1023"/>
                <a:gd name="T58" fmla="*/ 314 w 389"/>
                <a:gd name="T59" fmla="*/ 310 h 1023"/>
                <a:gd name="T60" fmla="*/ 320 w 389"/>
                <a:gd name="T61" fmla="*/ 333 h 1023"/>
                <a:gd name="T62" fmla="*/ 330 w 389"/>
                <a:gd name="T63" fmla="*/ 354 h 1023"/>
                <a:gd name="T64" fmla="*/ 351 w 389"/>
                <a:gd name="T65" fmla="*/ 378 h 1023"/>
                <a:gd name="T66" fmla="*/ 376 w 389"/>
                <a:gd name="T67" fmla="*/ 397 h 1023"/>
                <a:gd name="T68" fmla="*/ 389 w 389"/>
                <a:gd name="T69" fmla="*/ 922 h 1023"/>
                <a:gd name="T70" fmla="*/ 389 w 389"/>
                <a:gd name="T71" fmla="*/ 968 h 1023"/>
                <a:gd name="T72" fmla="*/ 387 w 389"/>
                <a:gd name="T73" fmla="*/ 979 h 1023"/>
                <a:gd name="T74" fmla="*/ 380 w 389"/>
                <a:gd name="T75" fmla="*/ 1000 h 1023"/>
                <a:gd name="T76" fmla="*/ 373 w 389"/>
                <a:gd name="T77" fmla="*/ 1007 h 1023"/>
                <a:gd name="T78" fmla="*/ 357 w 389"/>
                <a:gd name="T79" fmla="*/ 1019 h 1023"/>
                <a:gd name="T80" fmla="*/ 335 w 389"/>
                <a:gd name="T81" fmla="*/ 1023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9" h="1023">
                  <a:moveTo>
                    <a:pt x="335" y="1023"/>
                  </a:moveTo>
                  <a:lnTo>
                    <a:pt x="335" y="1023"/>
                  </a:lnTo>
                  <a:lnTo>
                    <a:pt x="319" y="1022"/>
                  </a:lnTo>
                  <a:lnTo>
                    <a:pt x="303" y="1017"/>
                  </a:lnTo>
                  <a:lnTo>
                    <a:pt x="289" y="1009"/>
                  </a:lnTo>
                  <a:lnTo>
                    <a:pt x="278" y="998"/>
                  </a:lnTo>
                  <a:lnTo>
                    <a:pt x="268" y="987"/>
                  </a:lnTo>
                  <a:lnTo>
                    <a:pt x="259" y="973"/>
                  </a:lnTo>
                  <a:lnTo>
                    <a:pt x="254" y="957"/>
                  </a:lnTo>
                  <a:lnTo>
                    <a:pt x="253" y="941"/>
                  </a:lnTo>
                  <a:lnTo>
                    <a:pt x="253" y="680"/>
                  </a:lnTo>
                  <a:lnTo>
                    <a:pt x="225" y="680"/>
                  </a:lnTo>
                  <a:lnTo>
                    <a:pt x="225" y="941"/>
                  </a:lnTo>
                  <a:lnTo>
                    <a:pt x="225" y="941"/>
                  </a:lnTo>
                  <a:lnTo>
                    <a:pt x="222" y="957"/>
                  </a:lnTo>
                  <a:lnTo>
                    <a:pt x="218" y="973"/>
                  </a:lnTo>
                  <a:lnTo>
                    <a:pt x="211" y="987"/>
                  </a:lnTo>
                  <a:lnTo>
                    <a:pt x="200" y="998"/>
                  </a:lnTo>
                  <a:lnTo>
                    <a:pt x="189" y="1009"/>
                  </a:lnTo>
                  <a:lnTo>
                    <a:pt x="174" y="1017"/>
                  </a:lnTo>
                  <a:lnTo>
                    <a:pt x="159" y="1022"/>
                  </a:lnTo>
                  <a:lnTo>
                    <a:pt x="142" y="1023"/>
                  </a:lnTo>
                  <a:lnTo>
                    <a:pt x="142" y="1023"/>
                  </a:lnTo>
                  <a:lnTo>
                    <a:pt x="126" y="1022"/>
                  </a:lnTo>
                  <a:lnTo>
                    <a:pt x="110" y="1017"/>
                  </a:lnTo>
                  <a:lnTo>
                    <a:pt x="96" y="1009"/>
                  </a:lnTo>
                  <a:lnTo>
                    <a:pt x="83" y="998"/>
                  </a:lnTo>
                  <a:lnTo>
                    <a:pt x="73" y="987"/>
                  </a:lnTo>
                  <a:lnTo>
                    <a:pt x="66" y="973"/>
                  </a:lnTo>
                  <a:lnTo>
                    <a:pt x="61" y="957"/>
                  </a:lnTo>
                  <a:lnTo>
                    <a:pt x="60" y="941"/>
                  </a:lnTo>
                  <a:lnTo>
                    <a:pt x="58" y="500"/>
                  </a:lnTo>
                  <a:lnTo>
                    <a:pt x="58" y="500"/>
                  </a:lnTo>
                  <a:lnTo>
                    <a:pt x="45" y="490"/>
                  </a:lnTo>
                  <a:lnTo>
                    <a:pt x="34" y="479"/>
                  </a:lnTo>
                  <a:lnTo>
                    <a:pt x="23" y="466"/>
                  </a:lnTo>
                  <a:lnTo>
                    <a:pt x="15" y="453"/>
                  </a:lnTo>
                  <a:lnTo>
                    <a:pt x="9" y="438"/>
                  </a:lnTo>
                  <a:lnTo>
                    <a:pt x="3" y="424"/>
                  </a:lnTo>
                  <a:lnTo>
                    <a:pt x="0" y="408"/>
                  </a:lnTo>
                  <a:lnTo>
                    <a:pt x="0" y="390"/>
                  </a:lnTo>
                  <a:lnTo>
                    <a:pt x="0" y="125"/>
                  </a:lnTo>
                  <a:lnTo>
                    <a:pt x="0" y="125"/>
                  </a:lnTo>
                  <a:lnTo>
                    <a:pt x="0" y="114"/>
                  </a:lnTo>
                  <a:lnTo>
                    <a:pt x="1" y="104"/>
                  </a:lnTo>
                  <a:lnTo>
                    <a:pt x="6" y="83"/>
                  </a:lnTo>
                  <a:lnTo>
                    <a:pt x="15" y="66"/>
                  </a:lnTo>
                  <a:lnTo>
                    <a:pt x="25" y="48"/>
                  </a:lnTo>
                  <a:lnTo>
                    <a:pt x="39" y="32"/>
                  </a:lnTo>
                  <a:lnTo>
                    <a:pt x="54" y="19"/>
                  </a:lnTo>
                  <a:lnTo>
                    <a:pt x="73" y="9"/>
                  </a:lnTo>
                  <a:lnTo>
                    <a:pt x="82" y="4"/>
                  </a:lnTo>
                  <a:lnTo>
                    <a:pt x="92" y="1"/>
                  </a:lnTo>
                  <a:lnTo>
                    <a:pt x="92" y="1"/>
                  </a:lnTo>
                  <a:lnTo>
                    <a:pt x="129" y="0"/>
                  </a:lnTo>
                  <a:lnTo>
                    <a:pt x="205" y="0"/>
                  </a:lnTo>
                  <a:lnTo>
                    <a:pt x="314" y="0"/>
                  </a:lnTo>
                  <a:lnTo>
                    <a:pt x="314" y="295"/>
                  </a:lnTo>
                  <a:lnTo>
                    <a:pt x="314" y="295"/>
                  </a:lnTo>
                  <a:lnTo>
                    <a:pt x="314" y="310"/>
                  </a:lnTo>
                  <a:lnTo>
                    <a:pt x="317" y="321"/>
                  </a:lnTo>
                  <a:lnTo>
                    <a:pt x="320" y="333"/>
                  </a:lnTo>
                  <a:lnTo>
                    <a:pt x="325" y="345"/>
                  </a:lnTo>
                  <a:lnTo>
                    <a:pt x="330" y="354"/>
                  </a:lnTo>
                  <a:lnTo>
                    <a:pt x="336" y="362"/>
                  </a:lnTo>
                  <a:lnTo>
                    <a:pt x="351" y="378"/>
                  </a:lnTo>
                  <a:lnTo>
                    <a:pt x="364" y="389"/>
                  </a:lnTo>
                  <a:lnTo>
                    <a:pt x="376" y="397"/>
                  </a:lnTo>
                  <a:lnTo>
                    <a:pt x="387" y="403"/>
                  </a:lnTo>
                  <a:lnTo>
                    <a:pt x="389" y="922"/>
                  </a:lnTo>
                  <a:lnTo>
                    <a:pt x="389" y="922"/>
                  </a:lnTo>
                  <a:lnTo>
                    <a:pt x="389" y="968"/>
                  </a:lnTo>
                  <a:lnTo>
                    <a:pt x="389" y="968"/>
                  </a:lnTo>
                  <a:lnTo>
                    <a:pt x="387" y="979"/>
                  </a:lnTo>
                  <a:lnTo>
                    <a:pt x="385" y="990"/>
                  </a:lnTo>
                  <a:lnTo>
                    <a:pt x="380" y="1000"/>
                  </a:lnTo>
                  <a:lnTo>
                    <a:pt x="373" y="1007"/>
                  </a:lnTo>
                  <a:lnTo>
                    <a:pt x="373" y="1007"/>
                  </a:lnTo>
                  <a:lnTo>
                    <a:pt x="366" y="1014"/>
                  </a:lnTo>
                  <a:lnTo>
                    <a:pt x="357" y="1019"/>
                  </a:lnTo>
                  <a:lnTo>
                    <a:pt x="346" y="1022"/>
                  </a:lnTo>
                  <a:lnTo>
                    <a:pt x="335" y="1023"/>
                  </a:lnTo>
                  <a:lnTo>
                    <a:pt x="335" y="10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endParaRPr>
            </a:p>
          </p:txBody>
        </p:sp>
      </p:grpSp>
      <p:grpSp>
        <p:nvGrpSpPr>
          <p:cNvPr id="152" name="Group 151">
            <a:extLst>
              <a:ext uri="{FF2B5EF4-FFF2-40B4-BE49-F238E27FC236}">
                <a16:creationId xmlns="" xmlns:a16="http://schemas.microsoft.com/office/drawing/2014/main" id="{947D6512-2528-4362-9876-E45443FA9B15}"/>
              </a:ext>
            </a:extLst>
          </p:cNvPr>
          <p:cNvGrpSpPr/>
          <p:nvPr/>
        </p:nvGrpSpPr>
        <p:grpSpPr>
          <a:xfrm>
            <a:off x="2081355" y="1996075"/>
            <a:ext cx="767229" cy="736139"/>
            <a:chOff x="2746608" y="2416997"/>
            <a:chExt cx="767229" cy="736139"/>
          </a:xfrm>
        </p:grpSpPr>
        <p:sp>
          <p:nvSpPr>
            <p:cNvPr id="153" name="Oval 152">
              <a:extLst>
                <a:ext uri="{FF2B5EF4-FFF2-40B4-BE49-F238E27FC236}">
                  <a16:creationId xmlns="" xmlns:a16="http://schemas.microsoft.com/office/drawing/2014/main" id="{E06CEBB4-90CC-4A97-BAAB-D25E17B89A1F}"/>
                </a:ext>
              </a:extLst>
            </p:cNvPr>
            <p:cNvSpPr/>
            <p:nvPr/>
          </p:nvSpPr>
          <p:spPr>
            <a:xfrm>
              <a:off x="2746608" y="2416997"/>
              <a:ext cx="767229" cy="736139"/>
            </a:xfrm>
            <a:prstGeom prst="ellipse">
              <a:avLst/>
            </a:prstGeom>
            <a:solidFill>
              <a:srgbClr val="F2F2F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Arial"/>
              </a:endParaRPr>
            </a:p>
          </p:txBody>
        </p:sp>
        <p:grpSp>
          <p:nvGrpSpPr>
            <p:cNvPr id="154" name="Group 153">
              <a:extLst>
                <a:ext uri="{FF2B5EF4-FFF2-40B4-BE49-F238E27FC236}">
                  <a16:creationId xmlns="" xmlns:a16="http://schemas.microsoft.com/office/drawing/2014/main" id="{F43B5FF8-5155-4492-A258-54E480BE9B52}"/>
                </a:ext>
              </a:extLst>
            </p:cNvPr>
            <p:cNvGrpSpPr/>
            <p:nvPr/>
          </p:nvGrpSpPr>
          <p:grpSpPr>
            <a:xfrm>
              <a:off x="2843952" y="2607985"/>
              <a:ext cx="560420" cy="390237"/>
              <a:chOff x="-10382250" y="-8709026"/>
              <a:chExt cx="10382250" cy="7229476"/>
            </a:xfrm>
            <a:solidFill>
              <a:srgbClr val="65D2DF"/>
            </a:solidFill>
          </p:grpSpPr>
          <p:sp>
            <p:nvSpPr>
              <p:cNvPr id="155" name="Freeform 5">
                <a:extLst>
                  <a:ext uri="{FF2B5EF4-FFF2-40B4-BE49-F238E27FC236}">
                    <a16:creationId xmlns="" xmlns:a16="http://schemas.microsoft.com/office/drawing/2014/main" id="{9F8E5907-331E-4533-ACF4-692F54B9A8DD}"/>
                  </a:ext>
                </a:extLst>
              </p:cNvPr>
              <p:cNvSpPr>
                <a:spLocks noEditPoints="1"/>
              </p:cNvSpPr>
              <p:nvPr/>
            </p:nvSpPr>
            <p:spPr bwMode="auto">
              <a:xfrm>
                <a:off x="-796925" y="-7808913"/>
                <a:ext cx="158750" cy="144463"/>
              </a:xfrm>
              <a:custGeom>
                <a:avLst/>
                <a:gdLst>
                  <a:gd name="T0" fmla="*/ 8 w 23"/>
                  <a:gd name="T1" fmla="*/ 3 h 21"/>
                  <a:gd name="T2" fmla="*/ 3 w 23"/>
                  <a:gd name="T3" fmla="*/ 6 h 21"/>
                  <a:gd name="T4" fmla="*/ 3 w 23"/>
                  <a:gd name="T5" fmla="*/ 18 h 21"/>
                  <a:gd name="T6" fmla="*/ 10 w 23"/>
                  <a:gd name="T7" fmla="*/ 21 h 21"/>
                  <a:gd name="T8" fmla="*/ 15 w 23"/>
                  <a:gd name="T9" fmla="*/ 19 h 21"/>
                  <a:gd name="T10" fmla="*/ 20 w 23"/>
                  <a:gd name="T11" fmla="*/ 14 h 21"/>
                  <a:gd name="T12" fmla="*/ 20 w 23"/>
                  <a:gd name="T13" fmla="*/ 3 h 21"/>
                  <a:gd name="T14" fmla="*/ 8 w 23"/>
                  <a:gd name="T15" fmla="*/ 3 h 21"/>
                  <a:gd name="T16" fmla="*/ 8 w 23"/>
                  <a:gd name="T17" fmla="*/ 3 h 21"/>
                  <a:gd name="T18" fmla="*/ 8 w 23"/>
                  <a:gd name="T19"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1">
                    <a:moveTo>
                      <a:pt x="8" y="3"/>
                    </a:moveTo>
                    <a:cubicBezTo>
                      <a:pt x="3" y="6"/>
                      <a:pt x="3" y="6"/>
                      <a:pt x="3" y="6"/>
                    </a:cubicBezTo>
                    <a:cubicBezTo>
                      <a:pt x="0" y="10"/>
                      <a:pt x="0" y="14"/>
                      <a:pt x="3" y="18"/>
                    </a:cubicBezTo>
                    <a:cubicBezTo>
                      <a:pt x="5" y="19"/>
                      <a:pt x="8" y="21"/>
                      <a:pt x="10" y="21"/>
                    </a:cubicBezTo>
                    <a:cubicBezTo>
                      <a:pt x="12" y="21"/>
                      <a:pt x="13" y="21"/>
                      <a:pt x="15" y="19"/>
                    </a:cubicBezTo>
                    <a:cubicBezTo>
                      <a:pt x="20" y="14"/>
                      <a:pt x="20" y="14"/>
                      <a:pt x="20" y="14"/>
                    </a:cubicBezTo>
                    <a:cubicBezTo>
                      <a:pt x="23" y="11"/>
                      <a:pt x="23" y="6"/>
                      <a:pt x="20" y="3"/>
                    </a:cubicBezTo>
                    <a:cubicBezTo>
                      <a:pt x="16" y="0"/>
                      <a:pt x="12" y="0"/>
                      <a:pt x="8" y="3"/>
                    </a:cubicBezTo>
                    <a:close/>
                    <a:moveTo>
                      <a:pt x="8" y="3"/>
                    </a:moveTo>
                    <a:cubicBezTo>
                      <a:pt x="8" y="3"/>
                      <a:pt x="8" y="3"/>
                      <a:pt x="8"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56" name="Freeform 6">
                <a:extLst>
                  <a:ext uri="{FF2B5EF4-FFF2-40B4-BE49-F238E27FC236}">
                    <a16:creationId xmlns="" xmlns:a16="http://schemas.microsoft.com/office/drawing/2014/main" id="{936F7BA2-B637-48FC-8700-FF1B7EE79C73}"/>
                  </a:ext>
                </a:extLst>
              </p:cNvPr>
              <p:cNvSpPr>
                <a:spLocks noEditPoints="1"/>
              </p:cNvSpPr>
              <p:nvPr/>
            </p:nvSpPr>
            <p:spPr bwMode="auto">
              <a:xfrm>
                <a:off x="-939800" y="-7699375"/>
                <a:ext cx="163513" cy="173038"/>
              </a:xfrm>
              <a:custGeom>
                <a:avLst/>
                <a:gdLst>
                  <a:gd name="T0" fmla="*/ 10 w 24"/>
                  <a:gd name="T1" fmla="*/ 3 h 25"/>
                  <a:gd name="T2" fmla="*/ 3 w 24"/>
                  <a:gd name="T3" fmla="*/ 10 h 25"/>
                  <a:gd name="T4" fmla="*/ 3 w 24"/>
                  <a:gd name="T5" fmla="*/ 21 h 25"/>
                  <a:gd name="T6" fmla="*/ 10 w 24"/>
                  <a:gd name="T7" fmla="*/ 25 h 25"/>
                  <a:gd name="T8" fmla="*/ 15 w 24"/>
                  <a:gd name="T9" fmla="*/ 21 h 25"/>
                  <a:gd name="T10" fmla="*/ 21 w 24"/>
                  <a:gd name="T11" fmla="*/ 15 h 25"/>
                  <a:gd name="T12" fmla="*/ 21 w 24"/>
                  <a:gd name="T13" fmla="*/ 3 h 25"/>
                  <a:gd name="T14" fmla="*/ 10 w 24"/>
                  <a:gd name="T15" fmla="*/ 3 h 25"/>
                  <a:gd name="T16" fmla="*/ 10 w 24"/>
                  <a:gd name="T17" fmla="*/ 3 h 25"/>
                  <a:gd name="T18" fmla="*/ 10 w 24"/>
                  <a:gd name="T19"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5">
                    <a:moveTo>
                      <a:pt x="10" y="3"/>
                    </a:moveTo>
                    <a:cubicBezTo>
                      <a:pt x="3" y="10"/>
                      <a:pt x="3" y="10"/>
                      <a:pt x="3" y="10"/>
                    </a:cubicBezTo>
                    <a:cubicBezTo>
                      <a:pt x="0" y="13"/>
                      <a:pt x="0" y="18"/>
                      <a:pt x="3" y="21"/>
                    </a:cubicBezTo>
                    <a:cubicBezTo>
                      <a:pt x="5" y="23"/>
                      <a:pt x="8" y="25"/>
                      <a:pt x="10" y="25"/>
                    </a:cubicBezTo>
                    <a:cubicBezTo>
                      <a:pt x="11" y="25"/>
                      <a:pt x="13" y="25"/>
                      <a:pt x="15" y="21"/>
                    </a:cubicBezTo>
                    <a:cubicBezTo>
                      <a:pt x="21" y="15"/>
                      <a:pt x="21" y="15"/>
                      <a:pt x="21" y="15"/>
                    </a:cubicBezTo>
                    <a:cubicBezTo>
                      <a:pt x="24" y="12"/>
                      <a:pt x="24" y="7"/>
                      <a:pt x="21" y="3"/>
                    </a:cubicBezTo>
                    <a:cubicBezTo>
                      <a:pt x="18" y="0"/>
                      <a:pt x="13" y="0"/>
                      <a:pt x="10" y="3"/>
                    </a:cubicBezTo>
                    <a:close/>
                    <a:moveTo>
                      <a:pt x="10" y="3"/>
                    </a:moveTo>
                    <a:cubicBezTo>
                      <a:pt x="10" y="3"/>
                      <a:pt x="10" y="3"/>
                      <a:pt x="1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85" name="Freeform 7">
                <a:extLst>
                  <a:ext uri="{FF2B5EF4-FFF2-40B4-BE49-F238E27FC236}">
                    <a16:creationId xmlns="" xmlns:a16="http://schemas.microsoft.com/office/drawing/2014/main" id="{466A2D09-D7A7-4BA3-8268-A331BBEFDB3E}"/>
                  </a:ext>
                </a:extLst>
              </p:cNvPr>
              <p:cNvSpPr>
                <a:spLocks noEditPoints="1"/>
              </p:cNvSpPr>
              <p:nvPr/>
            </p:nvSpPr>
            <p:spPr bwMode="auto">
              <a:xfrm>
                <a:off x="-1304925" y="-7519988"/>
                <a:ext cx="344488" cy="315913"/>
              </a:xfrm>
              <a:custGeom>
                <a:avLst/>
                <a:gdLst>
                  <a:gd name="T0" fmla="*/ 35 w 50"/>
                  <a:gd name="T1" fmla="*/ 4 h 46"/>
                  <a:gd name="T2" fmla="*/ 4 w 50"/>
                  <a:gd name="T3" fmla="*/ 31 h 46"/>
                  <a:gd name="T4" fmla="*/ 4 w 50"/>
                  <a:gd name="T5" fmla="*/ 43 h 46"/>
                  <a:gd name="T6" fmla="*/ 10 w 50"/>
                  <a:gd name="T7" fmla="*/ 46 h 46"/>
                  <a:gd name="T8" fmla="*/ 15 w 50"/>
                  <a:gd name="T9" fmla="*/ 43 h 46"/>
                  <a:gd name="T10" fmla="*/ 46 w 50"/>
                  <a:gd name="T11" fmla="*/ 15 h 46"/>
                  <a:gd name="T12" fmla="*/ 46 w 50"/>
                  <a:gd name="T13" fmla="*/ 4 h 46"/>
                  <a:gd name="T14" fmla="*/ 35 w 50"/>
                  <a:gd name="T15" fmla="*/ 4 h 46"/>
                  <a:gd name="T16" fmla="*/ 35 w 50"/>
                  <a:gd name="T17" fmla="*/ 4 h 46"/>
                  <a:gd name="T18" fmla="*/ 35 w 50"/>
                  <a:gd name="T1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46">
                    <a:moveTo>
                      <a:pt x="35" y="4"/>
                    </a:moveTo>
                    <a:cubicBezTo>
                      <a:pt x="4" y="31"/>
                      <a:pt x="4" y="31"/>
                      <a:pt x="4" y="31"/>
                    </a:cubicBezTo>
                    <a:cubicBezTo>
                      <a:pt x="0" y="35"/>
                      <a:pt x="0" y="40"/>
                      <a:pt x="4" y="43"/>
                    </a:cubicBezTo>
                    <a:cubicBezTo>
                      <a:pt x="5" y="45"/>
                      <a:pt x="9" y="46"/>
                      <a:pt x="10" y="46"/>
                    </a:cubicBezTo>
                    <a:cubicBezTo>
                      <a:pt x="12" y="46"/>
                      <a:pt x="13" y="45"/>
                      <a:pt x="15" y="43"/>
                    </a:cubicBezTo>
                    <a:cubicBezTo>
                      <a:pt x="46" y="15"/>
                      <a:pt x="46" y="15"/>
                      <a:pt x="46" y="15"/>
                    </a:cubicBezTo>
                    <a:cubicBezTo>
                      <a:pt x="50" y="12"/>
                      <a:pt x="50" y="7"/>
                      <a:pt x="46" y="4"/>
                    </a:cubicBezTo>
                    <a:cubicBezTo>
                      <a:pt x="43" y="0"/>
                      <a:pt x="38" y="0"/>
                      <a:pt x="35" y="4"/>
                    </a:cubicBezTo>
                    <a:close/>
                    <a:moveTo>
                      <a:pt x="35" y="4"/>
                    </a:moveTo>
                    <a:cubicBezTo>
                      <a:pt x="35" y="4"/>
                      <a:pt x="35" y="4"/>
                      <a:pt x="3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89" name="Freeform 8">
                <a:extLst>
                  <a:ext uri="{FF2B5EF4-FFF2-40B4-BE49-F238E27FC236}">
                    <a16:creationId xmlns="" xmlns:a16="http://schemas.microsoft.com/office/drawing/2014/main" id="{A810445C-946D-4A29-8821-7984161A36C6}"/>
                  </a:ext>
                </a:extLst>
              </p:cNvPr>
              <p:cNvSpPr>
                <a:spLocks noEditPoints="1"/>
              </p:cNvSpPr>
              <p:nvPr/>
            </p:nvSpPr>
            <p:spPr bwMode="auto">
              <a:xfrm>
                <a:off x="-2259013" y="-7204075"/>
                <a:ext cx="809625" cy="687388"/>
              </a:xfrm>
              <a:custGeom>
                <a:avLst/>
                <a:gdLst>
                  <a:gd name="T0" fmla="*/ 103 w 118"/>
                  <a:gd name="T1" fmla="*/ 22 h 100"/>
                  <a:gd name="T2" fmla="*/ 80 w 118"/>
                  <a:gd name="T3" fmla="*/ 43 h 100"/>
                  <a:gd name="T4" fmla="*/ 66 w 118"/>
                  <a:gd name="T5" fmla="*/ 55 h 100"/>
                  <a:gd name="T6" fmla="*/ 54 w 118"/>
                  <a:gd name="T7" fmla="*/ 5 h 100"/>
                  <a:gd name="T8" fmla="*/ 43 w 118"/>
                  <a:gd name="T9" fmla="*/ 3 h 100"/>
                  <a:gd name="T10" fmla="*/ 41 w 118"/>
                  <a:gd name="T11" fmla="*/ 15 h 100"/>
                  <a:gd name="T12" fmla="*/ 39 w 118"/>
                  <a:gd name="T13" fmla="*/ 71 h 100"/>
                  <a:gd name="T14" fmla="*/ 38 w 118"/>
                  <a:gd name="T15" fmla="*/ 73 h 100"/>
                  <a:gd name="T16" fmla="*/ 7 w 118"/>
                  <a:gd name="T17" fmla="*/ 85 h 100"/>
                  <a:gd name="T18" fmla="*/ 2 w 118"/>
                  <a:gd name="T19" fmla="*/ 95 h 100"/>
                  <a:gd name="T20" fmla="*/ 10 w 118"/>
                  <a:gd name="T21" fmla="*/ 100 h 100"/>
                  <a:gd name="T22" fmla="*/ 12 w 118"/>
                  <a:gd name="T23" fmla="*/ 100 h 100"/>
                  <a:gd name="T24" fmla="*/ 92 w 118"/>
                  <a:gd name="T25" fmla="*/ 54 h 100"/>
                  <a:gd name="T26" fmla="*/ 115 w 118"/>
                  <a:gd name="T27" fmla="*/ 33 h 100"/>
                  <a:gd name="T28" fmla="*/ 115 w 118"/>
                  <a:gd name="T29" fmla="*/ 22 h 100"/>
                  <a:gd name="T30" fmla="*/ 103 w 118"/>
                  <a:gd name="T31" fmla="*/ 22 h 100"/>
                  <a:gd name="T32" fmla="*/ 103 w 118"/>
                  <a:gd name="T33" fmla="*/ 22 h 100"/>
                  <a:gd name="T34" fmla="*/ 103 w 118"/>
                  <a:gd name="T35" fmla="*/ 2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 h="100">
                    <a:moveTo>
                      <a:pt x="103" y="22"/>
                    </a:moveTo>
                    <a:cubicBezTo>
                      <a:pt x="80" y="43"/>
                      <a:pt x="80" y="43"/>
                      <a:pt x="80" y="43"/>
                    </a:cubicBezTo>
                    <a:cubicBezTo>
                      <a:pt x="76" y="47"/>
                      <a:pt x="71" y="51"/>
                      <a:pt x="66" y="55"/>
                    </a:cubicBezTo>
                    <a:cubicBezTo>
                      <a:pt x="71" y="34"/>
                      <a:pt x="62" y="15"/>
                      <a:pt x="54" y="5"/>
                    </a:cubicBezTo>
                    <a:cubicBezTo>
                      <a:pt x="51" y="2"/>
                      <a:pt x="46" y="0"/>
                      <a:pt x="43" y="3"/>
                    </a:cubicBezTo>
                    <a:cubicBezTo>
                      <a:pt x="39" y="7"/>
                      <a:pt x="38" y="12"/>
                      <a:pt x="41" y="15"/>
                    </a:cubicBezTo>
                    <a:cubicBezTo>
                      <a:pt x="43" y="15"/>
                      <a:pt x="64" y="46"/>
                      <a:pt x="39" y="71"/>
                    </a:cubicBezTo>
                    <a:cubicBezTo>
                      <a:pt x="39" y="71"/>
                      <a:pt x="38" y="72"/>
                      <a:pt x="38" y="73"/>
                    </a:cubicBezTo>
                    <a:cubicBezTo>
                      <a:pt x="28" y="78"/>
                      <a:pt x="18" y="82"/>
                      <a:pt x="7" y="85"/>
                    </a:cubicBezTo>
                    <a:cubicBezTo>
                      <a:pt x="3" y="87"/>
                      <a:pt x="0" y="90"/>
                      <a:pt x="2" y="95"/>
                    </a:cubicBezTo>
                    <a:cubicBezTo>
                      <a:pt x="3" y="99"/>
                      <a:pt x="7" y="100"/>
                      <a:pt x="10" y="100"/>
                    </a:cubicBezTo>
                    <a:cubicBezTo>
                      <a:pt x="12" y="100"/>
                      <a:pt x="12" y="100"/>
                      <a:pt x="12" y="100"/>
                    </a:cubicBezTo>
                    <a:cubicBezTo>
                      <a:pt x="43" y="90"/>
                      <a:pt x="69" y="76"/>
                      <a:pt x="92" y="54"/>
                    </a:cubicBezTo>
                    <a:cubicBezTo>
                      <a:pt x="115" y="33"/>
                      <a:pt x="115" y="33"/>
                      <a:pt x="115" y="33"/>
                    </a:cubicBezTo>
                    <a:cubicBezTo>
                      <a:pt x="118" y="30"/>
                      <a:pt x="118" y="25"/>
                      <a:pt x="115" y="22"/>
                    </a:cubicBezTo>
                    <a:cubicBezTo>
                      <a:pt x="112" y="18"/>
                      <a:pt x="107" y="18"/>
                      <a:pt x="103" y="22"/>
                    </a:cubicBezTo>
                    <a:close/>
                    <a:moveTo>
                      <a:pt x="103" y="22"/>
                    </a:moveTo>
                    <a:cubicBezTo>
                      <a:pt x="103" y="22"/>
                      <a:pt x="103" y="22"/>
                      <a:pt x="103" y="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190" name="Freeform 9">
                <a:extLst>
                  <a:ext uri="{FF2B5EF4-FFF2-40B4-BE49-F238E27FC236}">
                    <a16:creationId xmlns="" xmlns:a16="http://schemas.microsoft.com/office/drawing/2014/main" id="{790E2F98-D46B-45A5-B783-DA987ABECA2F}"/>
                  </a:ext>
                </a:extLst>
              </p:cNvPr>
              <p:cNvSpPr>
                <a:spLocks noEditPoints="1"/>
              </p:cNvSpPr>
              <p:nvPr/>
            </p:nvSpPr>
            <p:spPr bwMode="auto">
              <a:xfrm>
                <a:off x="-5341938" y="-6888163"/>
                <a:ext cx="3014663" cy="1203325"/>
              </a:xfrm>
              <a:custGeom>
                <a:avLst/>
                <a:gdLst>
                  <a:gd name="T0" fmla="*/ 429 w 439"/>
                  <a:gd name="T1" fmla="*/ 44 h 175"/>
                  <a:gd name="T2" fmla="*/ 389 w 439"/>
                  <a:gd name="T3" fmla="*/ 48 h 175"/>
                  <a:gd name="T4" fmla="*/ 266 w 439"/>
                  <a:gd name="T5" fmla="*/ 68 h 175"/>
                  <a:gd name="T6" fmla="*/ 272 w 439"/>
                  <a:gd name="T7" fmla="*/ 8 h 175"/>
                  <a:gd name="T8" fmla="*/ 262 w 439"/>
                  <a:gd name="T9" fmla="*/ 2 h 175"/>
                  <a:gd name="T10" fmla="*/ 256 w 439"/>
                  <a:gd name="T11" fmla="*/ 12 h 175"/>
                  <a:gd name="T12" fmla="*/ 235 w 439"/>
                  <a:gd name="T13" fmla="*/ 81 h 175"/>
                  <a:gd name="T14" fmla="*/ 212 w 439"/>
                  <a:gd name="T15" fmla="*/ 93 h 175"/>
                  <a:gd name="T16" fmla="*/ 151 w 439"/>
                  <a:gd name="T17" fmla="*/ 130 h 175"/>
                  <a:gd name="T18" fmla="*/ 140 w 439"/>
                  <a:gd name="T19" fmla="*/ 136 h 175"/>
                  <a:gd name="T20" fmla="*/ 138 w 439"/>
                  <a:gd name="T21" fmla="*/ 136 h 175"/>
                  <a:gd name="T22" fmla="*/ 135 w 439"/>
                  <a:gd name="T23" fmla="*/ 138 h 175"/>
                  <a:gd name="T24" fmla="*/ 49 w 439"/>
                  <a:gd name="T25" fmla="*/ 159 h 175"/>
                  <a:gd name="T26" fmla="*/ 74 w 439"/>
                  <a:gd name="T27" fmla="*/ 116 h 175"/>
                  <a:gd name="T28" fmla="*/ 67 w 439"/>
                  <a:gd name="T29" fmla="*/ 107 h 175"/>
                  <a:gd name="T30" fmla="*/ 58 w 439"/>
                  <a:gd name="T31" fmla="*/ 113 h 175"/>
                  <a:gd name="T32" fmla="*/ 21 w 439"/>
                  <a:gd name="T33" fmla="*/ 156 h 175"/>
                  <a:gd name="T34" fmla="*/ 20 w 439"/>
                  <a:gd name="T35" fmla="*/ 157 h 175"/>
                  <a:gd name="T36" fmla="*/ 12 w 439"/>
                  <a:gd name="T37" fmla="*/ 156 h 175"/>
                  <a:gd name="T38" fmla="*/ 2 w 439"/>
                  <a:gd name="T39" fmla="*/ 162 h 175"/>
                  <a:gd name="T40" fmla="*/ 8 w 439"/>
                  <a:gd name="T41" fmla="*/ 172 h 175"/>
                  <a:gd name="T42" fmla="*/ 46 w 439"/>
                  <a:gd name="T43" fmla="*/ 175 h 175"/>
                  <a:gd name="T44" fmla="*/ 150 w 439"/>
                  <a:gd name="T45" fmla="*/ 150 h 175"/>
                  <a:gd name="T46" fmla="*/ 223 w 439"/>
                  <a:gd name="T47" fmla="*/ 146 h 175"/>
                  <a:gd name="T48" fmla="*/ 233 w 439"/>
                  <a:gd name="T49" fmla="*/ 139 h 175"/>
                  <a:gd name="T50" fmla="*/ 226 w 439"/>
                  <a:gd name="T51" fmla="*/ 130 h 175"/>
                  <a:gd name="T52" fmla="*/ 189 w 439"/>
                  <a:gd name="T53" fmla="*/ 127 h 175"/>
                  <a:gd name="T54" fmla="*/ 218 w 439"/>
                  <a:gd name="T55" fmla="*/ 110 h 175"/>
                  <a:gd name="T56" fmla="*/ 389 w 439"/>
                  <a:gd name="T57" fmla="*/ 66 h 175"/>
                  <a:gd name="T58" fmla="*/ 433 w 439"/>
                  <a:gd name="T59" fmla="*/ 61 h 175"/>
                  <a:gd name="T60" fmla="*/ 439 w 439"/>
                  <a:gd name="T61" fmla="*/ 51 h 175"/>
                  <a:gd name="T62" fmla="*/ 429 w 439"/>
                  <a:gd name="T63" fmla="*/ 44 h 175"/>
                  <a:gd name="T64" fmla="*/ 429 w 439"/>
                  <a:gd name="T65" fmla="*/ 44 h 175"/>
                  <a:gd name="T66" fmla="*/ 429 w 439"/>
                  <a:gd name="T67" fmla="*/ 4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9" h="175">
                    <a:moveTo>
                      <a:pt x="429" y="44"/>
                    </a:moveTo>
                    <a:cubicBezTo>
                      <a:pt x="416" y="48"/>
                      <a:pt x="403" y="48"/>
                      <a:pt x="389" y="48"/>
                    </a:cubicBezTo>
                    <a:cubicBezTo>
                      <a:pt x="346" y="46"/>
                      <a:pt x="305" y="54"/>
                      <a:pt x="266" y="68"/>
                    </a:cubicBezTo>
                    <a:cubicBezTo>
                      <a:pt x="276" y="47"/>
                      <a:pt x="276" y="23"/>
                      <a:pt x="272" y="8"/>
                    </a:cubicBezTo>
                    <a:cubicBezTo>
                      <a:pt x="271" y="3"/>
                      <a:pt x="267" y="0"/>
                      <a:pt x="262" y="2"/>
                    </a:cubicBezTo>
                    <a:cubicBezTo>
                      <a:pt x="257" y="3"/>
                      <a:pt x="254" y="7"/>
                      <a:pt x="256" y="12"/>
                    </a:cubicBezTo>
                    <a:cubicBezTo>
                      <a:pt x="256" y="14"/>
                      <a:pt x="266" y="57"/>
                      <a:pt x="235" y="81"/>
                    </a:cubicBezTo>
                    <a:cubicBezTo>
                      <a:pt x="227" y="85"/>
                      <a:pt x="219" y="89"/>
                      <a:pt x="212" y="93"/>
                    </a:cubicBezTo>
                    <a:cubicBezTo>
                      <a:pt x="151" y="130"/>
                      <a:pt x="151" y="130"/>
                      <a:pt x="151" y="130"/>
                    </a:cubicBezTo>
                    <a:cubicBezTo>
                      <a:pt x="147" y="132"/>
                      <a:pt x="143" y="134"/>
                      <a:pt x="140" y="136"/>
                    </a:cubicBezTo>
                    <a:cubicBezTo>
                      <a:pt x="139" y="136"/>
                      <a:pt x="138" y="136"/>
                      <a:pt x="138" y="136"/>
                    </a:cubicBezTo>
                    <a:cubicBezTo>
                      <a:pt x="137" y="137"/>
                      <a:pt x="136" y="137"/>
                      <a:pt x="135" y="138"/>
                    </a:cubicBezTo>
                    <a:cubicBezTo>
                      <a:pt x="108" y="151"/>
                      <a:pt x="78" y="158"/>
                      <a:pt x="49" y="159"/>
                    </a:cubicBezTo>
                    <a:cubicBezTo>
                      <a:pt x="62" y="148"/>
                      <a:pt x="71" y="133"/>
                      <a:pt x="74" y="116"/>
                    </a:cubicBezTo>
                    <a:cubicBezTo>
                      <a:pt x="74" y="112"/>
                      <a:pt x="72" y="108"/>
                      <a:pt x="67" y="107"/>
                    </a:cubicBezTo>
                    <a:cubicBezTo>
                      <a:pt x="62" y="107"/>
                      <a:pt x="59" y="108"/>
                      <a:pt x="58" y="113"/>
                    </a:cubicBezTo>
                    <a:cubicBezTo>
                      <a:pt x="53" y="133"/>
                      <a:pt x="41" y="148"/>
                      <a:pt x="21" y="156"/>
                    </a:cubicBezTo>
                    <a:cubicBezTo>
                      <a:pt x="21" y="156"/>
                      <a:pt x="20" y="157"/>
                      <a:pt x="20" y="157"/>
                    </a:cubicBezTo>
                    <a:cubicBezTo>
                      <a:pt x="17" y="157"/>
                      <a:pt x="14" y="156"/>
                      <a:pt x="12" y="156"/>
                    </a:cubicBezTo>
                    <a:cubicBezTo>
                      <a:pt x="7" y="154"/>
                      <a:pt x="2" y="157"/>
                      <a:pt x="2" y="162"/>
                    </a:cubicBezTo>
                    <a:cubicBezTo>
                      <a:pt x="0" y="167"/>
                      <a:pt x="3" y="172"/>
                      <a:pt x="8" y="172"/>
                    </a:cubicBezTo>
                    <a:cubicBezTo>
                      <a:pt x="21" y="174"/>
                      <a:pt x="33" y="175"/>
                      <a:pt x="46" y="175"/>
                    </a:cubicBezTo>
                    <a:cubicBezTo>
                      <a:pt x="83" y="175"/>
                      <a:pt x="118" y="167"/>
                      <a:pt x="150" y="150"/>
                    </a:cubicBezTo>
                    <a:cubicBezTo>
                      <a:pt x="174" y="144"/>
                      <a:pt x="198" y="143"/>
                      <a:pt x="223" y="146"/>
                    </a:cubicBezTo>
                    <a:cubicBezTo>
                      <a:pt x="228" y="148"/>
                      <a:pt x="233" y="144"/>
                      <a:pt x="233" y="139"/>
                    </a:cubicBezTo>
                    <a:cubicBezTo>
                      <a:pt x="234" y="134"/>
                      <a:pt x="231" y="130"/>
                      <a:pt x="226" y="130"/>
                    </a:cubicBezTo>
                    <a:cubicBezTo>
                      <a:pt x="214" y="127"/>
                      <a:pt x="201" y="127"/>
                      <a:pt x="189" y="127"/>
                    </a:cubicBezTo>
                    <a:cubicBezTo>
                      <a:pt x="218" y="110"/>
                      <a:pt x="218" y="110"/>
                      <a:pt x="218" y="110"/>
                    </a:cubicBezTo>
                    <a:cubicBezTo>
                      <a:pt x="271" y="80"/>
                      <a:pt x="328" y="64"/>
                      <a:pt x="389" y="66"/>
                    </a:cubicBezTo>
                    <a:cubicBezTo>
                      <a:pt x="403" y="66"/>
                      <a:pt x="418" y="64"/>
                      <a:pt x="433" y="61"/>
                    </a:cubicBezTo>
                    <a:cubicBezTo>
                      <a:pt x="438" y="59"/>
                      <a:pt x="439" y="56"/>
                      <a:pt x="439" y="51"/>
                    </a:cubicBezTo>
                    <a:cubicBezTo>
                      <a:pt x="438" y="46"/>
                      <a:pt x="434" y="44"/>
                      <a:pt x="429" y="44"/>
                    </a:cubicBezTo>
                    <a:close/>
                    <a:moveTo>
                      <a:pt x="429" y="44"/>
                    </a:moveTo>
                    <a:cubicBezTo>
                      <a:pt x="429" y="44"/>
                      <a:pt x="429" y="44"/>
                      <a:pt x="429" y="4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39" name="Freeform 10">
                <a:extLst>
                  <a:ext uri="{FF2B5EF4-FFF2-40B4-BE49-F238E27FC236}">
                    <a16:creationId xmlns="" xmlns:a16="http://schemas.microsoft.com/office/drawing/2014/main" id="{4A8A1327-1652-4220-855D-2E900096CD64}"/>
                  </a:ext>
                </a:extLst>
              </p:cNvPr>
              <p:cNvSpPr>
                <a:spLocks noEditPoints="1"/>
              </p:cNvSpPr>
              <p:nvPr/>
            </p:nvSpPr>
            <p:spPr bwMode="auto">
              <a:xfrm>
                <a:off x="-4943475" y="-6654800"/>
                <a:ext cx="150813" cy="398463"/>
              </a:xfrm>
              <a:custGeom>
                <a:avLst/>
                <a:gdLst>
                  <a:gd name="T0" fmla="*/ 1 w 22"/>
                  <a:gd name="T1" fmla="*/ 48 h 58"/>
                  <a:gd name="T2" fmla="*/ 8 w 22"/>
                  <a:gd name="T3" fmla="*/ 58 h 58"/>
                  <a:gd name="T4" fmla="*/ 9 w 22"/>
                  <a:gd name="T5" fmla="*/ 58 h 58"/>
                  <a:gd name="T6" fmla="*/ 18 w 22"/>
                  <a:gd name="T7" fmla="*/ 51 h 58"/>
                  <a:gd name="T8" fmla="*/ 18 w 22"/>
                  <a:gd name="T9" fmla="*/ 9 h 58"/>
                  <a:gd name="T10" fmla="*/ 8 w 22"/>
                  <a:gd name="T11" fmla="*/ 2 h 58"/>
                  <a:gd name="T12" fmla="*/ 1 w 22"/>
                  <a:gd name="T13" fmla="*/ 12 h 58"/>
                  <a:gd name="T14" fmla="*/ 1 w 22"/>
                  <a:gd name="T15" fmla="*/ 48 h 58"/>
                  <a:gd name="T16" fmla="*/ 1 w 22"/>
                  <a:gd name="T17" fmla="*/ 48 h 58"/>
                  <a:gd name="T18" fmla="*/ 1 w 22"/>
                  <a:gd name="T19" fmla="*/ 4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7">
                    <a:moveTo>
                      <a:pt x="1" y="48"/>
                    </a:moveTo>
                    <a:cubicBezTo>
                      <a:pt x="1" y="53"/>
                      <a:pt x="3" y="56"/>
                      <a:pt x="8" y="58"/>
                    </a:cubicBezTo>
                    <a:cubicBezTo>
                      <a:pt x="9" y="58"/>
                      <a:pt x="9" y="58"/>
                      <a:pt x="9" y="58"/>
                    </a:cubicBezTo>
                    <a:cubicBezTo>
                      <a:pt x="14" y="58"/>
                      <a:pt x="18" y="56"/>
                      <a:pt x="18" y="51"/>
                    </a:cubicBezTo>
                    <a:cubicBezTo>
                      <a:pt x="22" y="30"/>
                      <a:pt x="18" y="10"/>
                      <a:pt x="18" y="9"/>
                    </a:cubicBezTo>
                    <a:cubicBezTo>
                      <a:pt x="16" y="4"/>
                      <a:pt x="13" y="0"/>
                      <a:pt x="8" y="2"/>
                    </a:cubicBezTo>
                    <a:cubicBezTo>
                      <a:pt x="3" y="4"/>
                      <a:pt x="0" y="7"/>
                      <a:pt x="1" y="12"/>
                    </a:cubicBezTo>
                    <a:cubicBezTo>
                      <a:pt x="1" y="12"/>
                      <a:pt x="6" y="30"/>
                      <a:pt x="1" y="48"/>
                    </a:cubicBezTo>
                    <a:close/>
                    <a:moveTo>
                      <a:pt x="1" y="48"/>
                    </a:moveTo>
                    <a:cubicBezTo>
                      <a:pt x="1" y="48"/>
                      <a:pt x="1" y="48"/>
                      <a:pt x="1" y="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40" name="Freeform 11">
                <a:extLst>
                  <a:ext uri="{FF2B5EF4-FFF2-40B4-BE49-F238E27FC236}">
                    <a16:creationId xmlns="" xmlns:a16="http://schemas.microsoft.com/office/drawing/2014/main" id="{EBDD12A6-3DCD-4BD6-B747-592DBE979278}"/>
                  </a:ext>
                </a:extLst>
              </p:cNvPr>
              <p:cNvSpPr>
                <a:spLocks noEditPoints="1"/>
              </p:cNvSpPr>
              <p:nvPr/>
            </p:nvSpPr>
            <p:spPr bwMode="auto">
              <a:xfrm>
                <a:off x="-3632200" y="-5953125"/>
                <a:ext cx="227013" cy="144463"/>
              </a:xfrm>
              <a:custGeom>
                <a:avLst/>
                <a:gdLst>
                  <a:gd name="T0" fmla="*/ 26 w 33"/>
                  <a:gd name="T1" fmla="*/ 7 h 21"/>
                  <a:gd name="T2" fmla="*/ 12 w 33"/>
                  <a:gd name="T3" fmla="*/ 2 h 21"/>
                  <a:gd name="T4" fmla="*/ 2 w 33"/>
                  <a:gd name="T5" fmla="*/ 7 h 21"/>
                  <a:gd name="T6" fmla="*/ 7 w 33"/>
                  <a:gd name="T7" fmla="*/ 16 h 21"/>
                  <a:gd name="T8" fmla="*/ 20 w 33"/>
                  <a:gd name="T9" fmla="*/ 21 h 21"/>
                  <a:gd name="T10" fmla="*/ 23 w 33"/>
                  <a:gd name="T11" fmla="*/ 21 h 21"/>
                  <a:gd name="T12" fmla="*/ 31 w 33"/>
                  <a:gd name="T13" fmla="*/ 16 h 21"/>
                  <a:gd name="T14" fmla="*/ 26 w 33"/>
                  <a:gd name="T15" fmla="*/ 7 h 21"/>
                  <a:gd name="T16" fmla="*/ 26 w 33"/>
                  <a:gd name="T17" fmla="*/ 7 h 21"/>
                  <a:gd name="T18" fmla="*/ 26 w 33"/>
                  <a:gd name="T19"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21">
                    <a:moveTo>
                      <a:pt x="26" y="7"/>
                    </a:moveTo>
                    <a:cubicBezTo>
                      <a:pt x="12" y="2"/>
                      <a:pt x="12" y="2"/>
                      <a:pt x="12" y="2"/>
                    </a:cubicBezTo>
                    <a:cubicBezTo>
                      <a:pt x="8" y="0"/>
                      <a:pt x="4" y="2"/>
                      <a:pt x="2" y="7"/>
                    </a:cubicBezTo>
                    <a:cubicBezTo>
                      <a:pt x="0" y="10"/>
                      <a:pt x="2" y="15"/>
                      <a:pt x="7" y="16"/>
                    </a:cubicBezTo>
                    <a:cubicBezTo>
                      <a:pt x="12" y="18"/>
                      <a:pt x="15" y="20"/>
                      <a:pt x="20" y="21"/>
                    </a:cubicBezTo>
                    <a:cubicBezTo>
                      <a:pt x="23" y="21"/>
                      <a:pt x="23" y="21"/>
                      <a:pt x="23" y="21"/>
                    </a:cubicBezTo>
                    <a:cubicBezTo>
                      <a:pt x="26" y="21"/>
                      <a:pt x="30" y="20"/>
                      <a:pt x="31" y="16"/>
                    </a:cubicBezTo>
                    <a:cubicBezTo>
                      <a:pt x="33" y="13"/>
                      <a:pt x="31" y="8"/>
                      <a:pt x="26" y="7"/>
                    </a:cubicBezTo>
                    <a:close/>
                    <a:moveTo>
                      <a:pt x="26" y="7"/>
                    </a:moveTo>
                    <a:cubicBezTo>
                      <a:pt x="26" y="7"/>
                      <a:pt x="26" y="7"/>
                      <a:pt x="26" y="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41" name="Freeform 12">
                <a:extLst>
                  <a:ext uri="{FF2B5EF4-FFF2-40B4-BE49-F238E27FC236}">
                    <a16:creationId xmlns="" xmlns:a16="http://schemas.microsoft.com/office/drawing/2014/main" id="{D5119CEB-D1E0-4C1A-92AD-4698C5A82C9A}"/>
                  </a:ext>
                </a:extLst>
              </p:cNvPr>
              <p:cNvSpPr>
                <a:spLocks noEditPoints="1"/>
              </p:cNvSpPr>
              <p:nvPr/>
            </p:nvSpPr>
            <p:spPr bwMode="auto">
              <a:xfrm>
                <a:off x="-5540375" y="-5438775"/>
                <a:ext cx="142875" cy="138113"/>
              </a:xfrm>
              <a:custGeom>
                <a:avLst/>
                <a:gdLst>
                  <a:gd name="T0" fmla="*/ 14 w 21"/>
                  <a:gd name="T1" fmla="*/ 4 h 20"/>
                  <a:gd name="T2" fmla="*/ 3 w 21"/>
                  <a:gd name="T3" fmla="*/ 5 h 20"/>
                  <a:gd name="T4" fmla="*/ 5 w 21"/>
                  <a:gd name="T5" fmla="*/ 17 h 20"/>
                  <a:gd name="T6" fmla="*/ 8 w 21"/>
                  <a:gd name="T7" fmla="*/ 18 h 20"/>
                  <a:gd name="T8" fmla="*/ 13 w 21"/>
                  <a:gd name="T9" fmla="*/ 20 h 20"/>
                  <a:gd name="T10" fmla="*/ 19 w 21"/>
                  <a:gd name="T11" fmla="*/ 18 h 20"/>
                  <a:gd name="T12" fmla="*/ 18 w 21"/>
                  <a:gd name="T13" fmla="*/ 7 h 20"/>
                  <a:gd name="T14" fmla="*/ 14 w 21"/>
                  <a:gd name="T15" fmla="*/ 4 h 20"/>
                  <a:gd name="T16" fmla="*/ 14 w 21"/>
                  <a:gd name="T17" fmla="*/ 4 h 20"/>
                  <a:gd name="T18" fmla="*/ 14 w 21"/>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0">
                    <a:moveTo>
                      <a:pt x="14" y="4"/>
                    </a:moveTo>
                    <a:cubicBezTo>
                      <a:pt x="11" y="0"/>
                      <a:pt x="6" y="2"/>
                      <a:pt x="3" y="5"/>
                    </a:cubicBezTo>
                    <a:cubicBezTo>
                      <a:pt x="0" y="9"/>
                      <a:pt x="1" y="14"/>
                      <a:pt x="5" y="17"/>
                    </a:cubicBezTo>
                    <a:cubicBezTo>
                      <a:pt x="8" y="18"/>
                      <a:pt x="8" y="18"/>
                      <a:pt x="8" y="18"/>
                    </a:cubicBezTo>
                    <a:cubicBezTo>
                      <a:pt x="10" y="20"/>
                      <a:pt x="11" y="20"/>
                      <a:pt x="13" y="20"/>
                    </a:cubicBezTo>
                    <a:cubicBezTo>
                      <a:pt x="16" y="20"/>
                      <a:pt x="18" y="20"/>
                      <a:pt x="19" y="18"/>
                    </a:cubicBezTo>
                    <a:cubicBezTo>
                      <a:pt x="21" y="15"/>
                      <a:pt x="21" y="10"/>
                      <a:pt x="18" y="7"/>
                    </a:cubicBezTo>
                    <a:lnTo>
                      <a:pt x="14" y="4"/>
                    </a:lnTo>
                    <a:close/>
                    <a:moveTo>
                      <a:pt x="14" y="4"/>
                    </a:moveTo>
                    <a:cubicBezTo>
                      <a:pt x="14" y="4"/>
                      <a:pt x="14" y="4"/>
                      <a:pt x="14"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42" name="Freeform 13">
                <a:extLst>
                  <a:ext uri="{FF2B5EF4-FFF2-40B4-BE49-F238E27FC236}">
                    <a16:creationId xmlns="" xmlns:a16="http://schemas.microsoft.com/office/drawing/2014/main" id="{39B80121-C3F6-46AA-A60B-E1545FA7386F}"/>
                  </a:ext>
                </a:extLst>
              </p:cNvPr>
              <p:cNvSpPr>
                <a:spLocks noEditPoints="1"/>
              </p:cNvSpPr>
              <p:nvPr/>
            </p:nvSpPr>
            <p:spPr bwMode="auto">
              <a:xfrm>
                <a:off x="-7532688" y="-6132513"/>
                <a:ext cx="2101850" cy="1182688"/>
              </a:xfrm>
              <a:custGeom>
                <a:avLst/>
                <a:gdLst>
                  <a:gd name="T0" fmla="*/ 278 w 306"/>
                  <a:gd name="T1" fmla="*/ 87 h 172"/>
                  <a:gd name="T2" fmla="*/ 221 w 306"/>
                  <a:gd name="T3" fmla="*/ 58 h 172"/>
                  <a:gd name="T4" fmla="*/ 296 w 306"/>
                  <a:gd name="T5" fmla="*/ 57 h 172"/>
                  <a:gd name="T6" fmla="*/ 304 w 306"/>
                  <a:gd name="T7" fmla="*/ 51 h 172"/>
                  <a:gd name="T8" fmla="*/ 298 w 306"/>
                  <a:gd name="T9" fmla="*/ 42 h 172"/>
                  <a:gd name="T10" fmla="*/ 128 w 306"/>
                  <a:gd name="T11" fmla="*/ 68 h 172"/>
                  <a:gd name="T12" fmla="*/ 121 w 306"/>
                  <a:gd name="T13" fmla="*/ 5 h 172"/>
                  <a:gd name="T14" fmla="*/ 109 w 306"/>
                  <a:gd name="T15" fmla="*/ 2 h 172"/>
                  <a:gd name="T16" fmla="*/ 106 w 306"/>
                  <a:gd name="T17" fmla="*/ 13 h 172"/>
                  <a:gd name="T18" fmla="*/ 101 w 306"/>
                  <a:gd name="T19" fmla="*/ 80 h 172"/>
                  <a:gd name="T20" fmla="*/ 99 w 306"/>
                  <a:gd name="T21" fmla="*/ 83 h 172"/>
                  <a:gd name="T22" fmla="*/ 41 w 306"/>
                  <a:gd name="T23" fmla="*/ 124 h 172"/>
                  <a:gd name="T24" fmla="*/ 3 w 306"/>
                  <a:gd name="T25" fmla="*/ 157 h 172"/>
                  <a:gd name="T26" fmla="*/ 3 w 306"/>
                  <a:gd name="T27" fmla="*/ 169 h 172"/>
                  <a:gd name="T28" fmla="*/ 10 w 306"/>
                  <a:gd name="T29" fmla="*/ 172 h 172"/>
                  <a:gd name="T30" fmla="*/ 13 w 306"/>
                  <a:gd name="T31" fmla="*/ 169 h 172"/>
                  <a:gd name="T32" fmla="*/ 32 w 306"/>
                  <a:gd name="T33" fmla="*/ 152 h 172"/>
                  <a:gd name="T34" fmla="*/ 32 w 306"/>
                  <a:gd name="T35" fmla="*/ 152 h 172"/>
                  <a:gd name="T36" fmla="*/ 114 w 306"/>
                  <a:gd name="T37" fmla="*/ 146 h 172"/>
                  <a:gd name="T38" fmla="*/ 124 w 306"/>
                  <a:gd name="T39" fmla="*/ 139 h 172"/>
                  <a:gd name="T40" fmla="*/ 118 w 306"/>
                  <a:gd name="T41" fmla="*/ 129 h 172"/>
                  <a:gd name="T42" fmla="*/ 58 w 306"/>
                  <a:gd name="T43" fmla="*/ 130 h 172"/>
                  <a:gd name="T44" fmla="*/ 188 w 306"/>
                  <a:gd name="T45" fmla="*/ 64 h 172"/>
                  <a:gd name="T46" fmla="*/ 190 w 306"/>
                  <a:gd name="T47" fmla="*/ 65 h 172"/>
                  <a:gd name="T48" fmla="*/ 272 w 306"/>
                  <a:gd name="T49" fmla="*/ 101 h 172"/>
                  <a:gd name="T50" fmla="*/ 277 w 306"/>
                  <a:gd name="T51" fmla="*/ 103 h 172"/>
                  <a:gd name="T52" fmla="*/ 280 w 306"/>
                  <a:gd name="T53" fmla="*/ 98 h 172"/>
                  <a:gd name="T54" fmla="*/ 278 w 306"/>
                  <a:gd name="T55" fmla="*/ 87 h 172"/>
                  <a:gd name="T56" fmla="*/ 278 w 306"/>
                  <a:gd name="T57" fmla="*/ 87 h 172"/>
                  <a:gd name="T58" fmla="*/ 278 w 306"/>
                  <a:gd name="T59" fmla="*/ 8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6" h="172">
                    <a:moveTo>
                      <a:pt x="278" y="87"/>
                    </a:moveTo>
                    <a:cubicBezTo>
                      <a:pt x="260" y="75"/>
                      <a:pt x="241" y="66"/>
                      <a:pt x="221" y="58"/>
                    </a:cubicBezTo>
                    <a:cubicBezTo>
                      <a:pt x="246" y="55"/>
                      <a:pt x="271" y="54"/>
                      <a:pt x="296" y="57"/>
                    </a:cubicBezTo>
                    <a:cubicBezTo>
                      <a:pt x="300" y="59"/>
                      <a:pt x="304" y="56"/>
                      <a:pt x="304" y="51"/>
                    </a:cubicBezTo>
                    <a:cubicBezTo>
                      <a:pt x="306" y="47"/>
                      <a:pt x="303" y="42"/>
                      <a:pt x="298" y="42"/>
                    </a:cubicBezTo>
                    <a:cubicBezTo>
                      <a:pt x="239" y="35"/>
                      <a:pt x="181" y="45"/>
                      <a:pt x="128" y="68"/>
                    </a:cubicBezTo>
                    <a:cubicBezTo>
                      <a:pt x="138" y="41"/>
                      <a:pt x="122" y="7"/>
                      <a:pt x="121" y="5"/>
                    </a:cubicBezTo>
                    <a:cubicBezTo>
                      <a:pt x="118" y="2"/>
                      <a:pt x="113" y="0"/>
                      <a:pt x="109" y="2"/>
                    </a:cubicBezTo>
                    <a:cubicBezTo>
                      <a:pt x="106" y="5"/>
                      <a:pt x="105" y="10"/>
                      <a:pt x="106" y="13"/>
                    </a:cubicBezTo>
                    <a:cubicBezTo>
                      <a:pt x="106" y="15"/>
                      <a:pt x="129" y="62"/>
                      <a:pt x="101" y="80"/>
                    </a:cubicBezTo>
                    <a:cubicBezTo>
                      <a:pt x="101" y="81"/>
                      <a:pt x="100" y="82"/>
                      <a:pt x="99" y="83"/>
                    </a:cubicBezTo>
                    <a:cubicBezTo>
                      <a:pt x="79" y="94"/>
                      <a:pt x="59" y="108"/>
                      <a:pt x="41" y="124"/>
                    </a:cubicBezTo>
                    <a:cubicBezTo>
                      <a:pt x="3" y="157"/>
                      <a:pt x="3" y="157"/>
                      <a:pt x="3" y="157"/>
                    </a:cubicBezTo>
                    <a:cubicBezTo>
                      <a:pt x="0" y="160"/>
                      <a:pt x="0" y="165"/>
                      <a:pt x="3" y="169"/>
                    </a:cubicBezTo>
                    <a:cubicBezTo>
                      <a:pt x="5" y="170"/>
                      <a:pt x="8" y="172"/>
                      <a:pt x="10" y="172"/>
                    </a:cubicBezTo>
                    <a:cubicBezTo>
                      <a:pt x="11" y="172"/>
                      <a:pt x="13" y="172"/>
                      <a:pt x="13" y="169"/>
                    </a:cubicBezTo>
                    <a:cubicBezTo>
                      <a:pt x="32" y="152"/>
                      <a:pt x="32" y="152"/>
                      <a:pt x="32" y="152"/>
                    </a:cubicBezTo>
                    <a:cubicBezTo>
                      <a:pt x="32" y="152"/>
                      <a:pt x="32" y="152"/>
                      <a:pt x="32" y="152"/>
                    </a:cubicBezTo>
                    <a:cubicBezTo>
                      <a:pt x="59" y="144"/>
                      <a:pt x="87" y="142"/>
                      <a:pt x="114" y="146"/>
                    </a:cubicBezTo>
                    <a:cubicBezTo>
                      <a:pt x="119" y="147"/>
                      <a:pt x="124" y="144"/>
                      <a:pt x="124" y="139"/>
                    </a:cubicBezTo>
                    <a:cubicBezTo>
                      <a:pt x="126" y="134"/>
                      <a:pt x="123" y="129"/>
                      <a:pt x="118" y="129"/>
                    </a:cubicBezTo>
                    <a:cubicBezTo>
                      <a:pt x="98" y="126"/>
                      <a:pt x="78" y="126"/>
                      <a:pt x="58" y="130"/>
                    </a:cubicBezTo>
                    <a:cubicBezTo>
                      <a:pt x="96" y="98"/>
                      <a:pt x="140" y="76"/>
                      <a:pt x="188" y="64"/>
                    </a:cubicBezTo>
                    <a:cubicBezTo>
                      <a:pt x="188" y="65"/>
                      <a:pt x="189" y="65"/>
                      <a:pt x="190" y="65"/>
                    </a:cubicBezTo>
                    <a:cubicBezTo>
                      <a:pt x="219" y="74"/>
                      <a:pt x="247" y="85"/>
                      <a:pt x="272" y="101"/>
                    </a:cubicBezTo>
                    <a:cubicBezTo>
                      <a:pt x="273" y="103"/>
                      <a:pt x="275" y="103"/>
                      <a:pt x="277" y="103"/>
                    </a:cubicBezTo>
                    <a:cubicBezTo>
                      <a:pt x="280" y="103"/>
                      <a:pt x="282" y="101"/>
                      <a:pt x="280" y="98"/>
                    </a:cubicBezTo>
                    <a:cubicBezTo>
                      <a:pt x="283" y="95"/>
                      <a:pt x="282" y="88"/>
                      <a:pt x="278" y="87"/>
                    </a:cubicBezTo>
                    <a:close/>
                    <a:moveTo>
                      <a:pt x="278" y="87"/>
                    </a:moveTo>
                    <a:cubicBezTo>
                      <a:pt x="278" y="87"/>
                      <a:pt x="278" y="87"/>
                      <a:pt x="278" y="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43" name="Freeform 14">
                <a:extLst>
                  <a:ext uri="{FF2B5EF4-FFF2-40B4-BE49-F238E27FC236}">
                    <a16:creationId xmlns="" xmlns:a16="http://schemas.microsoft.com/office/drawing/2014/main" id="{E0E8E4C7-C956-4220-81D4-013E7AF556FE}"/>
                  </a:ext>
                </a:extLst>
              </p:cNvPr>
              <p:cNvSpPr>
                <a:spLocks noEditPoints="1"/>
              </p:cNvSpPr>
              <p:nvPr/>
            </p:nvSpPr>
            <p:spPr bwMode="auto">
              <a:xfrm>
                <a:off x="-4991100" y="-4716463"/>
                <a:ext cx="142875" cy="150813"/>
              </a:xfrm>
              <a:custGeom>
                <a:avLst/>
                <a:gdLst>
                  <a:gd name="T0" fmla="*/ 16 w 21"/>
                  <a:gd name="T1" fmla="*/ 4 h 22"/>
                  <a:gd name="T2" fmla="*/ 13 w 21"/>
                  <a:gd name="T3" fmla="*/ 2 h 22"/>
                  <a:gd name="T4" fmla="*/ 2 w 21"/>
                  <a:gd name="T5" fmla="*/ 5 h 22"/>
                  <a:gd name="T6" fmla="*/ 5 w 21"/>
                  <a:gd name="T7" fmla="*/ 17 h 22"/>
                  <a:gd name="T8" fmla="*/ 8 w 21"/>
                  <a:gd name="T9" fmla="*/ 20 h 22"/>
                  <a:gd name="T10" fmla="*/ 13 w 21"/>
                  <a:gd name="T11" fmla="*/ 22 h 22"/>
                  <a:gd name="T12" fmla="*/ 20 w 21"/>
                  <a:gd name="T13" fmla="*/ 15 h 22"/>
                  <a:gd name="T14" fmla="*/ 16 w 21"/>
                  <a:gd name="T15" fmla="*/ 4 h 22"/>
                  <a:gd name="T16" fmla="*/ 16 w 21"/>
                  <a:gd name="T17" fmla="*/ 4 h 22"/>
                  <a:gd name="T18" fmla="*/ 16 w 21"/>
                  <a:gd name="T1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6" y="4"/>
                    </a:moveTo>
                    <a:cubicBezTo>
                      <a:pt x="13" y="2"/>
                      <a:pt x="13" y="2"/>
                      <a:pt x="13" y="2"/>
                    </a:cubicBezTo>
                    <a:cubicBezTo>
                      <a:pt x="10" y="0"/>
                      <a:pt x="5" y="2"/>
                      <a:pt x="2" y="5"/>
                    </a:cubicBezTo>
                    <a:cubicBezTo>
                      <a:pt x="0" y="8"/>
                      <a:pt x="2" y="15"/>
                      <a:pt x="5" y="17"/>
                    </a:cubicBezTo>
                    <a:cubicBezTo>
                      <a:pt x="8" y="20"/>
                      <a:pt x="8" y="20"/>
                      <a:pt x="8" y="20"/>
                    </a:cubicBezTo>
                    <a:cubicBezTo>
                      <a:pt x="10" y="22"/>
                      <a:pt x="11" y="22"/>
                      <a:pt x="13" y="22"/>
                    </a:cubicBezTo>
                    <a:cubicBezTo>
                      <a:pt x="16" y="22"/>
                      <a:pt x="18" y="22"/>
                      <a:pt x="20" y="15"/>
                    </a:cubicBezTo>
                    <a:cubicBezTo>
                      <a:pt x="21" y="12"/>
                      <a:pt x="20" y="5"/>
                      <a:pt x="16" y="4"/>
                    </a:cubicBezTo>
                    <a:close/>
                    <a:moveTo>
                      <a:pt x="16" y="4"/>
                    </a:moveTo>
                    <a:cubicBezTo>
                      <a:pt x="16" y="4"/>
                      <a:pt x="16" y="4"/>
                      <a:pt x="16"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sp>
            <p:nvSpPr>
              <p:cNvPr id="244" name="Freeform 15">
                <a:extLst>
                  <a:ext uri="{FF2B5EF4-FFF2-40B4-BE49-F238E27FC236}">
                    <a16:creationId xmlns="" xmlns:a16="http://schemas.microsoft.com/office/drawing/2014/main" id="{B205E608-755D-419E-AC61-D85239B04C32}"/>
                  </a:ext>
                </a:extLst>
              </p:cNvPr>
              <p:cNvSpPr>
                <a:spLocks noEditPoints="1"/>
              </p:cNvSpPr>
              <p:nvPr/>
            </p:nvSpPr>
            <p:spPr bwMode="auto">
              <a:xfrm>
                <a:off x="-10382250" y="-8709026"/>
                <a:ext cx="10382250" cy="7229476"/>
              </a:xfrm>
              <a:custGeom>
                <a:avLst/>
                <a:gdLst>
                  <a:gd name="T0" fmla="*/ 321 w 1512"/>
                  <a:gd name="T1" fmla="*/ 252 h 1052"/>
                  <a:gd name="T2" fmla="*/ 202 w 1512"/>
                  <a:gd name="T3" fmla="*/ 144 h 1052"/>
                  <a:gd name="T4" fmla="*/ 61 w 1512"/>
                  <a:gd name="T5" fmla="*/ 214 h 1052"/>
                  <a:gd name="T6" fmla="*/ 85 w 1512"/>
                  <a:gd name="T7" fmla="*/ 776 h 1052"/>
                  <a:gd name="T8" fmla="*/ 452 w 1512"/>
                  <a:gd name="T9" fmla="*/ 1002 h 1052"/>
                  <a:gd name="T10" fmla="*/ 767 w 1512"/>
                  <a:gd name="T11" fmla="*/ 884 h 1052"/>
                  <a:gd name="T12" fmla="*/ 803 w 1512"/>
                  <a:gd name="T13" fmla="*/ 999 h 1052"/>
                  <a:gd name="T14" fmla="*/ 903 w 1512"/>
                  <a:gd name="T15" fmla="*/ 1050 h 1052"/>
                  <a:gd name="T16" fmla="*/ 992 w 1512"/>
                  <a:gd name="T17" fmla="*/ 982 h 1052"/>
                  <a:gd name="T18" fmla="*/ 977 w 1512"/>
                  <a:gd name="T19" fmla="*/ 642 h 1052"/>
                  <a:gd name="T20" fmla="*/ 1512 w 1512"/>
                  <a:gd name="T21" fmla="*/ 109 h 1052"/>
                  <a:gd name="T22" fmla="*/ 1444 w 1512"/>
                  <a:gd name="T23" fmla="*/ 6 h 1052"/>
                  <a:gd name="T24" fmla="*/ 793 w 1512"/>
                  <a:gd name="T25" fmla="*/ 134 h 1052"/>
                  <a:gd name="T26" fmla="*/ 390 w 1512"/>
                  <a:gd name="T27" fmla="*/ 206 h 1052"/>
                  <a:gd name="T28" fmla="*/ 837 w 1512"/>
                  <a:gd name="T29" fmla="*/ 991 h 1052"/>
                  <a:gd name="T30" fmla="*/ 837 w 1512"/>
                  <a:gd name="T31" fmla="*/ 1001 h 1052"/>
                  <a:gd name="T32" fmla="*/ 835 w 1512"/>
                  <a:gd name="T33" fmla="*/ 973 h 1052"/>
                  <a:gd name="T34" fmla="*/ 701 w 1512"/>
                  <a:gd name="T35" fmla="*/ 840 h 1052"/>
                  <a:gd name="T36" fmla="*/ 683 w 1512"/>
                  <a:gd name="T37" fmla="*/ 879 h 1052"/>
                  <a:gd name="T38" fmla="*/ 674 w 1512"/>
                  <a:gd name="T39" fmla="*/ 909 h 1052"/>
                  <a:gd name="T40" fmla="*/ 141 w 1512"/>
                  <a:gd name="T41" fmla="*/ 802 h 1052"/>
                  <a:gd name="T42" fmla="*/ 94 w 1512"/>
                  <a:gd name="T43" fmla="*/ 219 h 1052"/>
                  <a:gd name="T44" fmla="*/ 197 w 1512"/>
                  <a:gd name="T45" fmla="*/ 177 h 1052"/>
                  <a:gd name="T46" fmla="*/ 289 w 1512"/>
                  <a:gd name="T47" fmla="*/ 245 h 1052"/>
                  <a:gd name="T48" fmla="*/ 281 w 1512"/>
                  <a:gd name="T49" fmla="*/ 288 h 1052"/>
                  <a:gd name="T50" fmla="*/ 320 w 1512"/>
                  <a:gd name="T51" fmla="*/ 652 h 1052"/>
                  <a:gd name="T52" fmla="*/ 554 w 1512"/>
                  <a:gd name="T53" fmla="*/ 771 h 1052"/>
                  <a:gd name="T54" fmla="*/ 865 w 1512"/>
                  <a:gd name="T55" fmla="*/ 701 h 1052"/>
                  <a:gd name="T56" fmla="*/ 595 w 1512"/>
                  <a:gd name="T57" fmla="*/ 160 h 1052"/>
                  <a:gd name="T58" fmla="*/ 680 w 1512"/>
                  <a:gd name="T59" fmla="*/ 208 h 1052"/>
                  <a:gd name="T60" fmla="*/ 785 w 1512"/>
                  <a:gd name="T61" fmla="*/ 167 h 1052"/>
                  <a:gd name="T62" fmla="*/ 1114 w 1512"/>
                  <a:gd name="T63" fmla="*/ 206 h 1052"/>
                  <a:gd name="T64" fmla="*/ 1132 w 1512"/>
                  <a:gd name="T65" fmla="*/ 226 h 1052"/>
                  <a:gd name="T66" fmla="*/ 1120 w 1512"/>
                  <a:gd name="T67" fmla="*/ 187 h 1052"/>
                  <a:gd name="T68" fmla="*/ 1470 w 1512"/>
                  <a:gd name="T69" fmla="*/ 39 h 1052"/>
                  <a:gd name="T70" fmla="*/ 1417 w 1512"/>
                  <a:gd name="T71" fmla="*/ 265 h 1052"/>
                  <a:gd name="T72" fmla="*/ 1195 w 1512"/>
                  <a:gd name="T73" fmla="*/ 494 h 1052"/>
                  <a:gd name="T74" fmla="*/ 1127 w 1512"/>
                  <a:gd name="T75" fmla="*/ 460 h 1052"/>
                  <a:gd name="T76" fmla="*/ 1164 w 1512"/>
                  <a:gd name="T77" fmla="*/ 517 h 1052"/>
                  <a:gd name="T78" fmla="*/ 828 w 1512"/>
                  <a:gd name="T79" fmla="*/ 601 h 1052"/>
                  <a:gd name="T80" fmla="*/ 876 w 1512"/>
                  <a:gd name="T81" fmla="*/ 636 h 1052"/>
                  <a:gd name="T82" fmla="*/ 674 w 1512"/>
                  <a:gd name="T83" fmla="*/ 706 h 1052"/>
                  <a:gd name="T84" fmla="*/ 348 w 1512"/>
                  <a:gd name="T85" fmla="*/ 635 h 1052"/>
                  <a:gd name="T86" fmla="*/ 395 w 1512"/>
                  <a:gd name="T87" fmla="*/ 562 h 1052"/>
                  <a:gd name="T88" fmla="*/ 330 w 1512"/>
                  <a:gd name="T89" fmla="*/ 608 h 1052"/>
                  <a:gd name="T90" fmla="*/ 408 w 1512"/>
                  <a:gd name="T91" fmla="*/ 234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2" h="1052">
                    <a:moveTo>
                      <a:pt x="390" y="206"/>
                    </a:moveTo>
                    <a:cubicBezTo>
                      <a:pt x="321" y="253"/>
                      <a:pt x="321" y="253"/>
                      <a:pt x="321" y="253"/>
                    </a:cubicBezTo>
                    <a:cubicBezTo>
                      <a:pt x="321" y="252"/>
                      <a:pt x="321" y="252"/>
                      <a:pt x="321" y="252"/>
                    </a:cubicBezTo>
                    <a:cubicBezTo>
                      <a:pt x="322" y="248"/>
                      <a:pt x="321" y="245"/>
                      <a:pt x="320" y="242"/>
                    </a:cubicBezTo>
                    <a:cubicBezTo>
                      <a:pt x="321" y="219"/>
                      <a:pt x="310" y="197"/>
                      <a:pt x="287" y="178"/>
                    </a:cubicBezTo>
                    <a:cubicBezTo>
                      <a:pt x="266" y="160"/>
                      <a:pt x="234" y="149"/>
                      <a:pt x="202" y="144"/>
                    </a:cubicBezTo>
                    <a:cubicBezTo>
                      <a:pt x="169" y="141"/>
                      <a:pt x="136" y="144"/>
                      <a:pt x="110" y="155"/>
                    </a:cubicBezTo>
                    <a:cubicBezTo>
                      <a:pt x="82" y="168"/>
                      <a:pt x="64" y="188"/>
                      <a:pt x="61" y="213"/>
                    </a:cubicBezTo>
                    <a:cubicBezTo>
                      <a:pt x="61" y="213"/>
                      <a:pt x="61" y="213"/>
                      <a:pt x="61" y="214"/>
                    </a:cubicBezTo>
                    <a:cubicBezTo>
                      <a:pt x="61" y="214"/>
                      <a:pt x="61" y="214"/>
                      <a:pt x="61" y="214"/>
                    </a:cubicBezTo>
                    <a:cubicBezTo>
                      <a:pt x="20" y="449"/>
                      <a:pt x="20" y="449"/>
                      <a:pt x="20" y="449"/>
                    </a:cubicBezTo>
                    <a:cubicBezTo>
                      <a:pt x="0" y="562"/>
                      <a:pt x="23" y="678"/>
                      <a:pt x="85" y="776"/>
                    </a:cubicBezTo>
                    <a:cubicBezTo>
                      <a:pt x="113" y="821"/>
                      <a:pt x="113" y="821"/>
                      <a:pt x="113" y="821"/>
                    </a:cubicBezTo>
                    <a:cubicBezTo>
                      <a:pt x="182" y="927"/>
                      <a:pt x="297" y="994"/>
                      <a:pt x="423" y="1001"/>
                    </a:cubicBezTo>
                    <a:cubicBezTo>
                      <a:pt x="452" y="1002"/>
                      <a:pt x="452" y="1002"/>
                      <a:pt x="452" y="1002"/>
                    </a:cubicBezTo>
                    <a:cubicBezTo>
                      <a:pt x="472" y="1002"/>
                      <a:pt x="472" y="1002"/>
                      <a:pt x="472" y="1002"/>
                    </a:cubicBezTo>
                    <a:cubicBezTo>
                      <a:pt x="551" y="1002"/>
                      <a:pt x="628" y="979"/>
                      <a:pt x="693" y="935"/>
                    </a:cubicBezTo>
                    <a:cubicBezTo>
                      <a:pt x="767" y="884"/>
                      <a:pt x="767" y="884"/>
                      <a:pt x="767" y="884"/>
                    </a:cubicBezTo>
                    <a:cubicBezTo>
                      <a:pt x="767" y="884"/>
                      <a:pt x="768" y="884"/>
                      <a:pt x="768" y="883"/>
                    </a:cubicBezTo>
                    <a:cubicBezTo>
                      <a:pt x="780" y="893"/>
                      <a:pt x="788" y="907"/>
                      <a:pt x="792" y="922"/>
                    </a:cubicBezTo>
                    <a:cubicBezTo>
                      <a:pt x="798" y="946"/>
                      <a:pt x="801" y="974"/>
                      <a:pt x="803" y="999"/>
                    </a:cubicBezTo>
                    <a:cubicBezTo>
                      <a:pt x="803" y="1001"/>
                      <a:pt x="803" y="1002"/>
                      <a:pt x="803" y="1004"/>
                    </a:cubicBezTo>
                    <a:cubicBezTo>
                      <a:pt x="806" y="1029"/>
                      <a:pt x="828" y="1052"/>
                      <a:pt x="882" y="1052"/>
                    </a:cubicBezTo>
                    <a:cubicBezTo>
                      <a:pt x="888" y="1052"/>
                      <a:pt x="895" y="1050"/>
                      <a:pt x="903" y="1050"/>
                    </a:cubicBezTo>
                    <a:cubicBezTo>
                      <a:pt x="931" y="1047"/>
                      <a:pt x="954" y="1040"/>
                      <a:pt x="968" y="1030"/>
                    </a:cubicBezTo>
                    <a:cubicBezTo>
                      <a:pt x="991" y="1014"/>
                      <a:pt x="995" y="996"/>
                      <a:pt x="993" y="986"/>
                    </a:cubicBezTo>
                    <a:cubicBezTo>
                      <a:pt x="993" y="984"/>
                      <a:pt x="992" y="983"/>
                      <a:pt x="992" y="982"/>
                    </a:cubicBezTo>
                    <a:cubicBezTo>
                      <a:pt x="999" y="829"/>
                      <a:pt x="959" y="717"/>
                      <a:pt x="880" y="673"/>
                    </a:cubicBezTo>
                    <a:cubicBezTo>
                      <a:pt x="878" y="672"/>
                      <a:pt x="877" y="671"/>
                      <a:pt x="875" y="670"/>
                    </a:cubicBezTo>
                    <a:cubicBezTo>
                      <a:pt x="977" y="642"/>
                      <a:pt x="977" y="642"/>
                      <a:pt x="977" y="642"/>
                    </a:cubicBezTo>
                    <a:cubicBezTo>
                      <a:pt x="1098" y="609"/>
                      <a:pt x="1206" y="542"/>
                      <a:pt x="1290" y="452"/>
                    </a:cubicBezTo>
                    <a:cubicBezTo>
                      <a:pt x="1442" y="288"/>
                      <a:pt x="1442" y="288"/>
                      <a:pt x="1442" y="288"/>
                    </a:cubicBezTo>
                    <a:cubicBezTo>
                      <a:pt x="1488" y="239"/>
                      <a:pt x="1512" y="175"/>
                      <a:pt x="1512" y="109"/>
                    </a:cubicBezTo>
                    <a:cubicBezTo>
                      <a:pt x="1512" y="52"/>
                      <a:pt x="1512" y="52"/>
                      <a:pt x="1512" y="52"/>
                    </a:cubicBezTo>
                    <a:cubicBezTo>
                      <a:pt x="1512" y="34"/>
                      <a:pt x="1504" y="19"/>
                      <a:pt x="1491" y="9"/>
                    </a:cubicBezTo>
                    <a:cubicBezTo>
                      <a:pt x="1476" y="0"/>
                      <a:pt x="1458" y="0"/>
                      <a:pt x="1444" y="6"/>
                    </a:cubicBezTo>
                    <a:cubicBezTo>
                      <a:pt x="1201" y="123"/>
                      <a:pt x="1201" y="123"/>
                      <a:pt x="1201" y="123"/>
                    </a:cubicBezTo>
                    <a:cubicBezTo>
                      <a:pt x="1101" y="168"/>
                      <a:pt x="990" y="182"/>
                      <a:pt x="883" y="155"/>
                    </a:cubicBezTo>
                    <a:cubicBezTo>
                      <a:pt x="793" y="134"/>
                      <a:pt x="793" y="134"/>
                      <a:pt x="793" y="134"/>
                    </a:cubicBezTo>
                    <a:cubicBezTo>
                      <a:pt x="680" y="107"/>
                      <a:pt x="563" y="120"/>
                      <a:pt x="460" y="167"/>
                    </a:cubicBezTo>
                    <a:cubicBezTo>
                      <a:pt x="428" y="183"/>
                      <a:pt x="428" y="183"/>
                      <a:pt x="428" y="183"/>
                    </a:cubicBezTo>
                    <a:cubicBezTo>
                      <a:pt x="415" y="190"/>
                      <a:pt x="402" y="198"/>
                      <a:pt x="390" y="206"/>
                    </a:cubicBezTo>
                    <a:close/>
                    <a:moveTo>
                      <a:pt x="837" y="1001"/>
                    </a:moveTo>
                    <a:cubicBezTo>
                      <a:pt x="837" y="1000"/>
                      <a:pt x="837" y="1000"/>
                      <a:pt x="837" y="999"/>
                    </a:cubicBezTo>
                    <a:cubicBezTo>
                      <a:pt x="837" y="997"/>
                      <a:pt x="837" y="994"/>
                      <a:pt x="837" y="991"/>
                    </a:cubicBezTo>
                    <a:cubicBezTo>
                      <a:pt x="843" y="982"/>
                      <a:pt x="862" y="974"/>
                      <a:pt x="895" y="971"/>
                    </a:cubicBezTo>
                    <a:cubicBezTo>
                      <a:pt x="937" y="968"/>
                      <a:pt x="958" y="979"/>
                      <a:pt x="959" y="991"/>
                    </a:cubicBezTo>
                    <a:lnTo>
                      <a:pt x="837" y="1001"/>
                    </a:lnTo>
                    <a:close/>
                    <a:moveTo>
                      <a:pt x="959" y="967"/>
                    </a:moveTo>
                    <a:cubicBezTo>
                      <a:pt x="948" y="960"/>
                      <a:pt x="928" y="954"/>
                      <a:pt x="895" y="956"/>
                    </a:cubicBezTo>
                    <a:cubicBezTo>
                      <a:pt x="864" y="959"/>
                      <a:pt x="846" y="965"/>
                      <a:pt x="835" y="973"/>
                    </a:cubicBezTo>
                    <a:cubicBezTo>
                      <a:pt x="833" y="953"/>
                      <a:pt x="829" y="934"/>
                      <a:pt x="824" y="914"/>
                    </a:cubicBezTo>
                    <a:cubicBezTo>
                      <a:pt x="816" y="886"/>
                      <a:pt x="800" y="861"/>
                      <a:pt x="775" y="848"/>
                    </a:cubicBezTo>
                    <a:cubicBezTo>
                      <a:pt x="752" y="835"/>
                      <a:pt x="726" y="834"/>
                      <a:pt x="701" y="840"/>
                    </a:cubicBezTo>
                    <a:cubicBezTo>
                      <a:pt x="675" y="848"/>
                      <a:pt x="675" y="848"/>
                      <a:pt x="675" y="848"/>
                    </a:cubicBezTo>
                    <a:cubicBezTo>
                      <a:pt x="665" y="850"/>
                      <a:pt x="660" y="860"/>
                      <a:pt x="664" y="868"/>
                    </a:cubicBezTo>
                    <a:cubicBezTo>
                      <a:pt x="665" y="878"/>
                      <a:pt x="675" y="883"/>
                      <a:pt x="683" y="879"/>
                    </a:cubicBezTo>
                    <a:cubicBezTo>
                      <a:pt x="710" y="871"/>
                      <a:pt x="710" y="871"/>
                      <a:pt x="710" y="871"/>
                    </a:cubicBezTo>
                    <a:cubicBezTo>
                      <a:pt x="717" y="869"/>
                      <a:pt x="725" y="868"/>
                      <a:pt x="732" y="869"/>
                    </a:cubicBezTo>
                    <a:cubicBezTo>
                      <a:pt x="674" y="909"/>
                      <a:pt x="674" y="909"/>
                      <a:pt x="674" y="909"/>
                    </a:cubicBezTo>
                    <a:cubicBezTo>
                      <a:pt x="610" y="952"/>
                      <a:pt x="531" y="975"/>
                      <a:pt x="454" y="970"/>
                    </a:cubicBezTo>
                    <a:cubicBezTo>
                      <a:pt x="425" y="968"/>
                      <a:pt x="425" y="968"/>
                      <a:pt x="425" y="968"/>
                    </a:cubicBezTo>
                    <a:cubicBezTo>
                      <a:pt x="308" y="961"/>
                      <a:pt x="203" y="901"/>
                      <a:pt x="141" y="802"/>
                    </a:cubicBezTo>
                    <a:cubicBezTo>
                      <a:pt x="113" y="758"/>
                      <a:pt x="113" y="758"/>
                      <a:pt x="113" y="758"/>
                    </a:cubicBezTo>
                    <a:cubicBezTo>
                      <a:pt x="56" y="668"/>
                      <a:pt x="35" y="560"/>
                      <a:pt x="53" y="454"/>
                    </a:cubicBezTo>
                    <a:cubicBezTo>
                      <a:pt x="94" y="219"/>
                      <a:pt x="94" y="219"/>
                      <a:pt x="94" y="219"/>
                    </a:cubicBezTo>
                    <a:cubicBezTo>
                      <a:pt x="94" y="218"/>
                      <a:pt x="94" y="216"/>
                      <a:pt x="94" y="215"/>
                    </a:cubicBezTo>
                    <a:cubicBezTo>
                      <a:pt x="96" y="199"/>
                      <a:pt x="113" y="190"/>
                      <a:pt x="123" y="185"/>
                    </a:cubicBezTo>
                    <a:cubicBezTo>
                      <a:pt x="143" y="177"/>
                      <a:pt x="169" y="173"/>
                      <a:pt x="197" y="177"/>
                    </a:cubicBezTo>
                    <a:cubicBezTo>
                      <a:pt x="225" y="182"/>
                      <a:pt x="249" y="190"/>
                      <a:pt x="267" y="204"/>
                    </a:cubicBezTo>
                    <a:cubicBezTo>
                      <a:pt x="277" y="211"/>
                      <a:pt x="290" y="226"/>
                      <a:pt x="289" y="242"/>
                    </a:cubicBezTo>
                    <a:cubicBezTo>
                      <a:pt x="289" y="243"/>
                      <a:pt x="289" y="244"/>
                      <a:pt x="289" y="245"/>
                    </a:cubicBezTo>
                    <a:cubicBezTo>
                      <a:pt x="289" y="245"/>
                      <a:pt x="289" y="245"/>
                      <a:pt x="289" y="245"/>
                    </a:cubicBezTo>
                    <a:cubicBezTo>
                      <a:pt x="282" y="283"/>
                      <a:pt x="282" y="283"/>
                      <a:pt x="282" y="283"/>
                    </a:cubicBezTo>
                    <a:cubicBezTo>
                      <a:pt x="281" y="285"/>
                      <a:pt x="281" y="287"/>
                      <a:pt x="281" y="288"/>
                    </a:cubicBezTo>
                    <a:cubicBezTo>
                      <a:pt x="259" y="411"/>
                      <a:pt x="259" y="411"/>
                      <a:pt x="259" y="411"/>
                    </a:cubicBezTo>
                    <a:cubicBezTo>
                      <a:pt x="246" y="485"/>
                      <a:pt x="261" y="560"/>
                      <a:pt x="302" y="624"/>
                    </a:cubicBezTo>
                    <a:cubicBezTo>
                      <a:pt x="320" y="652"/>
                      <a:pt x="320" y="652"/>
                      <a:pt x="320" y="652"/>
                    </a:cubicBezTo>
                    <a:cubicBezTo>
                      <a:pt x="364" y="721"/>
                      <a:pt x="439" y="765"/>
                      <a:pt x="521" y="770"/>
                    </a:cubicBezTo>
                    <a:cubicBezTo>
                      <a:pt x="541" y="771"/>
                      <a:pt x="541" y="771"/>
                      <a:pt x="541" y="771"/>
                    </a:cubicBezTo>
                    <a:cubicBezTo>
                      <a:pt x="554" y="771"/>
                      <a:pt x="554" y="771"/>
                      <a:pt x="554" y="771"/>
                    </a:cubicBezTo>
                    <a:cubicBezTo>
                      <a:pt x="605" y="771"/>
                      <a:pt x="656" y="757"/>
                      <a:pt x="698" y="730"/>
                    </a:cubicBezTo>
                    <a:cubicBezTo>
                      <a:pt x="701" y="728"/>
                      <a:pt x="704" y="726"/>
                      <a:pt x="705" y="723"/>
                    </a:cubicBezTo>
                    <a:cubicBezTo>
                      <a:pt x="763" y="684"/>
                      <a:pt x="819" y="676"/>
                      <a:pt x="865" y="701"/>
                    </a:cubicBezTo>
                    <a:cubicBezTo>
                      <a:pt x="930" y="737"/>
                      <a:pt x="964" y="835"/>
                      <a:pt x="959" y="967"/>
                    </a:cubicBezTo>
                    <a:close/>
                    <a:moveTo>
                      <a:pt x="595" y="160"/>
                    </a:moveTo>
                    <a:cubicBezTo>
                      <a:pt x="595" y="160"/>
                      <a:pt x="595" y="160"/>
                      <a:pt x="595" y="160"/>
                    </a:cubicBezTo>
                    <a:cubicBezTo>
                      <a:pt x="598" y="160"/>
                      <a:pt x="654" y="152"/>
                      <a:pt x="670" y="203"/>
                    </a:cubicBezTo>
                    <a:cubicBezTo>
                      <a:pt x="672" y="206"/>
                      <a:pt x="675" y="208"/>
                      <a:pt x="678" y="208"/>
                    </a:cubicBezTo>
                    <a:cubicBezTo>
                      <a:pt x="680" y="208"/>
                      <a:pt x="680" y="208"/>
                      <a:pt x="680" y="208"/>
                    </a:cubicBezTo>
                    <a:cubicBezTo>
                      <a:pt x="683" y="206"/>
                      <a:pt x="687" y="203"/>
                      <a:pt x="685" y="198"/>
                    </a:cubicBezTo>
                    <a:cubicBezTo>
                      <a:pt x="678" y="176"/>
                      <a:pt x="664" y="162"/>
                      <a:pt x="649" y="154"/>
                    </a:cubicBezTo>
                    <a:cubicBezTo>
                      <a:pt x="694" y="152"/>
                      <a:pt x="740" y="156"/>
                      <a:pt x="785" y="167"/>
                    </a:cubicBezTo>
                    <a:cubicBezTo>
                      <a:pt x="875" y="190"/>
                      <a:pt x="875" y="190"/>
                      <a:pt x="875" y="190"/>
                    </a:cubicBezTo>
                    <a:cubicBezTo>
                      <a:pt x="949" y="207"/>
                      <a:pt x="1025" y="207"/>
                      <a:pt x="1098" y="192"/>
                    </a:cubicBezTo>
                    <a:cubicBezTo>
                      <a:pt x="1104" y="195"/>
                      <a:pt x="1109" y="200"/>
                      <a:pt x="1114" y="206"/>
                    </a:cubicBezTo>
                    <a:cubicBezTo>
                      <a:pt x="1114" y="208"/>
                      <a:pt x="1118" y="213"/>
                      <a:pt x="1121" y="222"/>
                    </a:cubicBezTo>
                    <a:cubicBezTo>
                      <a:pt x="1123" y="227"/>
                      <a:pt x="1126" y="229"/>
                      <a:pt x="1129" y="229"/>
                    </a:cubicBezTo>
                    <a:cubicBezTo>
                      <a:pt x="1131" y="229"/>
                      <a:pt x="1131" y="229"/>
                      <a:pt x="1132" y="226"/>
                    </a:cubicBezTo>
                    <a:cubicBezTo>
                      <a:pt x="1136" y="224"/>
                      <a:pt x="1139" y="221"/>
                      <a:pt x="1137" y="216"/>
                    </a:cubicBezTo>
                    <a:cubicBezTo>
                      <a:pt x="1134" y="203"/>
                      <a:pt x="1127" y="195"/>
                      <a:pt x="1127" y="195"/>
                    </a:cubicBezTo>
                    <a:cubicBezTo>
                      <a:pt x="1125" y="192"/>
                      <a:pt x="1122" y="189"/>
                      <a:pt x="1120" y="187"/>
                    </a:cubicBezTo>
                    <a:cubicBezTo>
                      <a:pt x="1151" y="179"/>
                      <a:pt x="1182" y="168"/>
                      <a:pt x="1211" y="154"/>
                    </a:cubicBezTo>
                    <a:cubicBezTo>
                      <a:pt x="1453" y="37"/>
                      <a:pt x="1453" y="37"/>
                      <a:pt x="1453" y="37"/>
                    </a:cubicBezTo>
                    <a:cubicBezTo>
                      <a:pt x="1462" y="34"/>
                      <a:pt x="1468" y="37"/>
                      <a:pt x="1470" y="39"/>
                    </a:cubicBezTo>
                    <a:cubicBezTo>
                      <a:pt x="1473" y="39"/>
                      <a:pt x="1478" y="44"/>
                      <a:pt x="1478" y="52"/>
                    </a:cubicBezTo>
                    <a:cubicBezTo>
                      <a:pt x="1478" y="109"/>
                      <a:pt x="1478" y="109"/>
                      <a:pt x="1478" y="109"/>
                    </a:cubicBezTo>
                    <a:cubicBezTo>
                      <a:pt x="1478" y="167"/>
                      <a:pt x="1457" y="222"/>
                      <a:pt x="1417" y="265"/>
                    </a:cubicBezTo>
                    <a:cubicBezTo>
                      <a:pt x="1265" y="429"/>
                      <a:pt x="1265" y="429"/>
                      <a:pt x="1265" y="429"/>
                    </a:cubicBezTo>
                    <a:cubicBezTo>
                      <a:pt x="1243" y="453"/>
                      <a:pt x="1220" y="474"/>
                      <a:pt x="1195" y="494"/>
                    </a:cubicBezTo>
                    <a:cubicBezTo>
                      <a:pt x="1195" y="494"/>
                      <a:pt x="1195" y="494"/>
                      <a:pt x="1195" y="494"/>
                    </a:cubicBezTo>
                    <a:cubicBezTo>
                      <a:pt x="1188" y="498"/>
                      <a:pt x="1167" y="508"/>
                      <a:pt x="1152" y="499"/>
                    </a:cubicBezTo>
                    <a:cubicBezTo>
                      <a:pt x="1142" y="494"/>
                      <a:pt x="1137" y="483"/>
                      <a:pt x="1136" y="467"/>
                    </a:cubicBezTo>
                    <a:cubicBezTo>
                      <a:pt x="1136" y="463"/>
                      <a:pt x="1132" y="460"/>
                      <a:pt x="1127" y="460"/>
                    </a:cubicBezTo>
                    <a:cubicBezTo>
                      <a:pt x="1124" y="460"/>
                      <a:pt x="1121" y="463"/>
                      <a:pt x="1121" y="468"/>
                    </a:cubicBezTo>
                    <a:cubicBezTo>
                      <a:pt x="1123" y="490"/>
                      <a:pt x="1131" y="504"/>
                      <a:pt x="1145" y="512"/>
                    </a:cubicBezTo>
                    <a:cubicBezTo>
                      <a:pt x="1151" y="515"/>
                      <a:pt x="1158" y="517"/>
                      <a:pt x="1164" y="517"/>
                    </a:cubicBezTo>
                    <a:cubicBezTo>
                      <a:pt x="1105" y="559"/>
                      <a:pt x="1038" y="591"/>
                      <a:pt x="967" y="611"/>
                    </a:cubicBezTo>
                    <a:cubicBezTo>
                      <a:pt x="910" y="627"/>
                      <a:pt x="910" y="627"/>
                      <a:pt x="910" y="627"/>
                    </a:cubicBezTo>
                    <a:cubicBezTo>
                      <a:pt x="882" y="622"/>
                      <a:pt x="853" y="614"/>
                      <a:pt x="828" y="601"/>
                    </a:cubicBezTo>
                    <a:cubicBezTo>
                      <a:pt x="823" y="599"/>
                      <a:pt x="818" y="601"/>
                      <a:pt x="816" y="604"/>
                    </a:cubicBezTo>
                    <a:cubicBezTo>
                      <a:pt x="814" y="609"/>
                      <a:pt x="816" y="614"/>
                      <a:pt x="819" y="616"/>
                    </a:cubicBezTo>
                    <a:cubicBezTo>
                      <a:pt x="837" y="624"/>
                      <a:pt x="856" y="631"/>
                      <a:pt x="876" y="636"/>
                    </a:cubicBezTo>
                    <a:cubicBezTo>
                      <a:pt x="813" y="654"/>
                      <a:pt x="813" y="654"/>
                      <a:pt x="813" y="654"/>
                    </a:cubicBezTo>
                    <a:cubicBezTo>
                      <a:pt x="770" y="653"/>
                      <a:pt x="724" y="668"/>
                      <a:pt x="678" y="701"/>
                    </a:cubicBezTo>
                    <a:cubicBezTo>
                      <a:pt x="677" y="702"/>
                      <a:pt x="675" y="704"/>
                      <a:pt x="674" y="706"/>
                    </a:cubicBezTo>
                    <a:cubicBezTo>
                      <a:pt x="636" y="730"/>
                      <a:pt x="589" y="743"/>
                      <a:pt x="544" y="740"/>
                    </a:cubicBezTo>
                    <a:cubicBezTo>
                      <a:pt x="524" y="739"/>
                      <a:pt x="524" y="739"/>
                      <a:pt x="524" y="739"/>
                    </a:cubicBezTo>
                    <a:cubicBezTo>
                      <a:pt x="452" y="735"/>
                      <a:pt x="385" y="696"/>
                      <a:pt x="348" y="635"/>
                    </a:cubicBezTo>
                    <a:cubicBezTo>
                      <a:pt x="340" y="623"/>
                      <a:pt x="340" y="623"/>
                      <a:pt x="340" y="623"/>
                    </a:cubicBezTo>
                    <a:cubicBezTo>
                      <a:pt x="395" y="573"/>
                      <a:pt x="395" y="573"/>
                      <a:pt x="395" y="573"/>
                    </a:cubicBezTo>
                    <a:cubicBezTo>
                      <a:pt x="398" y="570"/>
                      <a:pt x="398" y="565"/>
                      <a:pt x="395" y="562"/>
                    </a:cubicBezTo>
                    <a:cubicBezTo>
                      <a:pt x="392" y="558"/>
                      <a:pt x="387" y="558"/>
                      <a:pt x="384" y="562"/>
                    </a:cubicBezTo>
                    <a:cubicBezTo>
                      <a:pt x="331" y="609"/>
                      <a:pt x="331" y="609"/>
                      <a:pt x="331" y="609"/>
                    </a:cubicBezTo>
                    <a:cubicBezTo>
                      <a:pt x="330" y="608"/>
                      <a:pt x="330" y="608"/>
                      <a:pt x="330" y="608"/>
                    </a:cubicBezTo>
                    <a:cubicBezTo>
                      <a:pt x="293" y="552"/>
                      <a:pt x="280" y="483"/>
                      <a:pt x="292" y="417"/>
                    </a:cubicBezTo>
                    <a:cubicBezTo>
                      <a:pt x="313" y="298"/>
                      <a:pt x="313" y="298"/>
                      <a:pt x="313" y="298"/>
                    </a:cubicBezTo>
                    <a:cubicBezTo>
                      <a:pt x="408" y="234"/>
                      <a:pt x="408" y="234"/>
                      <a:pt x="408" y="234"/>
                    </a:cubicBezTo>
                    <a:cubicBezTo>
                      <a:pt x="465" y="196"/>
                      <a:pt x="529" y="171"/>
                      <a:pt x="595"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a:endParaRPr>
              </a:p>
            </p:txBody>
          </p:sp>
        </p:grpSp>
      </p:grpSp>
      <p:sp>
        <p:nvSpPr>
          <p:cNvPr id="158" name="Slide Number Placeholder 5">
            <a:extLst>
              <a:ext uri="{FF2B5EF4-FFF2-40B4-BE49-F238E27FC236}">
                <a16:creationId xmlns="" xmlns:a16="http://schemas.microsoft.com/office/drawing/2014/main" id="{467D72AE-DABB-42F5-8558-3C3619762BDA}"/>
              </a:ext>
            </a:extLst>
          </p:cNvPr>
          <p:cNvSpPr txBox="1">
            <a:spLocks/>
          </p:cNvSpPr>
          <p:nvPr/>
        </p:nvSpPr>
        <p:spPr>
          <a:xfrm>
            <a:off x="11523404" y="6342818"/>
            <a:ext cx="481705" cy="365125"/>
          </a:xfrm>
          <a:prstGeom prst="rect">
            <a:avLst/>
          </a:prstGeom>
        </p:spPr>
        <p:txBody>
          <a:bodyPr vert="horz" wrap="none" lIns="91440" tIns="45720" rIns="91440" bIns="45720" rtlCol="0" anchor="b"/>
          <a:lstStyle>
            <a:defPPr>
              <a:defRPr lang="en-US"/>
            </a:defPPr>
            <a:lvl1pPr marL="0" algn="ctr" defTabSz="914400" rtl="0" eaLnBrk="1" latinLnBrk="0" hangingPunct="1">
              <a:defRPr sz="900" kern="1200">
                <a:solidFill>
                  <a:schemeClr val="accent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0604FC9-E2C8-48A9-869E-B4B7F9840D06}" type="slidenum">
              <a:rPr kumimoji="0" lang="en-US" sz="900" b="0" i="0" u="none" strike="noStrike" kern="1200" cap="none" spc="0" normalizeH="0" baseline="0" noProof="0" smtClean="0">
                <a:ln>
                  <a:noFill/>
                </a:ln>
                <a:solidFill>
                  <a:srgbClr val="830051"/>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83005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536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50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Le diabète : un facteur de risque de MRC</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pic>
        <p:nvPicPr>
          <p:cNvPr id="12" name="Image 11" descr="Une image contenant texte&#10;&#10;Description générée automatiquement">
            <a:extLst>
              <a:ext uri="{FF2B5EF4-FFF2-40B4-BE49-F238E27FC236}">
                <a16:creationId xmlns="" xmlns:a16="http://schemas.microsoft.com/office/drawing/2014/main" id="{FC9E2FE3-2C0A-04C0-A8D0-9E8FFE6CD0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860" y="1541833"/>
            <a:ext cx="5181600" cy="2985492"/>
          </a:xfrm>
          <a:prstGeom prst="rect">
            <a:avLst/>
          </a:prstGeom>
          <a:effectLst>
            <a:outerShdw blurRad="63500" sx="102000" sy="102000" algn="ctr" rotWithShape="0">
              <a:prstClr val="black">
                <a:alpha val="40000"/>
              </a:prstClr>
            </a:outerShdw>
          </a:effectLst>
        </p:spPr>
      </p:pic>
      <p:pic>
        <p:nvPicPr>
          <p:cNvPr id="13" name="Image 12">
            <a:extLst>
              <a:ext uri="{FF2B5EF4-FFF2-40B4-BE49-F238E27FC236}">
                <a16:creationId xmlns="" xmlns:a16="http://schemas.microsoft.com/office/drawing/2014/main" id="{90A6B33A-207C-E30B-7297-577079B1EC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817901" y="136525"/>
            <a:ext cx="1248543" cy="1108668"/>
          </a:xfrm>
          <a:prstGeom prst="rect">
            <a:avLst/>
          </a:prstGeom>
          <a:ln>
            <a:noFill/>
          </a:ln>
          <a:effectLst>
            <a:outerShdw blurRad="190500" algn="tl" rotWithShape="0">
              <a:srgbClr val="000000">
                <a:alpha val="70000"/>
              </a:srgbClr>
            </a:outerShdw>
          </a:effectLst>
        </p:spPr>
      </p:pic>
      <p:sp>
        <p:nvSpPr>
          <p:cNvPr id="15" name="Rectangle 14">
            <a:extLst>
              <a:ext uri="{FF2B5EF4-FFF2-40B4-BE49-F238E27FC236}">
                <a16:creationId xmlns="" xmlns:a16="http://schemas.microsoft.com/office/drawing/2014/main" id="{E7E33488-B0F3-DF6E-6B8F-D39F2E86BAF8}"/>
              </a:ext>
            </a:extLst>
          </p:cNvPr>
          <p:cNvSpPr/>
          <p:nvPr/>
        </p:nvSpPr>
        <p:spPr>
          <a:xfrm>
            <a:off x="636714" y="2382707"/>
            <a:ext cx="638175" cy="190500"/>
          </a:xfrm>
          <a:prstGeom prst="rect">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17" name="ZoneTexte 16">
            <a:extLst>
              <a:ext uri="{FF2B5EF4-FFF2-40B4-BE49-F238E27FC236}">
                <a16:creationId xmlns="" xmlns:a16="http://schemas.microsoft.com/office/drawing/2014/main" id="{7C519E6B-A285-4897-BB70-627180B17B0B}"/>
              </a:ext>
            </a:extLst>
          </p:cNvPr>
          <p:cNvSpPr txBox="1"/>
          <p:nvPr/>
        </p:nvSpPr>
        <p:spPr>
          <a:xfrm>
            <a:off x="467469" y="4847552"/>
            <a:ext cx="4576382" cy="480131"/>
          </a:xfrm>
          <a:prstGeom prst="rect">
            <a:avLst/>
          </a:prstGeom>
          <a:solidFill>
            <a:schemeClr val="accent1"/>
          </a:solid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2800" b="1" i="0" u="none" strike="noStrike" kern="1200" cap="none" spc="0" normalizeH="0" baseline="0" noProof="0" dirty="0">
                <a:ln>
                  <a:noFill/>
                </a:ln>
                <a:solidFill>
                  <a:srgbClr val="FFFFFF"/>
                </a:solidFill>
                <a:effectLst/>
                <a:uLnTx/>
                <a:uFillTx/>
                <a:latin typeface="Calibri"/>
                <a:ea typeface="+mn-ea"/>
                <a:cs typeface="+mn-cs"/>
              </a:rPr>
              <a:t>40% </a:t>
            </a:r>
            <a:r>
              <a:rPr kumimoji="0" lang="fr-FR" sz="2000" b="0" i="0" u="none" strike="noStrike" kern="1200" cap="none" spc="0" normalizeH="0" baseline="0" noProof="0" dirty="0">
                <a:ln>
                  <a:noFill/>
                </a:ln>
                <a:solidFill>
                  <a:srgbClr val="FFFFFF"/>
                </a:solidFill>
                <a:effectLst/>
                <a:uLnTx/>
                <a:uFillTx/>
                <a:latin typeface="Calibri"/>
                <a:ea typeface="+mn-ea"/>
                <a:cs typeface="+mn-cs"/>
              </a:rPr>
              <a:t>des patients DT2 souffrent de MRC </a:t>
            </a:r>
          </a:p>
        </p:txBody>
      </p:sp>
      <p:sp>
        <p:nvSpPr>
          <p:cNvPr id="18" name="ZoneTexte 17">
            <a:extLst>
              <a:ext uri="{FF2B5EF4-FFF2-40B4-BE49-F238E27FC236}">
                <a16:creationId xmlns="" xmlns:a16="http://schemas.microsoft.com/office/drawing/2014/main" id="{085A98CA-B631-D19B-C6BD-143259768E8C}"/>
              </a:ext>
            </a:extLst>
          </p:cNvPr>
          <p:cNvSpPr txBox="1"/>
          <p:nvPr/>
        </p:nvSpPr>
        <p:spPr>
          <a:xfrm>
            <a:off x="983373" y="5938584"/>
            <a:ext cx="3611823" cy="369332"/>
          </a:xfrm>
          <a:prstGeom prst="rect">
            <a:avLst/>
          </a:prstGeom>
          <a:solidFill>
            <a:schemeClr val="accent1"/>
          </a:solid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2000" b="0" i="0" u="none" strike="noStrike" kern="1200" cap="none" spc="0" normalizeH="0" baseline="0" noProof="0">
                <a:ln>
                  <a:noFill/>
                </a:ln>
                <a:solidFill>
                  <a:srgbClr val="FFFFFF"/>
                </a:solidFill>
                <a:effectLst/>
                <a:uLnTx/>
                <a:uFillTx/>
                <a:latin typeface="Calibri"/>
                <a:ea typeface="+mn-ea"/>
                <a:cs typeface="+mn-cs"/>
              </a:rPr>
              <a:t>Dépistage annuel de ces patients</a:t>
            </a:r>
          </a:p>
        </p:txBody>
      </p:sp>
      <p:sp>
        <p:nvSpPr>
          <p:cNvPr id="19" name="Flèche : bas 18">
            <a:extLst>
              <a:ext uri="{FF2B5EF4-FFF2-40B4-BE49-F238E27FC236}">
                <a16:creationId xmlns="" xmlns:a16="http://schemas.microsoft.com/office/drawing/2014/main" id="{4998D2ED-A4E8-7C2A-6332-BF3285F2084F}"/>
              </a:ext>
            </a:extLst>
          </p:cNvPr>
          <p:cNvSpPr/>
          <p:nvPr/>
        </p:nvSpPr>
        <p:spPr>
          <a:xfrm>
            <a:off x="2653966" y="5439862"/>
            <a:ext cx="260684" cy="36933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1" name="ZoneTexte 20">
            <a:extLst>
              <a:ext uri="{FF2B5EF4-FFF2-40B4-BE49-F238E27FC236}">
                <a16:creationId xmlns="" xmlns:a16="http://schemas.microsoft.com/office/drawing/2014/main" id="{4054A273-84A4-9124-B827-F829276B0230}"/>
              </a:ext>
            </a:extLst>
          </p:cNvPr>
          <p:cNvSpPr txBox="1"/>
          <p:nvPr/>
        </p:nvSpPr>
        <p:spPr>
          <a:xfrm>
            <a:off x="134031" y="6486753"/>
            <a:ext cx="1185192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Etude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Entred</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2007-2010 : résultats épidémiologiques principaux d’</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Entredmétropole</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http://invs.santepubliquefrance.fr/DossiersthematiquesMaladieschroniques-ettraumatismes/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Diabete</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/Etudes-</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Entred</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/Etude-Entred-2007-2010. </a:t>
            </a:r>
            <a:endParaRPr kumimoji="0" lang="fr-FR" sz="1800" b="0" i="0" u="none" strike="noStrike" kern="1200" cap="none" spc="0" normalizeH="0" baseline="0" noProof="0">
              <a:ln>
                <a:noFill/>
              </a:ln>
              <a:solidFill>
                <a:srgbClr val="3F4444"/>
              </a:solidFill>
              <a:effectLst/>
              <a:uLnTx/>
              <a:uFillTx/>
              <a:latin typeface="Calibri"/>
              <a:ea typeface="+mn-ea"/>
              <a:cs typeface="+mn-cs"/>
            </a:endParaRPr>
          </a:p>
        </p:txBody>
      </p:sp>
      <p:pic>
        <p:nvPicPr>
          <p:cNvPr id="24" name="Image 23" descr="Une image contenant texte, capture d’écran, Police, Site web&#10;&#10;Description générée automatiquement">
            <a:extLst>
              <a:ext uri="{FF2B5EF4-FFF2-40B4-BE49-F238E27FC236}">
                <a16:creationId xmlns="" xmlns:a16="http://schemas.microsoft.com/office/drawing/2014/main" id="{2BF0CD45-B7B9-1F6B-0C0D-B46CE153B072}"/>
              </a:ext>
            </a:extLst>
          </p:cNvPr>
          <p:cNvPicPr>
            <a:picLocks noChangeAspect="1"/>
          </p:cNvPicPr>
          <p:nvPr/>
        </p:nvPicPr>
        <p:blipFill rotWithShape="1">
          <a:blip r:embed="rId5"/>
          <a:srcRect l="29647" t="2679" r="2510" b="3423"/>
          <a:stretch/>
        </p:blipFill>
        <p:spPr>
          <a:xfrm>
            <a:off x="5684640" y="1983688"/>
            <a:ext cx="6301318" cy="3830570"/>
          </a:xfrm>
          <a:prstGeom prst="rect">
            <a:avLst/>
          </a:prstGeom>
        </p:spPr>
      </p:pic>
    </p:spTree>
    <p:extLst>
      <p:ext uri="{BB962C8B-B14F-4D97-AF65-F5344CB8AC3E}">
        <p14:creationId xmlns:p14="http://schemas.microsoft.com/office/powerpoint/2010/main" val="3591147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3A92687-3382-DE41-AA4B-326BAC362349}"/>
              </a:ext>
            </a:extLst>
          </p:cNvPr>
          <p:cNvSpPr>
            <a:spLocks noGrp="1"/>
          </p:cNvSpPr>
          <p:nvPr>
            <p:ph type="title"/>
          </p:nvPr>
        </p:nvSpPr>
        <p:spPr/>
        <p:txBody>
          <a:bodyPr/>
          <a:lstStyle/>
          <a:p>
            <a:r>
              <a:rPr lang="fr-FR"/>
              <a:t>Sommaire</a:t>
            </a:r>
            <a:endParaRPr lang="fr-FR" dirty="0"/>
          </a:p>
        </p:txBody>
      </p:sp>
      <p:sp>
        <p:nvSpPr>
          <p:cNvPr id="3" name="Espace réservé du contenu 2">
            <a:extLst>
              <a:ext uri="{FF2B5EF4-FFF2-40B4-BE49-F238E27FC236}">
                <a16:creationId xmlns="" xmlns:a16="http://schemas.microsoft.com/office/drawing/2014/main" id="{93903007-1870-5242-981B-065C6ADAA9A8}"/>
              </a:ext>
            </a:extLst>
          </p:cNvPr>
          <p:cNvSpPr>
            <a:spLocks noGrp="1"/>
          </p:cNvSpPr>
          <p:nvPr>
            <p:ph idx="1"/>
          </p:nvPr>
        </p:nvSpPr>
        <p:spPr/>
        <p:txBody>
          <a:bodyPr>
            <a:normAutofit/>
          </a:bodyPr>
          <a:lstStyle/>
          <a:p>
            <a:r>
              <a:rPr lang="fr-FR" dirty="0"/>
              <a:t>Introduction Dr Ogor</a:t>
            </a:r>
          </a:p>
          <a:p>
            <a:r>
              <a:rPr lang="fr-FR" dirty="0"/>
              <a:t>Définition</a:t>
            </a:r>
          </a:p>
          <a:p>
            <a:r>
              <a:rPr lang="fr-FR" dirty="0"/>
              <a:t>Guide de parcours de soin HAS</a:t>
            </a:r>
          </a:p>
          <a:p>
            <a:pPr lvl="1"/>
            <a:r>
              <a:rPr lang="fr-FR" dirty="0"/>
              <a:t>Dépistage</a:t>
            </a:r>
          </a:p>
          <a:p>
            <a:pPr lvl="1"/>
            <a:r>
              <a:rPr lang="fr-FR" dirty="0"/>
              <a:t>Profil patient : objectif HbA1c</a:t>
            </a:r>
          </a:p>
          <a:p>
            <a:pPr lvl="1"/>
            <a:r>
              <a:rPr lang="fr-FR" dirty="0"/>
              <a:t>Vaccination</a:t>
            </a:r>
          </a:p>
          <a:p>
            <a:r>
              <a:rPr lang="fr-FR" dirty="0"/>
              <a:t>Recommandations HAS 2024 / SFD 2023</a:t>
            </a:r>
          </a:p>
          <a:p>
            <a:r>
              <a:rPr lang="fr-FR" dirty="0"/>
              <a:t>Recours à l’endocrinologue</a:t>
            </a:r>
          </a:p>
          <a:p>
            <a:endParaRPr lang="fr-FR" dirty="0"/>
          </a:p>
        </p:txBody>
      </p:sp>
    </p:spTree>
    <p:extLst>
      <p:ext uri="{BB962C8B-B14F-4D97-AF65-F5344CB8AC3E}">
        <p14:creationId xmlns:p14="http://schemas.microsoft.com/office/powerpoint/2010/main" val="247618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50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Le diabète : un facteur de risque d’IC</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21" name="ZoneTexte 20">
            <a:extLst>
              <a:ext uri="{FF2B5EF4-FFF2-40B4-BE49-F238E27FC236}">
                <a16:creationId xmlns="" xmlns:a16="http://schemas.microsoft.com/office/drawing/2014/main" id="{4054A273-84A4-9124-B827-F829276B0230}"/>
              </a:ext>
            </a:extLst>
          </p:cNvPr>
          <p:cNvSpPr txBox="1"/>
          <p:nvPr/>
        </p:nvSpPr>
        <p:spPr>
          <a:xfrm>
            <a:off x="134031" y="6486753"/>
            <a:ext cx="1185192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Analysis</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based</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on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dynamic</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model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with</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reclassification of hypertension and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risk</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factors</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each</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follow-up;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badjustments</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made for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angina</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pectoris</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myocardial</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infarction</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diabetes</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left</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ventricular</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hypertrophy</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and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valvular</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heart</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r>
              <a:rPr kumimoji="0" lang="fr-FR" sz="800" b="0" i="0" u="none" strike="noStrike" kern="1200" cap="none" spc="0" normalizeH="0" baseline="0" noProof="0" err="1">
                <a:ln>
                  <a:noFill/>
                </a:ln>
                <a:solidFill>
                  <a:srgbClr val="3F4444"/>
                </a:solidFill>
                <a:effectLst/>
                <a:uLnTx/>
                <a:uFillTx/>
                <a:latin typeface="Calibri" panose="020F0502020204030204" pitchFamily="34" charset="0"/>
                <a:ea typeface="+mn-ea"/>
                <a:cs typeface="+mn-cs"/>
              </a:rPr>
              <a:t>disease</a:t>
            </a:r>
            <a:r>
              <a:rPr kumimoji="0" lang="fr-FR" sz="800" b="0" i="0" u="none" strike="noStrike" kern="1200" cap="none" spc="0" normalizeH="0" baseline="0" noProof="0">
                <a:ln>
                  <a:noFill/>
                </a:ln>
                <a:solidFill>
                  <a:srgbClr val="3F4444"/>
                </a:solidFill>
                <a:effectLst/>
                <a:uLnTx/>
                <a:uFillTx/>
                <a:latin typeface="Calibri" panose="020F0502020204030204" pitchFamily="34" charset="0"/>
                <a:ea typeface="+mn-ea"/>
                <a:cs typeface="+mn-cs"/>
              </a:rPr>
              <a:t>.. </a:t>
            </a:r>
            <a:endParaRPr kumimoji="0" lang="fr-FR" sz="1800" b="0" i="0" u="none" strike="noStrike" kern="1200" cap="none" spc="0" normalizeH="0" baseline="0" noProof="0">
              <a:ln>
                <a:noFill/>
              </a:ln>
              <a:solidFill>
                <a:srgbClr val="3F4444"/>
              </a:solidFill>
              <a:effectLst/>
              <a:uLnTx/>
              <a:uFillTx/>
              <a:latin typeface="Calibri"/>
              <a:ea typeface="+mn-ea"/>
              <a:cs typeface="+mn-cs"/>
            </a:endParaRPr>
          </a:p>
        </p:txBody>
      </p:sp>
      <p:grpSp>
        <p:nvGrpSpPr>
          <p:cNvPr id="3" name="Groupe 2">
            <a:extLst>
              <a:ext uri="{FF2B5EF4-FFF2-40B4-BE49-F238E27FC236}">
                <a16:creationId xmlns="" xmlns:a16="http://schemas.microsoft.com/office/drawing/2014/main" id="{CA838C9F-5797-7E72-6EAC-4DB9B22E2E66}"/>
              </a:ext>
            </a:extLst>
          </p:cNvPr>
          <p:cNvGrpSpPr/>
          <p:nvPr/>
        </p:nvGrpSpPr>
        <p:grpSpPr>
          <a:xfrm>
            <a:off x="196215" y="2219325"/>
            <a:ext cx="5760720" cy="2723588"/>
            <a:chOff x="1729740" y="2228624"/>
            <a:chExt cx="8732520" cy="3489624"/>
          </a:xfrm>
        </p:grpSpPr>
        <p:sp>
          <p:nvSpPr>
            <p:cNvPr id="6" name="Rectangle 5">
              <a:extLst>
                <a:ext uri="{FF2B5EF4-FFF2-40B4-BE49-F238E27FC236}">
                  <a16:creationId xmlns="" xmlns:a16="http://schemas.microsoft.com/office/drawing/2014/main" id="{C5B64A60-D4D3-3ED4-190F-E6423041E6C8}"/>
                </a:ext>
              </a:extLst>
            </p:cNvPr>
            <p:cNvSpPr/>
            <p:nvPr/>
          </p:nvSpPr>
          <p:spPr>
            <a:xfrm>
              <a:off x="1729740" y="2228624"/>
              <a:ext cx="8732520" cy="348962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7" name="Chart 43">
              <a:extLst>
                <a:ext uri="{FF2B5EF4-FFF2-40B4-BE49-F238E27FC236}">
                  <a16:creationId xmlns="" xmlns:a16="http://schemas.microsoft.com/office/drawing/2014/main" id="{361F84EF-EB2C-E16B-D269-2E6AC9730F00}"/>
                </a:ext>
              </a:extLst>
            </p:cNvPr>
            <p:cNvGraphicFramePr/>
            <p:nvPr/>
          </p:nvGraphicFramePr>
          <p:xfrm>
            <a:off x="4859299" y="2267555"/>
            <a:ext cx="4616434" cy="322756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52">
              <a:extLst>
                <a:ext uri="{FF2B5EF4-FFF2-40B4-BE49-F238E27FC236}">
                  <a16:creationId xmlns="" xmlns:a16="http://schemas.microsoft.com/office/drawing/2014/main" id="{F090B09E-C7EC-A9B4-624F-4DBC68459BF6}"/>
                </a:ext>
              </a:extLst>
            </p:cNvPr>
            <p:cNvSpPr txBox="1"/>
            <p:nvPr/>
          </p:nvSpPr>
          <p:spPr>
            <a:xfrm>
              <a:off x="2509352" y="2554354"/>
              <a:ext cx="2437725" cy="325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panose="020B0604020202020204"/>
                  <a:ea typeface="+mn-ea"/>
                  <a:cs typeface="+mn-cs"/>
                </a:rPr>
                <a:t>Valvular heart disease</a:t>
              </a:r>
            </a:p>
          </p:txBody>
        </p:sp>
        <p:sp>
          <p:nvSpPr>
            <p:cNvPr id="9" name="TextBox 55">
              <a:extLst>
                <a:ext uri="{FF2B5EF4-FFF2-40B4-BE49-F238E27FC236}">
                  <a16:creationId xmlns="" xmlns:a16="http://schemas.microsoft.com/office/drawing/2014/main" id="{1FFAE32A-329F-C910-395A-1D27581D0F9C}"/>
                </a:ext>
              </a:extLst>
            </p:cNvPr>
            <p:cNvSpPr txBox="1"/>
            <p:nvPr/>
          </p:nvSpPr>
          <p:spPr>
            <a:xfrm>
              <a:off x="1945605" y="2963920"/>
              <a:ext cx="3001473" cy="325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panose="020B0604020202020204"/>
                  <a:ea typeface="+mn-ea"/>
                  <a:cs typeface="+mn-cs"/>
                </a:rPr>
                <a:t>Left ventricular hypertrophy</a:t>
              </a:r>
            </a:p>
          </p:txBody>
        </p:sp>
        <p:sp>
          <p:nvSpPr>
            <p:cNvPr id="10" name="TextBox 58">
              <a:extLst>
                <a:ext uri="{FF2B5EF4-FFF2-40B4-BE49-F238E27FC236}">
                  <a16:creationId xmlns="" xmlns:a16="http://schemas.microsoft.com/office/drawing/2014/main" id="{067FCFE1-7386-BA05-5CDC-EA8AEF51ACA8}"/>
                </a:ext>
              </a:extLst>
            </p:cNvPr>
            <p:cNvSpPr txBox="1"/>
            <p:nvPr/>
          </p:nvSpPr>
          <p:spPr>
            <a:xfrm>
              <a:off x="3775356" y="3368558"/>
              <a:ext cx="1171721" cy="335190"/>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panose="020B0604020202020204"/>
                  <a:ea typeface="+mn-ea"/>
                  <a:cs typeface="+mn-cs"/>
                </a:rPr>
                <a:t>Diabetes</a:t>
              </a:r>
            </a:p>
          </p:txBody>
        </p:sp>
        <p:sp>
          <p:nvSpPr>
            <p:cNvPr id="11" name="TextBox 61">
              <a:extLst>
                <a:ext uri="{FF2B5EF4-FFF2-40B4-BE49-F238E27FC236}">
                  <a16:creationId xmlns="" xmlns:a16="http://schemas.microsoft.com/office/drawing/2014/main" id="{221851FC-AA72-2C9C-BB1E-59E0318FE5C1}"/>
                </a:ext>
              </a:extLst>
            </p:cNvPr>
            <p:cNvSpPr txBox="1"/>
            <p:nvPr/>
          </p:nvSpPr>
          <p:spPr>
            <a:xfrm>
              <a:off x="3126559" y="3783053"/>
              <a:ext cx="1820518" cy="325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panose="020B0604020202020204"/>
                  <a:ea typeface="+mn-ea"/>
                  <a:cs typeface="+mn-cs"/>
                </a:rPr>
                <a:t>Angina pectoris</a:t>
              </a:r>
            </a:p>
          </p:txBody>
        </p:sp>
        <p:sp>
          <p:nvSpPr>
            <p:cNvPr id="14" name="TextBox 64">
              <a:extLst>
                <a:ext uri="{FF2B5EF4-FFF2-40B4-BE49-F238E27FC236}">
                  <a16:creationId xmlns="" xmlns:a16="http://schemas.microsoft.com/office/drawing/2014/main" id="{B762CF84-4959-F081-753E-D1FED3801BBF}"/>
                </a:ext>
              </a:extLst>
            </p:cNvPr>
            <p:cNvSpPr txBox="1"/>
            <p:nvPr/>
          </p:nvSpPr>
          <p:spPr>
            <a:xfrm>
              <a:off x="2616271" y="4192618"/>
              <a:ext cx="2330806" cy="325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panose="020B0604020202020204"/>
                  <a:ea typeface="+mn-ea"/>
                  <a:cs typeface="+mn-cs"/>
                </a:rPr>
                <a:t>Myocardial infarction</a:t>
              </a:r>
            </a:p>
          </p:txBody>
        </p:sp>
        <p:sp>
          <p:nvSpPr>
            <p:cNvPr id="16" name="TextBox 67">
              <a:extLst>
                <a:ext uri="{FF2B5EF4-FFF2-40B4-BE49-F238E27FC236}">
                  <a16:creationId xmlns="" xmlns:a16="http://schemas.microsoft.com/office/drawing/2014/main" id="{671F516B-1698-87F4-7331-8D8C62ABFEDA}"/>
                </a:ext>
              </a:extLst>
            </p:cNvPr>
            <p:cNvSpPr txBox="1"/>
            <p:nvPr/>
          </p:nvSpPr>
          <p:spPr>
            <a:xfrm>
              <a:off x="3362264" y="4602185"/>
              <a:ext cx="1584813" cy="325332"/>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000000"/>
                  </a:solidFill>
                  <a:effectLst/>
                  <a:uLnTx/>
                  <a:uFillTx/>
                  <a:latin typeface="Arial" panose="020B0604020202020204"/>
                  <a:ea typeface="+mn-ea"/>
                  <a:cs typeface="+mn-cs"/>
                </a:rPr>
                <a:t>Hypertension</a:t>
              </a:r>
            </a:p>
          </p:txBody>
        </p:sp>
        <p:cxnSp>
          <p:nvCxnSpPr>
            <p:cNvPr id="20" name="Straight Connector 69">
              <a:extLst>
                <a:ext uri="{FF2B5EF4-FFF2-40B4-BE49-F238E27FC236}">
                  <a16:creationId xmlns="" xmlns:a16="http://schemas.microsoft.com/office/drawing/2014/main" id="{BC6A258A-BA3E-904A-670A-BFEE8A526ECF}"/>
                </a:ext>
              </a:extLst>
            </p:cNvPr>
            <p:cNvCxnSpPr/>
            <p:nvPr/>
          </p:nvCxnSpPr>
          <p:spPr bwMode="auto">
            <a:xfrm>
              <a:off x="8769416" y="2764871"/>
              <a:ext cx="336385" cy="0"/>
            </a:xfrm>
            <a:prstGeom prst="line">
              <a:avLst/>
            </a:prstGeom>
            <a:solidFill>
              <a:schemeClr val="accent1"/>
            </a:solidFill>
            <a:ln w="22225" cap="flat" cmpd="sng" algn="ctr">
              <a:solidFill>
                <a:schemeClr val="tx1">
                  <a:lumMod val="50000"/>
                  <a:lumOff val="50000"/>
                </a:schemeClr>
              </a:solidFill>
              <a:prstDash val="solid"/>
              <a:round/>
              <a:headEnd type="none" w="med" len="med"/>
              <a:tailEnd type="none" w="med" len="med"/>
            </a:ln>
            <a:effectLst/>
          </p:spPr>
        </p:cxnSp>
        <p:sp>
          <p:nvSpPr>
            <p:cNvPr id="22" name="Oval 70">
              <a:extLst>
                <a:ext uri="{FF2B5EF4-FFF2-40B4-BE49-F238E27FC236}">
                  <a16:creationId xmlns="" xmlns:a16="http://schemas.microsoft.com/office/drawing/2014/main" id="{9526B707-486B-083A-F8A5-EFA4BB0A4093}"/>
                </a:ext>
              </a:extLst>
            </p:cNvPr>
            <p:cNvSpPr/>
            <p:nvPr/>
          </p:nvSpPr>
          <p:spPr bwMode="auto">
            <a:xfrm>
              <a:off x="8886704" y="2719421"/>
              <a:ext cx="90900" cy="909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3" name="TextBox 71">
              <a:extLst>
                <a:ext uri="{FF2B5EF4-FFF2-40B4-BE49-F238E27FC236}">
                  <a16:creationId xmlns="" xmlns:a16="http://schemas.microsoft.com/office/drawing/2014/main" id="{C2959F68-1507-E76A-D5A6-DA898E048D8D}"/>
                </a:ext>
              </a:extLst>
            </p:cNvPr>
            <p:cNvSpPr txBox="1"/>
            <p:nvPr/>
          </p:nvSpPr>
          <p:spPr>
            <a:xfrm>
              <a:off x="9083614" y="2607134"/>
              <a:ext cx="960316" cy="31547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a:ea typeface="+mn-ea"/>
                  <a:cs typeface="+mn-cs"/>
                </a:rPr>
                <a:t>Homme</a:t>
              </a:r>
            </a:p>
          </p:txBody>
        </p:sp>
        <p:cxnSp>
          <p:nvCxnSpPr>
            <p:cNvPr id="25" name="Straight Connector 72">
              <a:extLst>
                <a:ext uri="{FF2B5EF4-FFF2-40B4-BE49-F238E27FC236}">
                  <a16:creationId xmlns="" xmlns:a16="http://schemas.microsoft.com/office/drawing/2014/main" id="{9FA0F25A-0E62-EE8D-2C54-4A52381D3B4C}"/>
                </a:ext>
              </a:extLst>
            </p:cNvPr>
            <p:cNvCxnSpPr/>
            <p:nvPr/>
          </p:nvCxnSpPr>
          <p:spPr bwMode="auto">
            <a:xfrm>
              <a:off x="8769416" y="3029811"/>
              <a:ext cx="336385" cy="0"/>
            </a:xfrm>
            <a:prstGeom prst="line">
              <a:avLst/>
            </a:prstGeom>
            <a:solidFill>
              <a:schemeClr val="accent1"/>
            </a:solidFill>
            <a:ln w="22225" cap="flat" cmpd="sng" algn="ctr">
              <a:solidFill>
                <a:schemeClr val="tx1">
                  <a:lumMod val="50000"/>
                  <a:lumOff val="50000"/>
                </a:schemeClr>
              </a:solidFill>
              <a:prstDash val="solid"/>
              <a:round/>
              <a:headEnd type="none" w="med" len="med"/>
              <a:tailEnd type="none" w="med" len="med"/>
            </a:ln>
            <a:effectLst/>
          </p:spPr>
        </p:cxnSp>
        <p:sp>
          <p:nvSpPr>
            <p:cNvPr id="26" name="Rectangle 25">
              <a:extLst>
                <a:ext uri="{FF2B5EF4-FFF2-40B4-BE49-F238E27FC236}">
                  <a16:creationId xmlns="" xmlns:a16="http://schemas.microsoft.com/office/drawing/2014/main" id="{C2AA5AF1-E2B7-C136-2ABB-6C06DE8667B8}"/>
                </a:ext>
              </a:extLst>
            </p:cNvPr>
            <p:cNvSpPr/>
            <p:nvPr/>
          </p:nvSpPr>
          <p:spPr bwMode="auto">
            <a:xfrm>
              <a:off x="8887154" y="2984811"/>
              <a:ext cx="90000" cy="90000"/>
            </a:xfrm>
            <a:prstGeom prst="rect">
              <a:avLst/>
            </a:prstGeom>
            <a:solidFill>
              <a:schemeClr val="tx1">
                <a:lumMod val="50000"/>
                <a:lumOff val="50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100" b="1" i="0" u="none" strike="noStrike" kern="1200" cap="none" spc="0" normalizeH="0" baseline="0" noProof="0" err="1">
                <a:ln>
                  <a:noFill/>
                </a:ln>
                <a:solidFill>
                  <a:srgbClr val="FFFFFF"/>
                </a:solidFill>
                <a:effectLst/>
                <a:uLnTx/>
                <a:uFillTx/>
                <a:latin typeface="Arial" charset="0"/>
                <a:ea typeface="+mn-ea"/>
                <a:cs typeface="+mn-cs"/>
              </a:endParaRPr>
            </a:p>
          </p:txBody>
        </p:sp>
        <p:sp>
          <p:nvSpPr>
            <p:cNvPr id="27" name="TextBox 74">
              <a:extLst>
                <a:ext uri="{FF2B5EF4-FFF2-40B4-BE49-F238E27FC236}">
                  <a16:creationId xmlns="" xmlns:a16="http://schemas.microsoft.com/office/drawing/2014/main" id="{16C4CEE2-0E4E-A0ED-2331-E77204976137}"/>
                </a:ext>
              </a:extLst>
            </p:cNvPr>
            <p:cNvSpPr txBox="1"/>
            <p:nvPr/>
          </p:nvSpPr>
          <p:spPr>
            <a:xfrm>
              <a:off x="9083614" y="2872074"/>
              <a:ext cx="938447" cy="315473"/>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a:ea typeface="+mn-ea"/>
                  <a:cs typeface="+mn-cs"/>
                </a:rPr>
                <a:t>Femme</a:t>
              </a:r>
            </a:p>
          </p:txBody>
        </p:sp>
        <p:sp>
          <p:nvSpPr>
            <p:cNvPr id="28" name="TextBox 3">
              <a:extLst>
                <a:ext uri="{FF2B5EF4-FFF2-40B4-BE49-F238E27FC236}">
                  <a16:creationId xmlns="" xmlns:a16="http://schemas.microsoft.com/office/drawing/2014/main" id="{4008F08A-1F0E-64BC-4A29-D351A40D7A22}"/>
                </a:ext>
              </a:extLst>
            </p:cNvPr>
            <p:cNvSpPr txBox="1"/>
            <p:nvPr/>
          </p:nvSpPr>
          <p:spPr>
            <a:xfrm>
              <a:off x="4506630" y="5401545"/>
              <a:ext cx="5388425" cy="315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a:ea typeface="+mn-ea"/>
                  <a:cs typeface="+mn-cs"/>
                </a:rPr>
                <a:t>Hard-ratio ajusté selon l’âge et facteur de risque</a:t>
              </a:r>
              <a:r>
                <a:rPr kumimoji="0" lang="en-US" sz="1000" b="1" i="0" u="none" strike="noStrike" kern="1200" cap="none" spc="0" normalizeH="0" baseline="30000" noProof="0">
                  <a:ln>
                    <a:noFill/>
                  </a:ln>
                  <a:solidFill>
                    <a:srgbClr val="000000"/>
                  </a:solidFill>
                  <a:effectLst/>
                  <a:uLnTx/>
                  <a:uFillTx/>
                  <a:latin typeface="Arial" panose="020B0604020202020204"/>
                  <a:ea typeface="+mn-ea"/>
                  <a:cs typeface="+mn-cs"/>
                </a:rPr>
                <a:t>a</a:t>
              </a:r>
            </a:p>
          </p:txBody>
        </p:sp>
        <p:sp>
          <p:nvSpPr>
            <p:cNvPr id="29" name="Rectangle : coins arrondis 28">
              <a:extLst>
                <a:ext uri="{FF2B5EF4-FFF2-40B4-BE49-F238E27FC236}">
                  <a16:creationId xmlns="" xmlns:a16="http://schemas.microsoft.com/office/drawing/2014/main" id="{CCDCFB75-777A-4156-64D4-793925E36B16}"/>
                </a:ext>
              </a:extLst>
            </p:cNvPr>
            <p:cNvSpPr/>
            <p:nvPr/>
          </p:nvSpPr>
          <p:spPr>
            <a:xfrm>
              <a:off x="3810000" y="3361745"/>
              <a:ext cx="1137077" cy="348815"/>
            </a:xfrm>
            <a:prstGeom prst="roundRect">
              <a:avLst/>
            </a:prstGeom>
            <a:noFill/>
            <a:ln w="38100">
              <a:solidFill>
                <a:schemeClr val="accent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000" b="0" i="0" u="none" strike="noStrike" kern="1200" cap="none" spc="0" normalizeH="0" baseline="0" noProof="0" err="1">
                <a:ln>
                  <a:noFill/>
                </a:ln>
                <a:solidFill>
                  <a:srgbClr val="FFFFFF"/>
                </a:solidFill>
                <a:effectLst/>
                <a:uLnTx/>
                <a:uFillTx/>
                <a:latin typeface="Calibri"/>
                <a:ea typeface="+mn-ea"/>
                <a:cs typeface="+mn-cs"/>
              </a:endParaRPr>
            </a:p>
          </p:txBody>
        </p:sp>
      </p:grpSp>
      <p:pic>
        <p:nvPicPr>
          <p:cNvPr id="32" name="Image 31">
            <a:extLst>
              <a:ext uri="{FF2B5EF4-FFF2-40B4-BE49-F238E27FC236}">
                <a16:creationId xmlns="" xmlns:a16="http://schemas.microsoft.com/office/drawing/2014/main" id="{8D9B90DB-4514-897E-F273-2DAD580ADD46}"/>
              </a:ext>
            </a:extLst>
          </p:cNvPr>
          <p:cNvPicPr>
            <a:picLocks noChangeAspect="1"/>
          </p:cNvPicPr>
          <p:nvPr/>
        </p:nvPicPr>
        <p:blipFill rotWithShape="1">
          <a:blip r:embed="rId4">
            <a:clrChange>
              <a:clrFrom>
                <a:srgbClr val="FFFFFF"/>
              </a:clrFrom>
              <a:clrTo>
                <a:srgbClr val="FFFFFF">
                  <a:alpha val="0"/>
                </a:srgbClr>
              </a:clrTo>
            </a:clrChange>
          </a:blip>
          <a:srcRect t="-1" r="24798" b="997"/>
          <a:stretch/>
        </p:blipFill>
        <p:spPr>
          <a:xfrm>
            <a:off x="6229374" y="1746632"/>
            <a:ext cx="5614033" cy="4650428"/>
          </a:xfrm>
          <a:prstGeom prst="rect">
            <a:avLst/>
          </a:prstGeom>
        </p:spPr>
      </p:pic>
      <p:sp>
        <p:nvSpPr>
          <p:cNvPr id="33" name="ZoneTexte 32">
            <a:extLst>
              <a:ext uri="{FF2B5EF4-FFF2-40B4-BE49-F238E27FC236}">
                <a16:creationId xmlns="" xmlns:a16="http://schemas.microsoft.com/office/drawing/2014/main" id="{EB13B555-918D-F4FC-0A3C-FE17E1B83746}"/>
              </a:ext>
            </a:extLst>
          </p:cNvPr>
          <p:cNvSpPr txBox="1"/>
          <p:nvPr/>
        </p:nvSpPr>
        <p:spPr>
          <a:xfrm>
            <a:off x="481027" y="5382173"/>
            <a:ext cx="5185395" cy="424732"/>
          </a:xfrm>
          <a:prstGeom prst="rect">
            <a:avLst/>
          </a:prstGeom>
          <a:solidFill>
            <a:schemeClr val="accent1"/>
          </a:solid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2000" b="0" i="0" u="none" strike="noStrike" kern="1200" cap="none" spc="0" normalizeH="0" baseline="0" noProof="0">
                <a:ln>
                  <a:noFill/>
                </a:ln>
                <a:solidFill>
                  <a:srgbClr val="FFFFFF"/>
                </a:solidFill>
                <a:effectLst/>
                <a:uLnTx/>
                <a:uFillTx/>
                <a:latin typeface="Calibri"/>
                <a:ea typeface="+mn-ea"/>
                <a:cs typeface="+mn-cs"/>
              </a:rPr>
              <a:t>Surveiller les signes </a:t>
            </a:r>
            <a:r>
              <a:rPr kumimoji="0" lang="fr-FR" sz="2400" b="1" i="0" u="none" strike="noStrike" kern="1200" cap="none" spc="0" normalizeH="0" baseline="0" noProof="0">
                <a:ln>
                  <a:noFill/>
                </a:ln>
                <a:solidFill>
                  <a:srgbClr val="FFFFFF"/>
                </a:solidFill>
                <a:effectLst/>
                <a:uLnTx/>
                <a:uFillTx/>
                <a:latin typeface="Calibri"/>
                <a:ea typeface="+mn-ea"/>
                <a:cs typeface="+mn-cs"/>
              </a:rPr>
              <a:t>EPOF</a:t>
            </a:r>
            <a:r>
              <a:rPr kumimoji="0" lang="fr-FR" sz="2000" b="0" i="0" u="none" strike="noStrike" kern="1200" cap="none" spc="0" normalizeH="0" baseline="0" noProof="0">
                <a:ln>
                  <a:noFill/>
                </a:ln>
                <a:solidFill>
                  <a:srgbClr val="FFFFFF"/>
                </a:solidFill>
                <a:effectLst/>
                <a:uLnTx/>
                <a:uFillTx/>
                <a:latin typeface="Calibri"/>
                <a:ea typeface="+mn-ea"/>
                <a:cs typeface="+mn-cs"/>
              </a:rPr>
              <a:t> chez les patients DT2</a:t>
            </a:r>
            <a:endParaRPr kumimoji="0" lang="fr-FR" sz="1600" b="0" i="0" u="none" strike="noStrike" kern="1200" cap="none" spc="0" normalizeH="0" baseline="0" noProof="0">
              <a:ln>
                <a:noFill/>
              </a:ln>
              <a:solidFill>
                <a:srgbClr val="FFFFFF"/>
              </a:solidFill>
              <a:effectLst/>
              <a:uLnTx/>
              <a:uFillTx/>
              <a:latin typeface="Calibri"/>
              <a:ea typeface="+mn-ea"/>
              <a:cs typeface="+mn-cs"/>
            </a:endParaRPr>
          </a:p>
        </p:txBody>
      </p:sp>
      <p:sp>
        <p:nvSpPr>
          <p:cNvPr id="34" name="ZoneTexte 33">
            <a:extLst>
              <a:ext uri="{FF2B5EF4-FFF2-40B4-BE49-F238E27FC236}">
                <a16:creationId xmlns="" xmlns:a16="http://schemas.microsoft.com/office/drawing/2014/main" id="{93324A56-A59F-9E2A-5B7C-846E7EF14C1B}"/>
              </a:ext>
            </a:extLst>
          </p:cNvPr>
          <p:cNvSpPr txBox="1"/>
          <p:nvPr/>
        </p:nvSpPr>
        <p:spPr>
          <a:xfrm>
            <a:off x="7596495" y="1534266"/>
            <a:ext cx="2973827" cy="424732"/>
          </a:xfrm>
          <a:prstGeom prst="rect">
            <a:avLst/>
          </a:prstGeom>
          <a:noFill/>
          <a:extLst>
            <a:ext uri="{909E8E84-426E-40DD-AFC4-6F175D3DCCD1}">
              <a14:hiddenFill xmlns:a14="http://schemas.microsoft.com/office/drawing/2010/main">
                <a:solidFill>
                  <a:schemeClr val="accent1"/>
                </a:solidFill>
              </a14:hiddenFill>
            </a:ext>
          </a:extLst>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2400" b="0" i="0" u="none" strike="noStrike" kern="1200" cap="none" spc="0" normalizeH="0" baseline="0" noProof="0">
                <a:ln>
                  <a:noFill/>
                </a:ln>
                <a:solidFill>
                  <a:srgbClr val="3F4444"/>
                </a:solidFill>
                <a:effectLst/>
                <a:uLnTx/>
                <a:uFillTx/>
                <a:latin typeface="Calibri"/>
                <a:ea typeface="+mn-ea"/>
                <a:cs typeface="+mn-cs"/>
              </a:rPr>
              <a:t>S</a:t>
            </a:r>
            <a:r>
              <a:rPr kumimoji="0" lang="fr-FR" sz="2000" b="0" i="0" u="none" strike="noStrike" kern="1200" cap="none" spc="0" normalizeH="0" baseline="0" noProof="0">
                <a:ln>
                  <a:noFill/>
                </a:ln>
                <a:solidFill>
                  <a:srgbClr val="3F4444"/>
                </a:solidFill>
                <a:effectLst/>
                <a:uLnTx/>
                <a:uFillTx/>
                <a:latin typeface="Calibri"/>
                <a:ea typeface="+mn-ea"/>
                <a:cs typeface="+mn-cs"/>
              </a:rPr>
              <a:t>ignes </a:t>
            </a:r>
            <a:r>
              <a:rPr kumimoji="0" lang="fr-FR" sz="2000" b="1" i="0" u="none" strike="noStrike" kern="1200" cap="none" spc="0" normalizeH="0" baseline="0" noProof="0">
                <a:ln>
                  <a:noFill/>
                </a:ln>
                <a:solidFill>
                  <a:srgbClr val="3F4444"/>
                </a:solidFill>
                <a:effectLst/>
                <a:uLnTx/>
                <a:uFillTx/>
                <a:latin typeface="Calibri"/>
                <a:ea typeface="+mn-ea"/>
                <a:cs typeface="+mn-cs"/>
              </a:rPr>
              <a:t>évocateurs</a:t>
            </a:r>
            <a:r>
              <a:rPr kumimoji="0" lang="fr-FR" sz="2000" b="0" i="0" u="none" strike="noStrike" kern="1200" cap="none" spc="0" normalizeH="0" baseline="0" noProof="0">
                <a:ln>
                  <a:noFill/>
                </a:ln>
                <a:solidFill>
                  <a:srgbClr val="3F4444"/>
                </a:solidFill>
                <a:effectLst/>
                <a:uLnTx/>
                <a:uFillTx/>
                <a:latin typeface="Calibri"/>
                <a:ea typeface="+mn-ea"/>
                <a:cs typeface="+mn-cs"/>
              </a:rPr>
              <a:t> d’une IC</a:t>
            </a:r>
            <a:endParaRPr kumimoji="0" lang="fr-FR" sz="1600" b="0" i="0" u="none" strike="noStrike" kern="1200" cap="none" spc="0" normalizeH="0" baseline="0" noProof="0">
              <a:ln>
                <a:noFill/>
              </a:ln>
              <a:solidFill>
                <a:srgbClr val="3F4444"/>
              </a:solidFill>
              <a:effectLst/>
              <a:uLnTx/>
              <a:uFillTx/>
              <a:latin typeface="Calibri"/>
              <a:ea typeface="+mn-ea"/>
              <a:cs typeface="+mn-cs"/>
            </a:endParaRPr>
          </a:p>
        </p:txBody>
      </p:sp>
    </p:spTree>
    <p:extLst>
      <p:ext uri="{BB962C8B-B14F-4D97-AF65-F5344CB8AC3E}">
        <p14:creationId xmlns:p14="http://schemas.microsoft.com/office/powerpoint/2010/main" val="1325057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50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Le diabète : un facteur de risque d’IC</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21" name="ZoneTexte 20">
            <a:extLst>
              <a:ext uri="{FF2B5EF4-FFF2-40B4-BE49-F238E27FC236}">
                <a16:creationId xmlns="" xmlns:a16="http://schemas.microsoft.com/office/drawing/2014/main" id="{4054A273-84A4-9124-B827-F829276B0230}"/>
              </a:ext>
            </a:extLst>
          </p:cNvPr>
          <p:cNvSpPr txBox="1"/>
          <p:nvPr/>
        </p:nvSpPr>
        <p:spPr>
          <a:xfrm>
            <a:off x="134031" y="6486753"/>
            <a:ext cx="1185192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800" b="0" i="0" u="none" strike="noStrike" kern="1200" cap="none" spc="0" normalizeH="0" baseline="0" noProof="0">
                <a:ln>
                  <a:noFill/>
                </a:ln>
                <a:solidFill>
                  <a:srgbClr val="3F4444"/>
                </a:solidFill>
                <a:effectLst/>
                <a:uLnTx/>
                <a:uFillTx/>
                <a:latin typeface="Arial"/>
                <a:ea typeface="+mn-ea"/>
                <a:cs typeface="Arial"/>
              </a:rPr>
              <a:t>HAS. Parcours de soin de l’insuffisance cardiaque. Juin 2014</a:t>
            </a:r>
          </a:p>
        </p:txBody>
      </p:sp>
      <p:pic>
        <p:nvPicPr>
          <p:cNvPr id="32" name="Image 31">
            <a:extLst>
              <a:ext uri="{FF2B5EF4-FFF2-40B4-BE49-F238E27FC236}">
                <a16:creationId xmlns="" xmlns:a16="http://schemas.microsoft.com/office/drawing/2014/main" id="{8D9B90DB-4514-897E-F273-2DAD580ADD46}"/>
              </a:ext>
            </a:extLst>
          </p:cNvPr>
          <p:cNvPicPr>
            <a:picLocks noChangeAspect="1"/>
          </p:cNvPicPr>
          <p:nvPr/>
        </p:nvPicPr>
        <p:blipFill rotWithShape="1">
          <a:blip r:embed="rId3">
            <a:clrChange>
              <a:clrFrom>
                <a:srgbClr val="FFFFFF"/>
              </a:clrFrom>
              <a:clrTo>
                <a:srgbClr val="FFFFFF">
                  <a:alpha val="0"/>
                </a:srgbClr>
              </a:clrTo>
            </a:clrChange>
          </a:blip>
          <a:srcRect t="-1" r="24798" b="997"/>
          <a:stretch/>
        </p:blipFill>
        <p:spPr>
          <a:xfrm>
            <a:off x="0" y="1629321"/>
            <a:ext cx="5614033" cy="4650428"/>
          </a:xfrm>
          <a:prstGeom prst="rect">
            <a:avLst/>
          </a:prstGeom>
        </p:spPr>
      </p:pic>
      <p:pic>
        <p:nvPicPr>
          <p:cNvPr id="13" name="Image 12">
            <a:extLst>
              <a:ext uri="{FF2B5EF4-FFF2-40B4-BE49-F238E27FC236}">
                <a16:creationId xmlns="" xmlns:a16="http://schemas.microsoft.com/office/drawing/2014/main" id="{9838E826-D428-53D2-F249-4344F4D1F36B}"/>
              </a:ext>
            </a:extLst>
          </p:cNvPr>
          <p:cNvPicPr>
            <a:picLocks noChangeAspect="1"/>
          </p:cNvPicPr>
          <p:nvPr/>
        </p:nvPicPr>
        <p:blipFill>
          <a:blip r:embed="rId4"/>
          <a:stretch>
            <a:fillRect/>
          </a:stretch>
        </p:blipFill>
        <p:spPr>
          <a:xfrm>
            <a:off x="4957979" y="2011160"/>
            <a:ext cx="6529171" cy="4017951"/>
          </a:xfrm>
          <a:prstGeom prst="rect">
            <a:avLst/>
          </a:prstGeom>
        </p:spPr>
      </p:pic>
    </p:spTree>
    <p:extLst>
      <p:ext uri="{BB962C8B-B14F-4D97-AF65-F5344CB8AC3E}">
        <p14:creationId xmlns:p14="http://schemas.microsoft.com/office/powerpoint/2010/main" val="2223349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DACFD32-69CE-463D-90D5-549B17E469EA}"/>
              </a:ext>
            </a:extLst>
          </p:cNvPr>
          <p:cNvSpPr/>
          <p:nvPr/>
        </p:nvSpPr>
        <p:spPr>
          <a:xfrm>
            <a:off x="164860" y="1441595"/>
            <a:ext cx="11821099" cy="5025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4BD8550A-E603-EE46-BFB6-3DD8EE3EEB11}"/>
              </a:ext>
            </a:extLst>
          </p:cNvPr>
          <p:cNvSpPr>
            <a:spLocks noGrp="1"/>
          </p:cNvSpPr>
          <p:nvPr>
            <p:ph type="title"/>
          </p:nvPr>
        </p:nvSpPr>
        <p:spPr>
          <a:xfrm>
            <a:off x="206041" y="234341"/>
            <a:ext cx="11506200" cy="1155092"/>
          </a:xfrm>
        </p:spPr>
        <p:txBody>
          <a:bodyPr>
            <a:normAutofit/>
          </a:bodyPr>
          <a:lstStyle/>
          <a:p>
            <a:r>
              <a:rPr lang="fr-FR"/>
              <a:t>Stratégie de prise en charge</a:t>
            </a:r>
            <a:br>
              <a:rPr lang="fr-FR"/>
            </a:br>
            <a:endParaRPr lang="fr-FR" b="0"/>
          </a:p>
        </p:txBody>
      </p:sp>
      <p:sp>
        <p:nvSpPr>
          <p:cNvPr id="5" name="Espace réservé du numéro de diapositive 2">
            <a:extLst>
              <a:ext uri="{FF2B5EF4-FFF2-40B4-BE49-F238E27FC236}">
                <a16:creationId xmlns="" xmlns:a16="http://schemas.microsoft.com/office/drawing/2014/main" id="{90BD01AD-ABE1-8FDF-E6C7-06E8C538D9DD}"/>
              </a:ext>
            </a:extLst>
          </p:cNvPr>
          <p:cNvSpPr>
            <a:spLocks noGrp="1"/>
          </p:cNvSpPr>
          <p:nvPr>
            <p:ph type="sldNum" sz="quarter" idx="12"/>
          </p:nvPr>
        </p:nvSpPr>
        <p:spPr>
          <a:xfrm>
            <a:off x="91059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9" name="Text Placeholder 2">
            <a:extLst>
              <a:ext uri="{FF2B5EF4-FFF2-40B4-BE49-F238E27FC236}">
                <a16:creationId xmlns="" xmlns:a16="http://schemas.microsoft.com/office/drawing/2014/main" id="{2DCB6545-24F2-EB0C-6BC1-93247E1D07F8}"/>
              </a:ext>
            </a:extLst>
          </p:cNvPr>
          <p:cNvSpPr txBox="1">
            <a:spLocks/>
          </p:cNvSpPr>
          <p:nvPr/>
        </p:nvSpPr>
        <p:spPr>
          <a:xfrm>
            <a:off x="328246" y="6288996"/>
            <a:ext cx="5181600"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1"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Stratégie thérapeutique du patient vivant avec un </a:t>
            </a:r>
            <a:r>
              <a:rPr kumimoji="0" lang="fr-F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Diabète de type 2 - HAS 2024</a:t>
            </a:r>
          </a:p>
        </p:txBody>
      </p:sp>
      <p:pic>
        <p:nvPicPr>
          <p:cNvPr id="3" name="Image 2">
            <a:extLst>
              <a:ext uri="{FF2B5EF4-FFF2-40B4-BE49-F238E27FC236}">
                <a16:creationId xmlns="" xmlns:a16="http://schemas.microsoft.com/office/drawing/2014/main" id="{C61A6116-3EB8-B275-7E33-7547C0460839}"/>
              </a:ext>
            </a:extLst>
          </p:cNvPr>
          <p:cNvPicPr>
            <a:picLocks noChangeAspect="1"/>
          </p:cNvPicPr>
          <p:nvPr/>
        </p:nvPicPr>
        <p:blipFill>
          <a:blip r:embed="rId3"/>
          <a:stretch>
            <a:fillRect/>
          </a:stretch>
        </p:blipFill>
        <p:spPr>
          <a:xfrm>
            <a:off x="1833827" y="1398549"/>
            <a:ext cx="8524345" cy="3202956"/>
          </a:xfrm>
          <a:prstGeom prst="rect">
            <a:avLst/>
          </a:prstGeom>
        </p:spPr>
      </p:pic>
      <p:sp>
        <p:nvSpPr>
          <p:cNvPr id="6" name="Rectangle 5">
            <a:extLst>
              <a:ext uri="{FF2B5EF4-FFF2-40B4-BE49-F238E27FC236}">
                <a16:creationId xmlns="" xmlns:a16="http://schemas.microsoft.com/office/drawing/2014/main" id="{E4029508-65FA-38EE-5258-FE7AF9526752}"/>
              </a:ext>
            </a:extLst>
          </p:cNvPr>
          <p:cNvSpPr/>
          <p:nvPr/>
        </p:nvSpPr>
        <p:spPr>
          <a:xfrm>
            <a:off x="2714625" y="4095750"/>
            <a:ext cx="1952625" cy="238125"/>
          </a:xfrm>
          <a:prstGeom prst="rect">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7" name="Rectangle 6">
            <a:extLst>
              <a:ext uri="{FF2B5EF4-FFF2-40B4-BE49-F238E27FC236}">
                <a16:creationId xmlns="" xmlns:a16="http://schemas.microsoft.com/office/drawing/2014/main" id="{81638162-4BE2-31AF-C60F-02A8A49BE22B}"/>
              </a:ext>
            </a:extLst>
          </p:cNvPr>
          <p:cNvSpPr/>
          <p:nvPr/>
        </p:nvSpPr>
        <p:spPr>
          <a:xfrm>
            <a:off x="6219825" y="4095749"/>
            <a:ext cx="2543175" cy="238125"/>
          </a:xfrm>
          <a:prstGeom prst="rect">
            <a:avLst/>
          </a:prstGeom>
          <a:noFill/>
          <a:ln w="28575">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8" name="ZoneTexte 7">
            <a:extLst>
              <a:ext uri="{FF2B5EF4-FFF2-40B4-BE49-F238E27FC236}">
                <a16:creationId xmlns="" xmlns:a16="http://schemas.microsoft.com/office/drawing/2014/main" id="{26C8E904-9370-B0E5-4C7E-928293FBDFB7}"/>
              </a:ext>
            </a:extLst>
          </p:cNvPr>
          <p:cNvSpPr txBox="1"/>
          <p:nvPr/>
        </p:nvSpPr>
        <p:spPr>
          <a:xfrm>
            <a:off x="1617786" y="4905493"/>
            <a:ext cx="8956426" cy="369332"/>
          </a:xfrm>
          <a:prstGeom prst="rect">
            <a:avLst/>
          </a:prstGeom>
          <a:solidFill>
            <a:schemeClr val="accent1"/>
          </a:solid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2000" b="0" i="0" u="none" strike="noStrike" kern="1200" cap="none" spc="0" normalizeH="0" baseline="0" noProof="0">
                <a:ln>
                  <a:noFill/>
                </a:ln>
                <a:solidFill>
                  <a:srgbClr val="FFFFFF"/>
                </a:solidFill>
                <a:effectLst/>
                <a:uLnTx/>
                <a:uFillTx/>
                <a:latin typeface="Calibri"/>
                <a:ea typeface="+mn-ea"/>
                <a:cs typeface="+mn-cs"/>
              </a:rPr>
              <a:t>Patients à risque d’insuffisance cardiaque (IC) &amp; de maladie rénale chronique (MRC) </a:t>
            </a:r>
          </a:p>
        </p:txBody>
      </p:sp>
      <p:sp>
        <p:nvSpPr>
          <p:cNvPr id="10" name="ZoneTexte 9">
            <a:extLst>
              <a:ext uri="{FF2B5EF4-FFF2-40B4-BE49-F238E27FC236}">
                <a16:creationId xmlns="" xmlns:a16="http://schemas.microsoft.com/office/drawing/2014/main" id="{301E1CB9-76ED-68EE-627D-30C827892B58}"/>
              </a:ext>
            </a:extLst>
          </p:cNvPr>
          <p:cNvSpPr txBox="1"/>
          <p:nvPr/>
        </p:nvSpPr>
        <p:spPr>
          <a:xfrm>
            <a:off x="3669814" y="5867502"/>
            <a:ext cx="4811189" cy="369332"/>
          </a:xfrm>
          <a:prstGeom prst="rect">
            <a:avLst/>
          </a:prstGeom>
          <a:solidFill>
            <a:schemeClr val="accent1"/>
          </a:solidFill>
        </p:spPr>
        <p:txBody>
          <a:bodyPr wrap="none"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2000" b="0" i="0" u="none" strike="noStrike" kern="1200" cap="none" spc="0" normalizeH="0" baseline="0" noProof="0">
                <a:ln>
                  <a:noFill/>
                </a:ln>
                <a:solidFill>
                  <a:srgbClr val="FFFFFF"/>
                </a:solidFill>
                <a:effectLst/>
                <a:uLnTx/>
                <a:uFillTx/>
                <a:latin typeface="Calibri"/>
                <a:ea typeface="+mn-ea"/>
                <a:cs typeface="+mn-cs"/>
              </a:rPr>
              <a:t>Importance de la prévention et du dépistage</a:t>
            </a:r>
          </a:p>
        </p:txBody>
      </p:sp>
      <p:sp>
        <p:nvSpPr>
          <p:cNvPr id="11" name="Flèche : bas 10">
            <a:extLst>
              <a:ext uri="{FF2B5EF4-FFF2-40B4-BE49-F238E27FC236}">
                <a16:creationId xmlns="" xmlns:a16="http://schemas.microsoft.com/office/drawing/2014/main" id="{25D8212E-3258-1422-002C-DBFA43E503D3}"/>
              </a:ext>
            </a:extLst>
          </p:cNvPr>
          <p:cNvSpPr/>
          <p:nvPr/>
        </p:nvSpPr>
        <p:spPr>
          <a:xfrm>
            <a:off x="5959141" y="5387830"/>
            <a:ext cx="260684" cy="36933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grpSp>
        <p:nvGrpSpPr>
          <p:cNvPr id="15" name="Groupe 14">
            <a:extLst>
              <a:ext uri="{FF2B5EF4-FFF2-40B4-BE49-F238E27FC236}">
                <a16:creationId xmlns="" xmlns:a16="http://schemas.microsoft.com/office/drawing/2014/main" id="{08A89CF6-7D86-A447-743A-9FED2DB64EFA}"/>
              </a:ext>
            </a:extLst>
          </p:cNvPr>
          <p:cNvGrpSpPr/>
          <p:nvPr/>
        </p:nvGrpSpPr>
        <p:grpSpPr>
          <a:xfrm>
            <a:off x="10227577" y="166032"/>
            <a:ext cx="1352264" cy="984361"/>
            <a:chOff x="8430935" y="159041"/>
            <a:chExt cx="1352264" cy="984361"/>
          </a:xfrm>
        </p:grpSpPr>
        <p:pic>
          <p:nvPicPr>
            <p:cNvPr id="13" name="Image 12" descr="Une image contenant texte, capture d’écran, Police, logo&#10;&#10;Description générée automatiquement">
              <a:extLst>
                <a:ext uri="{FF2B5EF4-FFF2-40B4-BE49-F238E27FC236}">
                  <a16:creationId xmlns="" xmlns:a16="http://schemas.microsoft.com/office/drawing/2014/main" id="{93BECF76-F4EB-4A82-CCCF-B9BAECD2A84C}"/>
                </a:ext>
              </a:extLst>
            </p:cNvPr>
            <p:cNvPicPr>
              <a:picLocks noChangeAspect="1"/>
            </p:cNvPicPr>
            <p:nvPr/>
          </p:nvPicPr>
          <p:blipFill rotWithShape="1">
            <a:blip r:embed="rId4"/>
            <a:srcRect r="513" b="62500"/>
            <a:stretch/>
          </p:blipFill>
          <p:spPr>
            <a:xfrm>
              <a:off x="8430935" y="159041"/>
              <a:ext cx="1349268" cy="481057"/>
            </a:xfrm>
            <a:prstGeom prst="rect">
              <a:avLst/>
            </a:prstGeom>
          </p:spPr>
        </p:pic>
        <p:pic>
          <p:nvPicPr>
            <p:cNvPr id="14" name="Image 13" descr="Une image contenant texte, capture d’écran, Police, logo&#10;&#10;Description générée automatiquement">
              <a:extLst>
                <a:ext uri="{FF2B5EF4-FFF2-40B4-BE49-F238E27FC236}">
                  <a16:creationId xmlns="" xmlns:a16="http://schemas.microsoft.com/office/drawing/2014/main" id="{61631B83-688C-1C20-AF64-3889FF2E4EC1}"/>
                </a:ext>
              </a:extLst>
            </p:cNvPr>
            <p:cNvPicPr>
              <a:picLocks noChangeAspect="1"/>
            </p:cNvPicPr>
            <p:nvPr/>
          </p:nvPicPr>
          <p:blipFill rotWithShape="1">
            <a:blip r:embed="rId4"/>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457886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Vaccinations et </a:t>
            </a:r>
            <a:r>
              <a:rPr lang="fr-FR" dirty="0"/>
              <a:t>diabète</a:t>
            </a:r>
            <a:br>
              <a:rPr lang="fr-FR" dirty="0"/>
            </a:br>
            <a:r>
              <a:rPr lang="fr-FR" sz="1800" dirty="0"/>
              <a:t>Référentiel de la Société francophone du diabète (SFD) : vaccination chez la personne diabétique Médecine des maladies Métaboliques - février 2020 - tome 14 - n°81</a:t>
            </a:r>
            <a:endParaRPr lang="fr-FR" sz="1800" dirty="0"/>
          </a:p>
        </p:txBody>
      </p:sp>
      <p:sp>
        <p:nvSpPr>
          <p:cNvPr id="3" name="Espace réservé du numéro de diapositive 2"/>
          <p:cNvSpPr>
            <a:spLocks noGrp="1"/>
          </p:cNvSpPr>
          <p:nvPr>
            <p:ph type="sldNum" sz="quarter" idx="12"/>
          </p:nvPr>
        </p:nvSpPr>
        <p:spPr/>
        <p:txBody>
          <a:bodyPr/>
          <a:lstStyle/>
          <a:p>
            <a:fld id="{6A6BDF73-C14C-4FEA-97D1-6A51169C926F}" type="slidenum">
              <a:rPr lang="en-US" smtClean="0"/>
              <a:pPr/>
              <a:t>23</a:t>
            </a:fld>
            <a:endParaRPr lang="en-US"/>
          </a:p>
        </p:txBody>
      </p:sp>
      <p:sp>
        <p:nvSpPr>
          <p:cNvPr id="4" name="Espace réservé du contenu 3"/>
          <p:cNvSpPr>
            <a:spLocks noGrp="1"/>
          </p:cNvSpPr>
          <p:nvPr>
            <p:ph idx="1"/>
          </p:nvPr>
        </p:nvSpPr>
        <p:spPr/>
        <p:txBody>
          <a:bodyPr/>
          <a:lstStyle/>
          <a:p>
            <a:r>
              <a:rPr lang="fr-FR" sz="2600" dirty="0"/>
              <a:t>Risque infectieux lié au diabète :</a:t>
            </a:r>
          </a:p>
          <a:p>
            <a:pPr lvl="1"/>
            <a:r>
              <a:rPr lang="fr-FR" dirty="0"/>
              <a:t>Plus d’infections en cas de diabète</a:t>
            </a:r>
          </a:p>
          <a:p>
            <a:pPr lvl="2"/>
            <a:r>
              <a:rPr lang="fr-FR" dirty="0"/>
              <a:t>Surtout infections osseuses et articulaire</a:t>
            </a:r>
            <a:r>
              <a:rPr lang="fr-CA" dirty="0"/>
              <a:t>, sepsis, cellulite, endocardite et pneumonie</a:t>
            </a:r>
          </a:p>
          <a:p>
            <a:pPr lvl="3"/>
            <a:r>
              <a:rPr lang="fr-CA" dirty="0"/>
              <a:t>Plus marqué chez DT1 que DT2 (Risque d'infection osseuse x 22,3 versus 4,9 - risque de sepsis x 6,1 versus 2,25)</a:t>
            </a:r>
          </a:p>
          <a:p>
            <a:pPr lvl="3"/>
            <a:endParaRPr lang="fr-CA" dirty="0"/>
          </a:p>
          <a:p>
            <a:r>
              <a:rPr lang="fr-CA" sz="2600" dirty="0"/>
              <a:t>Risque infectieux lié au vieillissement (maladie chronique et ou complication gériatrique, altération de l'immunité)</a:t>
            </a:r>
          </a:p>
          <a:p>
            <a:r>
              <a:rPr lang="fr-CA" sz="2600" dirty="0"/>
              <a:t>Risque infectieux lié aux comorbidités (MCV, BPCO, MRC)</a:t>
            </a:r>
          </a:p>
          <a:p>
            <a:pPr lvl="3"/>
            <a:endParaRPr lang="fr-CA" dirty="0"/>
          </a:p>
          <a:p>
            <a:pPr lvl="3"/>
            <a:endParaRPr lang="fr-FR" dirty="0"/>
          </a:p>
          <a:p>
            <a:endParaRPr lang="fr-FR" dirty="0"/>
          </a:p>
        </p:txBody>
      </p:sp>
    </p:spTree>
    <p:extLst>
      <p:ext uri="{BB962C8B-B14F-4D97-AF65-F5344CB8AC3E}">
        <p14:creationId xmlns:p14="http://schemas.microsoft.com/office/powerpoint/2010/main" val="1901052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Vaccinations et diabète</a:t>
            </a:r>
          </a:p>
        </p:txBody>
      </p:sp>
      <p:sp>
        <p:nvSpPr>
          <p:cNvPr id="3" name="Espace réservé du numéro de diapositive 2"/>
          <p:cNvSpPr>
            <a:spLocks noGrp="1"/>
          </p:cNvSpPr>
          <p:nvPr>
            <p:ph type="sldNum" sz="quarter" idx="12"/>
          </p:nvPr>
        </p:nvSpPr>
        <p:spPr/>
        <p:txBody>
          <a:bodyPr/>
          <a:lstStyle/>
          <a:p>
            <a:fld id="{6A6BDF73-C14C-4FEA-97D1-6A51169C926F}" type="slidenum">
              <a:rPr lang="en-US" smtClean="0"/>
              <a:pPr/>
              <a:t>24</a:t>
            </a:fld>
            <a:endParaRPr lang="en-US"/>
          </a:p>
        </p:txBody>
      </p:sp>
      <p:sp>
        <p:nvSpPr>
          <p:cNvPr id="4" name="Espace réservé du contenu 3"/>
          <p:cNvSpPr>
            <a:spLocks noGrp="1"/>
          </p:cNvSpPr>
          <p:nvPr>
            <p:ph idx="1"/>
          </p:nvPr>
        </p:nvSpPr>
        <p:spPr/>
        <p:txBody>
          <a:bodyPr>
            <a:normAutofit fontScale="92500" lnSpcReduction="20000"/>
          </a:bodyPr>
          <a:lstStyle/>
          <a:p>
            <a:r>
              <a:rPr lang="fr-FR" b="1" dirty="0"/>
              <a:t>Rappels des vaccination </a:t>
            </a:r>
            <a:r>
              <a:rPr lang="fr-FR" b="1" dirty="0" err="1"/>
              <a:t>dTP</a:t>
            </a:r>
            <a:r>
              <a:rPr lang="fr-FR" b="1" dirty="0"/>
              <a:t>/</a:t>
            </a:r>
            <a:r>
              <a:rPr lang="fr-FR" b="1" dirty="0" err="1"/>
              <a:t>dTcaP</a:t>
            </a:r>
            <a:endParaRPr lang="fr-FR" b="1" dirty="0"/>
          </a:p>
          <a:p>
            <a:pPr lvl="1"/>
            <a:r>
              <a:rPr lang="fr-FR" dirty="0"/>
              <a:t>Fréquence des </a:t>
            </a:r>
            <a:r>
              <a:rPr lang="fr-FR" dirty="0" smtClean="0"/>
              <a:t>plaies</a:t>
            </a:r>
            <a:endParaRPr lang="fr-FR" b="1" dirty="0" smtClean="0"/>
          </a:p>
          <a:p>
            <a:r>
              <a:rPr lang="fr-FR" b="1" dirty="0" smtClean="0"/>
              <a:t>Vaccination </a:t>
            </a:r>
            <a:r>
              <a:rPr lang="fr-FR" b="1" dirty="0" err="1"/>
              <a:t>anti-grippale</a:t>
            </a:r>
            <a:r>
              <a:rPr lang="fr-FR" b="1" dirty="0"/>
              <a:t>:</a:t>
            </a:r>
          </a:p>
          <a:p>
            <a:pPr lvl="1"/>
            <a:r>
              <a:rPr lang="fr-FR" dirty="0"/>
              <a:t>Le diabète augmente l’incidence des grippes et pneumonies</a:t>
            </a:r>
          </a:p>
          <a:p>
            <a:pPr lvl="1"/>
            <a:r>
              <a:rPr lang="fr-FR" dirty="0"/>
              <a:t>La vaccination réduit l’incidence le la grippe/pneumonie, de la mortalité toute cause et des </a:t>
            </a:r>
            <a:r>
              <a:rPr lang="fr-FR" dirty="0" err="1"/>
              <a:t>évts</a:t>
            </a:r>
            <a:r>
              <a:rPr lang="fr-FR" dirty="0"/>
              <a:t> CV</a:t>
            </a:r>
          </a:p>
          <a:p>
            <a:pPr lvl="1"/>
            <a:r>
              <a:rPr lang="fr-FR" dirty="0"/>
              <a:t>Vaccination recommandée chez tous les diabétiques (OMS - HAS - ADA - SFD) (</a:t>
            </a:r>
            <a:r>
              <a:rPr lang="fr-CA" dirty="0"/>
              <a:t>Prise en charge à 100%)</a:t>
            </a:r>
            <a:endParaRPr lang="fr-FR" dirty="0"/>
          </a:p>
          <a:p>
            <a:pPr lvl="1"/>
            <a:r>
              <a:rPr lang="fr-FR" dirty="0"/>
              <a:t>IDE, médecin, pharmacien, sage-femme</a:t>
            </a:r>
          </a:p>
          <a:p>
            <a:pPr lvl="1"/>
            <a:endParaRPr lang="fr-FR" dirty="0"/>
          </a:p>
          <a:p>
            <a:r>
              <a:rPr lang="fr-FR" b="1" dirty="0"/>
              <a:t>Vaccination </a:t>
            </a:r>
            <a:r>
              <a:rPr lang="fr-FR" b="1" dirty="0" err="1"/>
              <a:t>anti-pneumococcique</a:t>
            </a:r>
            <a:r>
              <a:rPr lang="fr-FR" b="1" dirty="0"/>
              <a:t> :</a:t>
            </a:r>
          </a:p>
          <a:p>
            <a:pPr lvl="1"/>
            <a:r>
              <a:rPr lang="fr-FR" dirty="0"/>
              <a:t>Risque d’infection invasive à pneumocoque x 2,3 chez le diabétique/population générale</a:t>
            </a:r>
          </a:p>
          <a:p>
            <a:pPr lvl="1"/>
            <a:r>
              <a:rPr lang="fr-FR" dirty="0"/>
              <a:t>Infections à pneumocoques plus sévères si diabète</a:t>
            </a:r>
          </a:p>
          <a:p>
            <a:pPr lvl="1"/>
            <a:r>
              <a:rPr lang="fr-FR" dirty="0"/>
              <a:t>Vaccination recommandée chez tous les diabétiques (HCSP- ADA - SFD) (</a:t>
            </a:r>
            <a:r>
              <a:rPr lang="fr-CA" dirty="0"/>
              <a:t>Prise en charge à 65%</a:t>
            </a:r>
            <a:r>
              <a:rPr lang="fr-FR" dirty="0"/>
              <a:t>)</a:t>
            </a:r>
          </a:p>
          <a:p>
            <a:pPr lvl="1"/>
            <a:r>
              <a:rPr lang="fr-FR" dirty="0"/>
              <a:t>PREVENAR ® </a:t>
            </a:r>
            <a:r>
              <a:rPr lang="fr-FR" dirty="0"/>
              <a:t>20 (mêmes </a:t>
            </a:r>
            <a:r>
              <a:rPr lang="fr-FR" dirty="0" err="1"/>
              <a:t>sérotypes</a:t>
            </a:r>
            <a:r>
              <a:rPr lang="fr-FR" dirty="0"/>
              <a:t> que PREVENAR 13 + 7 </a:t>
            </a:r>
            <a:r>
              <a:rPr lang="fr-FR" dirty="0" err="1"/>
              <a:t>sérotypes</a:t>
            </a:r>
            <a:r>
              <a:rPr lang="fr-FR" dirty="0"/>
              <a:t> 8, 10A, 11A, 12F, 15B, 22F, 33F)</a:t>
            </a:r>
          </a:p>
          <a:p>
            <a:pPr lvl="1"/>
            <a:endParaRPr lang="fr-FR" dirty="0"/>
          </a:p>
          <a:p>
            <a:pPr lvl="1"/>
            <a:endParaRPr lang="fr-FR" dirty="0"/>
          </a:p>
          <a:p>
            <a:pPr lvl="1"/>
            <a:endParaRPr lang="fr-FR" dirty="0"/>
          </a:p>
        </p:txBody>
      </p:sp>
    </p:spTree>
    <p:extLst>
      <p:ext uri="{BB962C8B-B14F-4D97-AF65-F5344CB8AC3E}">
        <p14:creationId xmlns:p14="http://schemas.microsoft.com/office/powerpoint/2010/main" val="234143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Vaccinations et diabète</a:t>
            </a:r>
          </a:p>
        </p:txBody>
      </p:sp>
      <p:sp>
        <p:nvSpPr>
          <p:cNvPr id="3" name="Espace réservé du numéro de diapositive 2"/>
          <p:cNvSpPr>
            <a:spLocks noGrp="1"/>
          </p:cNvSpPr>
          <p:nvPr>
            <p:ph type="sldNum" sz="quarter" idx="12"/>
          </p:nvPr>
        </p:nvSpPr>
        <p:spPr/>
        <p:txBody>
          <a:bodyPr/>
          <a:lstStyle/>
          <a:p>
            <a:fld id="{6A6BDF73-C14C-4FEA-97D1-6A51169C926F}" type="slidenum">
              <a:rPr lang="en-US" smtClean="0"/>
              <a:pPr/>
              <a:t>25</a:t>
            </a:fld>
            <a:endParaRPr lang="en-US"/>
          </a:p>
        </p:txBody>
      </p:sp>
      <p:sp>
        <p:nvSpPr>
          <p:cNvPr id="4" name="Espace réservé du contenu 3"/>
          <p:cNvSpPr>
            <a:spLocks noGrp="1"/>
          </p:cNvSpPr>
          <p:nvPr>
            <p:ph idx="1"/>
          </p:nvPr>
        </p:nvSpPr>
        <p:spPr/>
        <p:txBody>
          <a:bodyPr>
            <a:normAutofit/>
          </a:bodyPr>
          <a:lstStyle/>
          <a:p>
            <a:r>
              <a:rPr lang="fr-FR" b="1" dirty="0"/>
              <a:t>Vaccination contre le zona :</a:t>
            </a:r>
          </a:p>
          <a:p>
            <a:pPr lvl="1"/>
            <a:r>
              <a:rPr lang="fr-CA" dirty="0"/>
              <a:t>Augmentation du risque de zona au cours du diabète</a:t>
            </a:r>
          </a:p>
          <a:p>
            <a:pPr lvl="1"/>
            <a:r>
              <a:rPr lang="fr-CA" dirty="0"/>
              <a:t>Réduction de l'incidence du zona et des douleurs post-zostériennes chez des sujets de plus de 60 ans</a:t>
            </a:r>
          </a:p>
          <a:p>
            <a:pPr lvl="1"/>
            <a:r>
              <a:rPr lang="fr-CA" dirty="0"/>
              <a:t>Vaccination anti zona recommandé chez le sujet diabétique entre 65 et 74 ans (SFD)</a:t>
            </a:r>
            <a:endParaRPr lang="fr-FR" dirty="0"/>
          </a:p>
          <a:p>
            <a:pPr lvl="1"/>
            <a:r>
              <a:rPr lang="fr-FR" dirty="0"/>
              <a:t>SHINGRIX ® </a:t>
            </a:r>
            <a:r>
              <a:rPr lang="fr-CA" dirty="0"/>
              <a:t>(M0 et M2 - en établissement de santé)</a:t>
            </a:r>
          </a:p>
          <a:p>
            <a:pPr lvl="1"/>
            <a:r>
              <a:rPr lang="fr-CA" dirty="0"/>
              <a:t>HAS :</a:t>
            </a:r>
          </a:p>
          <a:p>
            <a:r>
              <a:rPr lang="fr-FR" sz="1300" b="1" dirty="0"/>
              <a:t>Recommandations générales</a:t>
            </a:r>
          </a:p>
          <a:p>
            <a:pPr lvl="1"/>
            <a:r>
              <a:rPr lang="fr-FR" sz="1100" dirty="0"/>
              <a:t>La vaccination avec le vaccin </a:t>
            </a:r>
            <a:r>
              <a:rPr lang="fr-FR" sz="1100" dirty="0" err="1"/>
              <a:t>Shingrix</a:t>
            </a:r>
            <a:r>
              <a:rPr lang="fr-FR" sz="1100" baseline="30000" dirty="0"/>
              <a:t>®</a:t>
            </a:r>
            <a:r>
              <a:rPr lang="fr-FR" sz="1100" dirty="0"/>
              <a:t> est recommandée chez les adultes âgés de 65 ans.et plus même s’ils ont déjà eu un zona ou si ils ont déjà reçu une dose de vaccin </a:t>
            </a:r>
            <a:r>
              <a:rPr lang="fr-FR" sz="1100" dirty="0" err="1"/>
              <a:t>Zostavax</a:t>
            </a:r>
            <a:r>
              <a:rPr lang="fr-FR" sz="1100" baseline="30000" dirty="0"/>
              <a:t>®</a:t>
            </a:r>
            <a:r>
              <a:rPr lang="fr-FR" sz="1100" dirty="0"/>
              <a:t>.</a:t>
            </a:r>
          </a:p>
          <a:p>
            <a:pPr lvl="1"/>
            <a:r>
              <a:rPr lang="fr-FR" sz="1100" dirty="0"/>
              <a:t>Le vaccin </a:t>
            </a:r>
            <a:r>
              <a:rPr lang="fr-FR" sz="1100" dirty="0" err="1"/>
              <a:t>Shingrix</a:t>
            </a:r>
            <a:r>
              <a:rPr lang="fr-FR" sz="1100" baseline="30000" dirty="0"/>
              <a:t>®</a:t>
            </a:r>
            <a:r>
              <a:rPr lang="fr-FR" sz="1100" dirty="0"/>
              <a:t> n’est pas encore remboursé en ville, mais seulement à l’hôpital. </a:t>
            </a:r>
            <a:r>
              <a:rPr lang="fr-FR" sz="1100" strike="sngStrike" dirty="0"/>
              <a:t>En attendant le remboursement, il faut donc continuer à utiliser le vaccin </a:t>
            </a:r>
            <a:r>
              <a:rPr lang="fr-FR" sz="1100" strike="sngStrike" dirty="0" err="1"/>
              <a:t>Zostavax</a:t>
            </a:r>
            <a:r>
              <a:rPr lang="fr-FR" sz="1100" strike="sngStrike" baseline="30000" dirty="0"/>
              <a:t>®</a:t>
            </a:r>
            <a:r>
              <a:rPr lang="fr-FR" sz="1100" strike="sngStrike" dirty="0"/>
              <a:t>.</a:t>
            </a:r>
          </a:p>
          <a:p>
            <a:r>
              <a:rPr lang="fr-FR" sz="1300" b="1" dirty="0"/>
              <a:t>Recommandations particulières</a:t>
            </a:r>
          </a:p>
          <a:p>
            <a:pPr lvl="1"/>
            <a:r>
              <a:rPr lang="fr-FR" sz="1100" dirty="0"/>
              <a:t>La vaccination avec le vaccin </a:t>
            </a:r>
            <a:r>
              <a:rPr lang="fr-FR" sz="1100" dirty="0" err="1"/>
              <a:t>Shingrix</a:t>
            </a:r>
            <a:r>
              <a:rPr lang="fr-FR" sz="1100" baseline="30000" dirty="0"/>
              <a:t>®</a:t>
            </a:r>
            <a:r>
              <a:rPr lang="fr-FR" sz="1100" dirty="0"/>
              <a:t> est recommandée chez les personnes de 18 ans et plus immunodéprimées (lorsque le vaccin sera pris en charge par l’Assurance Maladie).</a:t>
            </a:r>
          </a:p>
          <a:p>
            <a:pPr marL="232200" lvl="1" indent="0">
              <a:buNone/>
            </a:pPr>
            <a:endParaRPr lang="fr-CA" dirty="0"/>
          </a:p>
        </p:txBody>
      </p:sp>
    </p:spTree>
    <p:extLst>
      <p:ext uri="{BB962C8B-B14F-4D97-AF65-F5344CB8AC3E}">
        <p14:creationId xmlns:p14="http://schemas.microsoft.com/office/powerpoint/2010/main" val="3962615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3CA3144-CCF2-81B6-7E82-A7303FCC0C7A}"/>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 xmlns:a16="http://schemas.microsoft.com/office/drawing/2014/main" id="{56433A29-5208-EF4A-F44F-8B564DFB471D}"/>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400423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1F51B02-2D75-A41C-8F1E-EB3EC3072117}"/>
              </a:ext>
            </a:extLst>
          </p:cNvPr>
          <p:cNvSpPr>
            <a:spLocks noGrp="1"/>
          </p:cNvSpPr>
          <p:nvPr>
            <p:ph type="title"/>
          </p:nvPr>
        </p:nvSpPr>
        <p:spPr/>
        <p:txBody>
          <a:bodyPr/>
          <a:lstStyle/>
          <a:p>
            <a:r>
              <a:rPr lang="fr-FR" dirty="0"/>
              <a:t>Partie HAS 2024</a:t>
            </a:r>
          </a:p>
        </p:txBody>
      </p:sp>
      <p:sp>
        <p:nvSpPr>
          <p:cNvPr id="3" name="Espace réservé du texte 2">
            <a:extLst>
              <a:ext uri="{FF2B5EF4-FFF2-40B4-BE49-F238E27FC236}">
                <a16:creationId xmlns="" xmlns:a16="http://schemas.microsoft.com/office/drawing/2014/main" id="{DDDF1E3A-FD99-05B6-5F07-4CF88A413695}"/>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98214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869A36B2-B0CE-CD3A-C546-A7C875B33626}"/>
              </a:ext>
            </a:extLst>
          </p:cNvPr>
          <p:cNvSpPr>
            <a:spLocks noGrp="1"/>
          </p:cNvSpPr>
          <p:nvPr>
            <p:ph type="title"/>
          </p:nvPr>
        </p:nvSpPr>
        <p:spPr>
          <a:xfrm>
            <a:off x="342900" y="0"/>
            <a:ext cx="10036708" cy="1325563"/>
          </a:xfrm>
        </p:spPr>
        <p:txBody>
          <a:bodyPr/>
          <a:lstStyle/>
          <a:p>
            <a:r>
              <a:rPr lang="fr-FR"/>
              <a:t>Actualisation de la stratégie de prise en charge du patient DT2</a:t>
            </a:r>
          </a:p>
        </p:txBody>
      </p:sp>
      <p:sp>
        <p:nvSpPr>
          <p:cNvPr id="3" name="Espace réservé du contenu 2">
            <a:extLst>
              <a:ext uri="{FF2B5EF4-FFF2-40B4-BE49-F238E27FC236}">
                <a16:creationId xmlns="" xmlns:a16="http://schemas.microsoft.com/office/drawing/2014/main" id="{18A06002-6689-20A1-EBB2-CB6B92795197}"/>
              </a:ext>
            </a:extLst>
          </p:cNvPr>
          <p:cNvSpPr>
            <a:spLocks noGrp="1"/>
          </p:cNvSpPr>
          <p:nvPr>
            <p:ph idx="1"/>
          </p:nvPr>
        </p:nvSpPr>
        <p:spPr>
          <a:xfrm>
            <a:off x="425450" y="2264524"/>
            <a:ext cx="11341100" cy="4398963"/>
          </a:xfrm>
        </p:spPr>
        <p:txBody>
          <a:bodyPr/>
          <a:lstStyle/>
          <a:p>
            <a:r>
              <a:rPr lang="fr-FR" dirty="0"/>
              <a:t>En 2024 l’HAS recommande une prise en charge globale du patient vivant avec un DT2</a:t>
            </a:r>
          </a:p>
          <a:p>
            <a:endParaRPr lang="fr-FR" dirty="0"/>
          </a:p>
          <a:p>
            <a:r>
              <a:rPr lang="fr-FR" dirty="0"/>
              <a:t>1- la modification des habitudes de vie, première étape de la prise en charge (activité physique, nutrition, lutte contre l’obésité)</a:t>
            </a:r>
          </a:p>
          <a:p>
            <a:endParaRPr lang="fr-FR" dirty="0"/>
          </a:p>
          <a:p>
            <a:r>
              <a:rPr lang="fr-FR" dirty="0"/>
              <a:t>2-  associer la prévention des risques de complications cardiovasculaires et rénales aux objectifs glycémiques</a:t>
            </a:r>
          </a:p>
        </p:txBody>
      </p:sp>
      <p:pic>
        <p:nvPicPr>
          <p:cNvPr id="5" name="Image 4">
            <a:extLst>
              <a:ext uri="{FF2B5EF4-FFF2-40B4-BE49-F238E27FC236}">
                <a16:creationId xmlns="" xmlns:a16="http://schemas.microsoft.com/office/drawing/2014/main" id="{850C076D-3479-A27C-D904-1D8B1276842C}"/>
              </a:ext>
            </a:extLst>
          </p:cNvPr>
          <p:cNvPicPr>
            <a:picLocks noChangeAspect="1"/>
          </p:cNvPicPr>
          <p:nvPr/>
        </p:nvPicPr>
        <p:blipFill>
          <a:blip r:embed="rId2"/>
          <a:stretch>
            <a:fillRect/>
          </a:stretch>
        </p:blipFill>
        <p:spPr>
          <a:xfrm>
            <a:off x="1093442" y="1425441"/>
            <a:ext cx="9586791" cy="739204"/>
          </a:xfrm>
          <a:prstGeom prst="rect">
            <a:avLst/>
          </a:prstGeom>
        </p:spPr>
      </p:pic>
      <p:pic>
        <p:nvPicPr>
          <p:cNvPr id="6" name="Image 5">
            <a:extLst>
              <a:ext uri="{FF2B5EF4-FFF2-40B4-BE49-F238E27FC236}">
                <a16:creationId xmlns="" xmlns:a16="http://schemas.microsoft.com/office/drawing/2014/main" id="{F6064870-8DDC-4BA5-9317-3301A51DB35A}"/>
              </a:ext>
            </a:extLst>
          </p:cNvPr>
          <p:cNvPicPr>
            <a:picLocks noChangeAspect="1"/>
          </p:cNvPicPr>
          <p:nvPr/>
        </p:nvPicPr>
        <p:blipFill>
          <a:blip r:embed="rId3"/>
          <a:stretch>
            <a:fillRect/>
          </a:stretch>
        </p:blipFill>
        <p:spPr>
          <a:xfrm>
            <a:off x="141402" y="5722367"/>
            <a:ext cx="11887200" cy="741360"/>
          </a:xfrm>
          <a:prstGeom prst="rect">
            <a:avLst/>
          </a:prstGeom>
        </p:spPr>
      </p:pic>
      <p:pic>
        <p:nvPicPr>
          <p:cNvPr id="8" name="Image 7">
            <a:extLst>
              <a:ext uri="{FF2B5EF4-FFF2-40B4-BE49-F238E27FC236}">
                <a16:creationId xmlns="" xmlns:a16="http://schemas.microsoft.com/office/drawing/2014/main" id="{703C55E1-D648-FA56-356E-05C17DD6D531}"/>
              </a:ext>
            </a:extLst>
          </p:cNvPr>
          <p:cNvPicPr>
            <a:picLocks noChangeAspect="1"/>
          </p:cNvPicPr>
          <p:nvPr/>
        </p:nvPicPr>
        <p:blipFill>
          <a:blip r:embed="rId4"/>
          <a:stretch>
            <a:fillRect/>
          </a:stretch>
        </p:blipFill>
        <p:spPr>
          <a:xfrm>
            <a:off x="10379608" y="194513"/>
            <a:ext cx="1648994" cy="739204"/>
          </a:xfrm>
          <a:prstGeom prst="rect">
            <a:avLst/>
          </a:prstGeom>
        </p:spPr>
      </p:pic>
    </p:spTree>
    <p:extLst>
      <p:ext uri="{BB962C8B-B14F-4D97-AF65-F5344CB8AC3E}">
        <p14:creationId xmlns:p14="http://schemas.microsoft.com/office/powerpoint/2010/main" val="180798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6" name="Image 5">
            <a:extLst>
              <a:ext uri="{FF2B5EF4-FFF2-40B4-BE49-F238E27FC236}">
                <a16:creationId xmlns="" xmlns:a16="http://schemas.microsoft.com/office/drawing/2014/main" id="{34528E9A-B978-5B56-B90F-823DB2EEA1C3}"/>
              </a:ext>
            </a:extLst>
          </p:cNvPr>
          <p:cNvPicPr>
            <a:picLocks noChangeAspect="1"/>
          </p:cNvPicPr>
          <p:nvPr/>
        </p:nvPicPr>
        <p:blipFill>
          <a:blip r:embed="rId2"/>
          <a:stretch>
            <a:fillRect/>
          </a:stretch>
        </p:blipFill>
        <p:spPr>
          <a:xfrm>
            <a:off x="871537" y="476250"/>
            <a:ext cx="10448925" cy="5905500"/>
          </a:xfrm>
          <a:prstGeom prst="rect">
            <a:avLst/>
          </a:prstGeom>
        </p:spPr>
      </p:pic>
    </p:spTree>
    <p:extLst>
      <p:ext uri="{BB962C8B-B14F-4D97-AF65-F5344CB8AC3E}">
        <p14:creationId xmlns:p14="http://schemas.microsoft.com/office/powerpoint/2010/main" val="3054516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51E9E92-F668-2432-5D0C-760688A54EDC}"/>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CDFE3FA4-FB5A-B930-A1B9-5D0B1C5EE337}"/>
              </a:ext>
            </a:extLst>
          </p:cNvPr>
          <p:cNvSpPr>
            <a:spLocks noGrp="1"/>
          </p:cNvSpPr>
          <p:nvPr>
            <p:ph type="title"/>
          </p:nvPr>
        </p:nvSpPr>
        <p:spPr>
          <a:xfrm>
            <a:off x="342900" y="316521"/>
            <a:ext cx="11506200" cy="1325563"/>
          </a:xfrm>
        </p:spPr>
        <p:txBody>
          <a:bodyPr/>
          <a:lstStyle/>
          <a:p>
            <a:r>
              <a:rPr lang="fr-FR"/>
              <a:t>Le Diabète est une pathologie fr</a:t>
            </a:r>
            <a:r>
              <a:rPr lang="fr-FR" b="1"/>
              <a:t>équente</a:t>
            </a:r>
            <a:endParaRPr lang="fr-FR"/>
          </a:p>
        </p:txBody>
      </p:sp>
      <p:sp>
        <p:nvSpPr>
          <p:cNvPr id="7" name="ZoneTexte 6">
            <a:extLst>
              <a:ext uri="{FF2B5EF4-FFF2-40B4-BE49-F238E27FC236}">
                <a16:creationId xmlns="" xmlns:a16="http://schemas.microsoft.com/office/drawing/2014/main" id="{DFB1CB85-70EA-B787-299C-6C839BFE720C}"/>
              </a:ext>
            </a:extLst>
          </p:cNvPr>
          <p:cNvSpPr txBox="1"/>
          <p:nvPr/>
        </p:nvSpPr>
        <p:spPr>
          <a:xfrm>
            <a:off x="342899" y="1929811"/>
            <a:ext cx="11331169"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Dans le monde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F4444"/>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537 millions de diabétiques (entre 20 et 79 ans) soit </a:t>
            </a:r>
            <a:r>
              <a:rPr kumimoji="0" lang="fr-FR" sz="1800" b="1" i="0" u="none" strike="noStrike" kern="1200" cap="none" spc="0" normalizeH="0" baseline="0" noProof="0">
                <a:ln>
                  <a:noFill/>
                </a:ln>
                <a:solidFill>
                  <a:srgbClr val="3F4444"/>
                </a:solidFill>
                <a:effectLst/>
                <a:uLnTx/>
                <a:uFillTx/>
                <a:latin typeface="Calibri"/>
                <a:ea typeface="+mn-ea"/>
                <a:cs typeface="+mn-cs"/>
              </a:rPr>
              <a:t>10,5% de la population mondiale </a:t>
            </a:r>
            <a:r>
              <a:rPr kumimoji="0" lang="fr-FR" sz="1800" b="0" i="0" u="none" strike="noStrike" kern="1200" cap="none" spc="0" normalizeH="0" baseline="0" noProof="0">
                <a:ln>
                  <a:noFill/>
                </a:ln>
                <a:solidFill>
                  <a:srgbClr val="3F4444"/>
                </a:solidFill>
                <a:effectLst/>
                <a:uLnTx/>
                <a:uFillTx/>
                <a:latin typeface="Calibri"/>
                <a:ea typeface="+mn-ea"/>
                <a:cs typeface="+mn-cs"/>
              </a:rPr>
              <a:t>de cette tranche d’âge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11,3 % d’ici 2030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12,2% d’ici 2045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En France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F4444"/>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a:ln>
                  <a:noFill/>
                </a:ln>
                <a:solidFill>
                  <a:srgbClr val="3F4444"/>
                </a:solidFill>
                <a:effectLst/>
                <a:uLnTx/>
                <a:uFillTx/>
                <a:latin typeface="Calibri"/>
                <a:ea typeface="+mn-ea"/>
                <a:cs typeface="+mn-cs"/>
              </a:rPr>
              <a:t>6,07 % de la population</a:t>
            </a:r>
            <a:r>
              <a:rPr kumimoji="0" lang="fr-FR" sz="1800" b="0" i="0" u="none" strike="noStrike" kern="1200" cap="none" spc="0" normalizeH="0" baseline="0" noProof="0">
                <a:ln>
                  <a:noFill/>
                </a:ln>
                <a:solidFill>
                  <a:srgbClr val="3F4444"/>
                </a:solidFill>
                <a:effectLst/>
                <a:uLnTx/>
                <a:uFillTx/>
                <a:latin typeface="Calibri"/>
                <a:ea typeface="+mn-ea"/>
                <a:cs typeface="+mn-cs"/>
              </a:rPr>
              <a:t> en 2021, atteinte de diabète traité pharmacologiquement soit &gt; 4 millions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Prévalence réelle du diabète en France &gt; 8 ? % de la population adulte (en comptant les non traités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srgbClr val="3F4444"/>
                </a:solidFill>
                <a:effectLst/>
                <a:uLnTx/>
                <a:uFillTx/>
                <a:latin typeface="Calibri"/>
                <a:ea typeface="+mn-ea"/>
                <a:cs typeface="+mn-cs"/>
              </a:rPr>
              <a:t>Il y aurait 10% de prédiabétiques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1" i="0" u="none" strike="noStrike" kern="1200" cap="none" spc="0" normalizeH="0" baseline="0" noProof="0">
                <a:ln>
                  <a:noFill/>
                </a:ln>
                <a:solidFill>
                  <a:srgbClr val="3F4444"/>
                </a:solidFill>
                <a:effectLst/>
                <a:uLnTx/>
                <a:uFillTx/>
                <a:latin typeface="Calibri"/>
                <a:ea typeface="+mn-ea"/>
                <a:cs typeface="+mn-cs"/>
              </a:rPr>
              <a:t>54,9% d’hommes et 45,1 % de femmes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3F4444"/>
              </a:solidFill>
              <a:effectLst/>
              <a:uLnTx/>
              <a:uFillTx/>
              <a:latin typeface="Calibri"/>
              <a:ea typeface="+mn-ea"/>
              <a:cs typeface="+mn-cs"/>
            </a:endParaRPr>
          </a:p>
        </p:txBody>
      </p:sp>
      <p:sp>
        <p:nvSpPr>
          <p:cNvPr id="9" name="ZoneTexte 8">
            <a:extLst>
              <a:ext uri="{FF2B5EF4-FFF2-40B4-BE49-F238E27FC236}">
                <a16:creationId xmlns="" xmlns:a16="http://schemas.microsoft.com/office/drawing/2014/main" id="{43F8A05A-86EA-BFC0-A963-A0F97A22C893}"/>
              </a:ext>
            </a:extLst>
          </p:cNvPr>
          <p:cNvSpPr txBox="1"/>
          <p:nvPr/>
        </p:nvSpPr>
        <p:spPr>
          <a:xfrm>
            <a:off x="228600" y="6180763"/>
            <a:ext cx="60948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3F4444"/>
                </a:solidFill>
                <a:effectLst/>
                <a:uLnTx/>
                <a:uFillTx/>
                <a:latin typeface="Calibri"/>
                <a:ea typeface="+mn-ea"/>
                <a:cs typeface="+mn-cs"/>
              </a:rPr>
              <a:t>Assurance Maladie. Data pathologie : diabète</a:t>
            </a:r>
            <a:endParaRPr kumimoji="0" lang="fr-FR" sz="1200" b="0" i="0" u="none" strike="noStrike" kern="1200" cap="none" spc="0" normalizeH="0" baseline="0" noProof="0">
              <a:ln>
                <a:noFill/>
              </a:ln>
              <a:solidFill>
                <a:srgbClr val="3F4444"/>
              </a:solidFill>
              <a:effectLst/>
              <a:uLnTx/>
              <a:uFillTx/>
              <a:latin typeface="Calibri"/>
              <a:ea typeface="+mn-ea"/>
              <a:cs typeface="+mn-cs"/>
            </a:endParaRPr>
          </a:p>
        </p:txBody>
      </p:sp>
    </p:spTree>
    <p:extLst>
      <p:ext uri="{BB962C8B-B14F-4D97-AF65-F5344CB8AC3E}">
        <p14:creationId xmlns:p14="http://schemas.microsoft.com/office/powerpoint/2010/main" val="90644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E1DBCCA-9A04-774B-867B-029D15B22F9C}"/>
              </a:ext>
            </a:extLst>
          </p:cNvPr>
          <p:cNvSpPr>
            <a:spLocks noGrp="1"/>
          </p:cNvSpPr>
          <p:nvPr>
            <p:ph type="title"/>
          </p:nvPr>
        </p:nvSpPr>
        <p:spPr>
          <a:xfrm>
            <a:off x="134816" y="-83283"/>
            <a:ext cx="10515600" cy="1325563"/>
          </a:xfrm>
        </p:spPr>
        <p:txBody>
          <a:bodyPr>
            <a:normAutofit/>
          </a:bodyPr>
          <a:lstStyle/>
          <a:p>
            <a:r>
              <a:rPr lang="fr-FR" sz="3200" dirty="0"/>
              <a:t>Rappel objectifs </a:t>
            </a:r>
            <a:br>
              <a:rPr lang="fr-FR" sz="3200" dirty="0"/>
            </a:br>
            <a:r>
              <a:rPr lang="fr-FR" sz="3200" dirty="0"/>
              <a:t>glycémiques</a:t>
            </a:r>
          </a:p>
        </p:txBody>
      </p:sp>
      <p:sp>
        <p:nvSpPr>
          <p:cNvPr id="3" name="Espace réservé du numéro de diapositive 2">
            <a:extLst>
              <a:ext uri="{FF2B5EF4-FFF2-40B4-BE49-F238E27FC236}">
                <a16:creationId xmlns="" xmlns:a16="http://schemas.microsoft.com/office/drawing/2014/main" id="{BDD20901-FE9A-07DF-BC73-BA2499DE8F9F}"/>
              </a:ext>
            </a:extLst>
          </p:cNvPr>
          <p:cNvSpPr>
            <a:spLocks noGrp="1"/>
          </p:cNvSpPr>
          <p:nvPr>
            <p:ph type="sldNum" sz="quarter" idx="12"/>
          </p:nvPr>
        </p:nvSpPr>
        <p:spPr/>
        <p:txBody>
          <a:bodyPr/>
          <a:lstStyle/>
          <a:p>
            <a:fld id="{F8E47D07-9D1E-4FE9-B31A-2F5863681021}" type="slidenum">
              <a:rPr lang="en-GB" smtClean="0"/>
              <a:pPr/>
              <a:t>30</a:t>
            </a:fld>
            <a:endParaRPr lang="en-GB" dirty="0"/>
          </a:p>
        </p:txBody>
      </p:sp>
      <p:sp>
        <p:nvSpPr>
          <p:cNvPr id="4" name="Espace réservé du texte 3">
            <a:extLst>
              <a:ext uri="{FF2B5EF4-FFF2-40B4-BE49-F238E27FC236}">
                <a16:creationId xmlns="" xmlns:a16="http://schemas.microsoft.com/office/drawing/2014/main" id="{09BD0BD5-1C3C-2921-9CE7-452C1073F2DA}"/>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8E2212E3-D020-5E24-D1C5-BD2AB4070576}"/>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D7212247-19A2-B37F-521E-6005827574B8}"/>
              </a:ext>
            </a:extLst>
          </p:cNvPr>
          <p:cNvPicPr>
            <a:picLocks noChangeAspect="1"/>
          </p:cNvPicPr>
          <p:nvPr/>
        </p:nvPicPr>
        <p:blipFill>
          <a:blip r:embed="rId2"/>
          <a:stretch>
            <a:fillRect/>
          </a:stretch>
        </p:blipFill>
        <p:spPr>
          <a:xfrm>
            <a:off x="3152834" y="0"/>
            <a:ext cx="9039166" cy="6858000"/>
          </a:xfrm>
          <a:prstGeom prst="rect">
            <a:avLst/>
          </a:prstGeom>
        </p:spPr>
      </p:pic>
      <p:pic>
        <p:nvPicPr>
          <p:cNvPr id="6" name="Image 5">
            <a:extLst>
              <a:ext uri="{FF2B5EF4-FFF2-40B4-BE49-F238E27FC236}">
                <a16:creationId xmlns="" xmlns:a16="http://schemas.microsoft.com/office/drawing/2014/main" id="{073E86F7-DA00-2F0D-932F-12ED204DFED7}"/>
              </a:ext>
            </a:extLst>
          </p:cNvPr>
          <p:cNvPicPr>
            <a:picLocks noChangeAspect="1"/>
          </p:cNvPicPr>
          <p:nvPr/>
        </p:nvPicPr>
        <p:blipFill>
          <a:blip r:embed="rId3"/>
          <a:stretch>
            <a:fillRect/>
          </a:stretch>
        </p:blipFill>
        <p:spPr>
          <a:xfrm>
            <a:off x="774019" y="1807863"/>
            <a:ext cx="1133435" cy="641505"/>
          </a:xfrm>
          <a:prstGeom prst="rect">
            <a:avLst/>
          </a:prstGeom>
        </p:spPr>
      </p:pic>
    </p:spTree>
    <p:extLst>
      <p:ext uri="{BB962C8B-B14F-4D97-AF65-F5344CB8AC3E}">
        <p14:creationId xmlns:p14="http://schemas.microsoft.com/office/powerpoint/2010/main" val="660516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 xmlns:a16="http://schemas.microsoft.com/office/drawing/2014/main" id="{A2F9149C-2DE7-7807-F0F6-48A0D6A4C066}"/>
              </a:ext>
            </a:extLst>
          </p:cNvPr>
          <p:cNvSpPr>
            <a:spLocks noGrp="1"/>
          </p:cNvSpPr>
          <p:nvPr>
            <p:ph type="sldNum" sz="quarter" idx="22"/>
          </p:nvPr>
        </p:nvSpPr>
        <p:spPr/>
        <p:txBody>
          <a:bodyPr/>
          <a:lstStyle/>
          <a:p>
            <a:fld id="{F8E47D07-9D1E-4FE9-B31A-2F5863681021}" type="slidenum">
              <a:rPr lang="en-GB" smtClean="0"/>
              <a:pPr/>
              <a:t>31</a:t>
            </a:fld>
            <a:endParaRPr lang="en-GB"/>
          </a:p>
        </p:txBody>
      </p:sp>
      <p:sp>
        <p:nvSpPr>
          <p:cNvPr id="5" name="Espace réservé du texte 4">
            <a:extLst>
              <a:ext uri="{FF2B5EF4-FFF2-40B4-BE49-F238E27FC236}">
                <a16:creationId xmlns="" xmlns:a16="http://schemas.microsoft.com/office/drawing/2014/main" id="{E9BA59B1-5771-32F7-5DA5-79105749313D}"/>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604BD9E8-494F-0CA3-0BAE-C41A85BAE227}"/>
              </a:ext>
            </a:extLst>
          </p:cNvPr>
          <p:cNvSpPr>
            <a:spLocks noGrp="1"/>
          </p:cNvSpPr>
          <p:nvPr>
            <p:ph type="dt" sz="half" idx="20"/>
          </p:nvPr>
        </p:nvSpPr>
        <p:spPr/>
        <p:txBody>
          <a:bodyPr/>
          <a:lstStyle/>
          <a:p>
            <a:endParaRPr lang="en-GB"/>
          </a:p>
        </p:txBody>
      </p:sp>
      <p:sp>
        <p:nvSpPr>
          <p:cNvPr id="7" name="ZoneTexte 6">
            <a:extLst>
              <a:ext uri="{FF2B5EF4-FFF2-40B4-BE49-F238E27FC236}">
                <a16:creationId xmlns="" xmlns:a16="http://schemas.microsoft.com/office/drawing/2014/main" id="{1D9B38D6-99F5-029F-69C9-1B01ACD01454}"/>
              </a:ext>
            </a:extLst>
          </p:cNvPr>
          <p:cNvSpPr txBox="1"/>
          <p:nvPr/>
        </p:nvSpPr>
        <p:spPr>
          <a:xfrm rot="19125277">
            <a:off x="-91740" y="575985"/>
            <a:ext cx="1802715" cy="400110"/>
          </a:xfrm>
          <a:prstGeom prst="rect">
            <a:avLst/>
          </a:prstGeom>
          <a:solidFill>
            <a:schemeClr val="bg1">
              <a:lumMod val="85000"/>
            </a:schemeClr>
          </a:solidFill>
        </p:spPr>
        <p:txBody>
          <a:bodyPr wrap="square" rtlCol="0">
            <a:spAutoFit/>
          </a:bodyPr>
          <a:lstStyle>
            <a:defPPr>
              <a:defRPr lang="fr-FR"/>
            </a:defPPr>
            <a:lvl1pPr algn="ctr">
              <a:defRPr sz="1800" b="1">
                <a:solidFill>
                  <a:srgbClr val="FF0000"/>
                </a:solidFill>
                <a:latin typeface="Bodoni MT Black" panose="02070A03080606020203"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990033"/>
                </a:solidFill>
                <a:effectLst/>
                <a:uLnTx/>
                <a:uFillTx/>
                <a:latin typeface="Bodoni MT Black" panose="02070A03080606020203" pitchFamily="18" charset="0"/>
                <a:ea typeface="+mn-ea"/>
                <a:cs typeface="+mn-cs"/>
              </a:rPr>
              <a:t>Mai 2024</a:t>
            </a:r>
          </a:p>
        </p:txBody>
      </p:sp>
      <p:pic>
        <p:nvPicPr>
          <p:cNvPr id="9" name="Image 8">
            <a:extLst>
              <a:ext uri="{FF2B5EF4-FFF2-40B4-BE49-F238E27FC236}">
                <a16:creationId xmlns="" xmlns:a16="http://schemas.microsoft.com/office/drawing/2014/main" id="{E709ABB2-B9B3-76E1-847A-E5591C3CBE0C}"/>
              </a:ext>
            </a:extLst>
          </p:cNvPr>
          <p:cNvPicPr>
            <a:picLocks noChangeAspect="1"/>
          </p:cNvPicPr>
          <p:nvPr/>
        </p:nvPicPr>
        <p:blipFill>
          <a:blip r:embed="rId3"/>
          <a:stretch>
            <a:fillRect/>
          </a:stretch>
        </p:blipFill>
        <p:spPr>
          <a:xfrm>
            <a:off x="1676400" y="1566862"/>
            <a:ext cx="8839200" cy="3724275"/>
          </a:xfrm>
          <a:prstGeom prst="rect">
            <a:avLst/>
          </a:prstGeom>
        </p:spPr>
      </p:pic>
      <p:pic>
        <p:nvPicPr>
          <p:cNvPr id="2" name="Image 1">
            <a:extLst>
              <a:ext uri="{FF2B5EF4-FFF2-40B4-BE49-F238E27FC236}">
                <a16:creationId xmlns="" xmlns:a16="http://schemas.microsoft.com/office/drawing/2014/main" id="{1BF5AD6B-4359-0AB5-3181-DB7728C8A6AF}"/>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1702227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51" t="8299" r="20834" b="8415"/>
          <a:stretch/>
        </p:blipFill>
        <p:spPr>
          <a:xfrm>
            <a:off x="535459" y="428368"/>
            <a:ext cx="10511482" cy="5485871"/>
          </a:xfrm>
        </p:spPr>
      </p:pic>
    </p:spTree>
    <p:extLst>
      <p:ext uri="{BB962C8B-B14F-4D97-AF65-F5344CB8AC3E}">
        <p14:creationId xmlns:p14="http://schemas.microsoft.com/office/powerpoint/2010/main" val="1136692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p:txBody>
          <a:bodyPr>
            <a:normAutofit fontScale="90000"/>
          </a:bodyPr>
          <a:lstStyle/>
          <a:p>
            <a:r>
              <a:rPr lang="fr-FR" dirty="0"/>
              <a:t>La PEC est globale, plurielle dans ses composantes et individualisée sur la situation du patient vivant avec un DT2.</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fld id="{F8E47D07-9D1E-4FE9-B31A-2F5863681021}" type="slidenum">
              <a:rPr lang="en-GB" smtClean="0"/>
              <a:pPr/>
              <a:t>33</a:t>
            </a:fld>
            <a:endParaRPr lang="en-GB"/>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a:p>
            <a:endParaRPr lang="fr-FR" dirty="0"/>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endParaRPr lang="en-GB"/>
          </a:p>
        </p:txBody>
      </p:sp>
      <p:pic>
        <p:nvPicPr>
          <p:cNvPr id="10" name="Image 9">
            <a:extLst>
              <a:ext uri="{FF2B5EF4-FFF2-40B4-BE49-F238E27FC236}">
                <a16:creationId xmlns="" xmlns:a16="http://schemas.microsoft.com/office/drawing/2014/main" id="{A22A51AC-613E-8398-4979-F61432B1ED8A}"/>
              </a:ext>
            </a:extLst>
          </p:cNvPr>
          <p:cNvPicPr>
            <a:picLocks noChangeAspect="1"/>
          </p:cNvPicPr>
          <p:nvPr/>
        </p:nvPicPr>
        <p:blipFill>
          <a:blip r:embed="rId3"/>
          <a:stretch>
            <a:fillRect/>
          </a:stretch>
        </p:blipFill>
        <p:spPr>
          <a:xfrm>
            <a:off x="1416166" y="1867322"/>
            <a:ext cx="8856546" cy="4382829"/>
          </a:xfrm>
          <a:prstGeom prst="rect">
            <a:avLst/>
          </a:prstGeom>
        </p:spPr>
      </p:pic>
      <p:pic>
        <p:nvPicPr>
          <p:cNvPr id="2" name="Image 1">
            <a:extLst>
              <a:ext uri="{FF2B5EF4-FFF2-40B4-BE49-F238E27FC236}">
                <a16:creationId xmlns="" xmlns:a16="http://schemas.microsoft.com/office/drawing/2014/main" id="{EB3D3E8B-6640-4953-D159-68FD0A942E72}"/>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1307818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B6916CD-3894-30EE-122E-BBB5FC171A30}"/>
              </a:ext>
            </a:extLst>
          </p:cNvPr>
          <p:cNvSpPr>
            <a:spLocks noGrp="1"/>
          </p:cNvSpPr>
          <p:nvPr>
            <p:ph type="title"/>
          </p:nvPr>
        </p:nvSpPr>
        <p:spPr/>
        <p:txBody>
          <a:bodyPr>
            <a:normAutofit fontScale="90000"/>
          </a:bodyPr>
          <a:lstStyle/>
          <a:p>
            <a:r>
              <a:rPr lang="fr-FR" dirty="0"/>
              <a:t>Stratégie thérapeutique (cas général) à adapter en fonction de l’état clinique du patient.</a:t>
            </a:r>
          </a:p>
        </p:txBody>
      </p:sp>
      <p:sp>
        <p:nvSpPr>
          <p:cNvPr id="3" name="Espace réservé du numéro de diapositive 2">
            <a:extLst>
              <a:ext uri="{FF2B5EF4-FFF2-40B4-BE49-F238E27FC236}">
                <a16:creationId xmlns="" xmlns:a16="http://schemas.microsoft.com/office/drawing/2014/main" id="{2714EED8-EB69-9124-AF74-B17FE3F33ED2}"/>
              </a:ext>
            </a:extLst>
          </p:cNvPr>
          <p:cNvSpPr>
            <a:spLocks noGrp="1"/>
          </p:cNvSpPr>
          <p:nvPr>
            <p:ph type="sldNum" sz="quarter" idx="12"/>
          </p:nvPr>
        </p:nvSpPr>
        <p:spPr/>
        <p:txBody>
          <a:bodyPr/>
          <a:lstStyle/>
          <a:p>
            <a:fld id="{F8E47D07-9D1E-4FE9-B31A-2F5863681021}" type="slidenum">
              <a:rPr lang="en-GB" smtClean="0"/>
              <a:pPr/>
              <a:t>34</a:t>
            </a:fld>
            <a:endParaRPr lang="en-GB" dirty="0"/>
          </a:p>
        </p:txBody>
      </p:sp>
      <p:sp>
        <p:nvSpPr>
          <p:cNvPr id="4" name="Espace réservé du texte 3">
            <a:extLst>
              <a:ext uri="{FF2B5EF4-FFF2-40B4-BE49-F238E27FC236}">
                <a16:creationId xmlns="" xmlns:a16="http://schemas.microsoft.com/office/drawing/2014/main" id="{F64B73F5-BBD0-F27C-6F64-21C830AF85A5}"/>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53346EAC-52A3-4CF9-EAC8-601841661625}"/>
              </a:ext>
            </a:extLst>
          </p:cNvPr>
          <p:cNvSpPr>
            <a:spLocks noGrp="1"/>
          </p:cNvSpPr>
          <p:nvPr>
            <p:ph type="dt" sz="half" idx="10"/>
          </p:nvPr>
        </p:nvSpPr>
        <p:spPr/>
        <p:txBody>
          <a:bodyPr/>
          <a:lstStyle/>
          <a:p>
            <a:endParaRPr lang="en-GB" dirty="0"/>
          </a:p>
        </p:txBody>
      </p:sp>
      <p:sp>
        <p:nvSpPr>
          <p:cNvPr id="7" name="ZoneTexte 6">
            <a:extLst>
              <a:ext uri="{FF2B5EF4-FFF2-40B4-BE49-F238E27FC236}">
                <a16:creationId xmlns="" xmlns:a16="http://schemas.microsoft.com/office/drawing/2014/main" id="{284C3250-3A20-573A-3ACA-E191C2EA32AB}"/>
              </a:ext>
            </a:extLst>
          </p:cNvPr>
          <p:cNvSpPr txBox="1"/>
          <p:nvPr/>
        </p:nvSpPr>
        <p:spPr>
          <a:xfrm>
            <a:off x="1942476" y="2690336"/>
            <a:ext cx="8736012" cy="1477328"/>
          </a:xfrm>
          <a:prstGeom prst="rect">
            <a:avLst/>
          </a:prstGeom>
          <a:noFill/>
        </p:spPr>
        <p:txBody>
          <a:bodyPr wrap="square">
            <a:spAutoFit/>
          </a:bodyPr>
          <a:lstStyle/>
          <a:p>
            <a:r>
              <a:rPr lang="fr-FR" dirty="0"/>
              <a:t>➔ Prise en charge non médicamenteuse : modifications thérapeutiques du mode de vie (programme nutritionnel, activité physique, éducation thérapeutique) </a:t>
            </a:r>
          </a:p>
          <a:p>
            <a:endParaRPr lang="fr-FR" dirty="0"/>
          </a:p>
          <a:p>
            <a:r>
              <a:rPr lang="fr-FR" dirty="0"/>
              <a:t>➔ Prise en charge médicamenteuse : mono et bithérapie ; au-delà de la bithérapie, trithérapie avec ou sans insulinothérapie. </a:t>
            </a:r>
          </a:p>
        </p:txBody>
      </p:sp>
      <p:pic>
        <p:nvPicPr>
          <p:cNvPr id="6" name="Image 5">
            <a:extLst>
              <a:ext uri="{FF2B5EF4-FFF2-40B4-BE49-F238E27FC236}">
                <a16:creationId xmlns="" xmlns:a16="http://schemas.microsoft.com/office/drawing/2014/main" id="{EA3CFF2F-4E4F-FEBF-F5B9-0A90644BA07D}"/>
              </a:ext>
            </a:extLst>
          </p:cNvPr>
          <p:cNvPicPr>
            <a:picLocks noChangeAspect="1"/>
          </p:cNvPicPr>
          <p:nvPr/>
        </p:nvPicPr>
        <p:blipFill>
          <a:blip r:embed="rId3"/>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2975635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419100" y="201612"/>
            <a:ext cx="11376025" cy="1007427"/>
          </a:xfrm>
        </p:spPr>
        <p:txBody>
          <a:bodyPr>
            <a:normAutofit/>
          </a:bodyPr>
          <a:lstStyle/>
          <a:p>
            <a:r>
              <a:rPr lang="fr-FR" dirty="0"/>
              <a:t>Prise en charge non médicamenteuse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fld id="{F8E47D07-9D1E-4FE9-B31A-2F5863681021}" type="slidenum">
              <a:rPr lang="en-GB" smtClean="0"/>
              <a:pPr/>
              <a:t>35</a:t>
            </a:fld>
            <a:endParaRPr lang="en-GB"/>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endParaRPr lang="en-GB"/>
          </a:p>
        </p:txBody>
      </p:sp>
      <p:pic>
        <p:nvPicPr>
          <p:cNvPr id="3" name="Image 2">
            <a:extLst>
              <a:ext uri="{FF2B5EF4-FFF2-40B4-BE49-F238E27FC236}">
                <a16:creationId xmlns="" xmlns:a16="http://schemas.microsoft.com/office/drawing/2014/main" id="{EEB36189-1169-0216-7D97-928466F658C1}"/>
              </a:ext>
            </a:extLst>
          </p:cNvPr>
          <p:cNvPicPr>
            <a:picLocks noChangeAspect="1"/>
          </p:cNvPicPr>
          <p:nvPr/>
        </p:nvPicPr>
        <p:blipFill>
          <a:blip r:embed="rId2"/>
          <a:stretch>
            <a:fillRect/>
          </a:stretch>
        </p:blipFill>
        <p:spPr>
          <a:xfrm>
            <a:off x="2320924" y="1268888"/>
            <a:ext cx="7572375" cy="4200525"/>
          </a:xfrm>
          <a:prstGeom prst="rect">
            <a:avLst/>
          </a:prstGeom>
        </p:spPr>
      </p:pic>
      <p:pic>
        <p:nvPicPr>
          <p:cNvPr id="9" name="Image 8">
            <a:extLst>
              <a:ext uri="{FF2B5EF4-FFF2-40B4-BE49-F238E27FC236}">
                <a16:creationId xmlns="" xmlns:a16="http://schemas.microsoft.com/office/drawing/2014/main" id="{0D05C2AB-D343-281F-B0DF-F0DB5FA50F1A}"/>
              </a:ext>
            </a:extLst>
          </p:cNvPr>
          <p:cNvPicPr>
            <a:picLocks noChangeAspect="1"/>
          </p:cNvPicPr>
          <p:nvPr/>
        </p:nvPicPr>
        <p:blipFill>
          <a:blip r:embed="rId3"/>
          <a:stretch>
            <a:fillRect/>
          </a:stretch>
        </p:blipFill>
        <p:spPr>
          <a:xfrm>
            <a:off x="2386011" y="5529262"/>
            <a:ext cx="7419975" cy="1152525"/>
          </a:xfrm>
          <a:prstGeom prst="rect">
            <a:avLst/>
          </a:prstGeom>
        </p:spPr>
      </p:pic>
      <p:pic>
        <p:nvPicPr>
          <p:cNvPr id="2" name="Image 1">
            <a:extLst>
              <a:ext uri="{FF2B5EF4-FFF2-40B4-BE49-F238E27FC236}">
                <a16:creationId xmlns="" xmlns:a16="http://schemas.microsoft.com/office/drawing/2014/main" id="{B747F7E1-75B9-ADAA-A1CC-BAEE0887A784}"/>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1932866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539" r="16775" b="8298"/>
          <a:stretch/>
        </p:blipFill>
        <p:spPr>
          <a:xfrm>
            <a:off x="82378" y="288324"/>
            <a:ext cx="12109622" cy="6569675"/>
          </a:xfrm>
        </p:spPr>
      </p:pic>
    </p:spTree>
    <p:extLst>
      <p:ext uri="{BB962C8B-B14F-4D97-AF65-F5344CB8AC3E}">
        <p14:creationId xmlns:p14="http://schemas.microsoft.com/office/powerpoint/2010/main" val="1176120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3" name="Image 2">
            <a:extLst>
              <a:ext uri="{FF2B5EF4-FFF2-40B4-BE49-F238E27FC236}">
                <a16:creationId xmlns="" xmlns:a16="http://schemas.microsoft.com/office/drawing/2014/main" id="{BCF595A9-7152-06D9-60F7-CCE64A8A8E67}"/>
              </a:ext>
            </a:extLst>
          </p:cNvPr>
          <p:cNvPicPr>
            <a:picLocks noChangeAspect="1"/>
          </p:cNvPicPr>
          <p:nvPr/>
        </p:nvPicPr>
        <p:blipFill>
          <a:blip r:embed="rId3"/>
          <a:stretch>
            <a:fillRect/>
          </a:stretch>
        </p:blipFill>
        <p:spPr>
          <a:xfrm>
            <a:off x="876300" y="409575"/>
            <a:ext cx="10439400" cy="6038850"/>
          </a:xfrm>
          <a:prstGeom prst="rect">
            <a:avLst/>
          </a:prstGeom>
        </p:spPr>
      </p:pic>
      <p:sp>
        <p:nvSpPr>
          <p:cNvPr id="2" name="Rectangle 1"/>
          <p:cNvSpPr/>
          <p:nvPr/>
        </p:nvSpPr>
        <p:spPr>
          <a:xfrm>
            <a:off x="411892" y="3720066"/>
            <a:ext cx="3385751" cy="2308324"/>
          </a:xfrm>
          <a:prstGeom prst="rect">
            <a:avLst/>
          </a:prstGeom>
        </p:spPr>
        <p:txBody>
          <a:bodyPr wrap="square">
            <a:spAutoFit/>
          </a:bodyPr>
          <a:lstStyle/>
          <a:p>
            <a:r>
              <a:rPr lang="fr-CA" sz="1600" dirty="0"/>
              <a:t>L’APA se justifie pour les personnes incapables de pratiquer des activités physiques (AP) ou sportives</a:t>
            </a:r>
          </a:p>
          <a:p>
            <a:r>
              <a:rPr lang="fr-CA" sz="1600" dirty="0"/>
              <a:t>ordinaires en autonomie et en sécurité, et considérées comme physiquement « inactives », car n’ayant</a:t>
            </a:r>
          </a:p>
          <a:p>
            <a:r>
              <a:rPr lang="fr-CA" sz="1600" dirty="0"/>
              <a:t>pas un niveau d’AP conforme aux recommandations de l’OMS</a:t>
            </a:r>
            <a:endParaRPr lang="fr-FR" sz="1600" dirty="0"/>
          </a:p>
        </p:txBody>
      </p:sp>
    </p:spTree>
    <p:extLst>
      <p:ext uri="{BB962C8B-B14F-4D97-AF65-F5344CB8AC3E}">
        <p14:creationId xmlns:p14="http://schemas.microsoft.com/office/powerpoint/2010/main" val="242119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3" name="Image 2">
            <a:extLst>
              <a:ext uri="{FF2B5EF4-FFF2-40B4-BE49-F238E27FC236}">
                <a16:creationId xmlns="" xmlns:a16="http://schemas.microsoft.com/office/drawing/2014/main" id="{0FBC24E7-2F5B-4D11-0257-3B1037BAD699}"/>
              </a:ext>
            </a:extLst>
          </p:cNvPr>
          <p:cNvPicPr>
            <a:picLocks noChangeAspect="1"/>
          </p:cNvPicPr>
          <p:nvPr/>
        </p:nvPicPr>
        <p:blipFill>
          <a:blip r:embed="rId2"/>
          <a:stretch>
            <a:fillRect/>
          </a:stretch>
        </p:blipFill>
        <p:spPr>
          <a:xfrm>
            <a:off x="642937" y="409575"/>
            <a:ext cx="10906125" cy="6038850"/>
          </a:xfrm>
          <a:prstGeom prst="rect">
            <a:avLst/>
          </a:prstGeom>
        </p:spPr>
      </p:pic>
    </p:spTree>
    <p:extLst>
      <p:ext uri="{BB962C8B-B14F-4D97-AF65-F5344CB8AC3E}">
        <p14:creationId xmlns:p14="http://schemas.microsoft.com/office/powerpoint/2010/main" val="791391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51E9E92-F668-2432-5D0C-760688A54EDC}"/>
              </a:ext>
            </a:extLst>
          </p:cNvPr>
          <p:cNvSpPr/>
          <p:nvPr/>
        </p:nvSpPr>
        <p:spPr>
          <a:xfrm>
            <a:off x="502611" y="1466308"/>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CDFE3FA4-FB5A-B930-A1B9-5D0B1C5EE337}"/>
              </a:ext>
            </a:extLst>
          </p:cNvPr>
          <p:cNvSpPr>
            <a:spLocks noGrp="1"/>
          </p:cNvSpPr>
          <p:nvPr>
            <p:ph type="title"/>
          </p:nvPr>
        </p:nvSpPr>
        <p:spPr>
          <a:xfrm>
            <a:off x="342900" y="316521"/>
            <a:ext cx="11506200" cy="1325563"/>
          </a:xfrm>
        </p:spPr>
        <p:txBody>
          <a:bodyPr/>
          <a:lstStyle/>
          <a:p>
            <a:endParaRPr lang="fr-FR" dirty="0"/>
          </a:p>
        </p:txBody>
      </p:sp>
      <p:pic>
        <p:nvPicPr>
          <p:cNvPr id="4" name="Image 3"/>
          <p:cNvPicPr>
            <a:picLocks noChangeAspect="1"/>
          </p:cNvPicPr>
          <p:nvPr/>
        </p:nvPicPr>
        <p:blipFill>
          <a:blip r:embed="rId2"/>
          <a:stretch>
            <a:fillRect/>
          </a:stretch>
        </p:blipFill>
        <p:spPr>
          <a:xfrm>
            <a:off x="74140" y="0"/>
            <a:ext cx="12117859" cy="6858000"/>
          </a:xfrm>
          <a:prstGeom prst="rect">
            <a:avLst/>
          </a:prstGeom>
        </p:spPr>
      </p:pic>
    </p:spTree>
    <p:extLst>
      <p:ext uri="{BB962C8B-B14F-4D97-AF65-F5344CB8AC3E}">
        <p14:creationId xmlns:p14="http://schemas.microsoft.com/office/powerpoint/2010/main" val="1172780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monde"/>
          <p:cNvPicPr>
            <a:picLocks noChangeAspect="1" noChangeArrowheads="1"/>
          </p:cNvPicPr>
          <p:nvPr/>
        </p:nvPicPr>
        <p:blipFill>
          <a:blip r:embed="rId2">
            <a:extLst>
              <a:ext uri="{28A0092B-C50C-407E-A947-70E740481C1C}">
                <a14:useLocalDpi xmlns:a14="http://schemas.microsoft.com/office/drawing/2010/main" val="0"/>
              </a:ext>
            </a:extLst>
          </a:blip>
          <a:srcRect l="4285" t="8241" r="3297" b="20370"/>
          <a:stretch>
            <a:fillRect/>
          </a:stretch>
        </p:blipFill>
        <p:spPr bwMode="auto">
          <a:xfrm>
            <a:off x="2927351" y="0"/>
            <a:ext cx="6276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07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p:txBody>
          <a:bodyPr/>
          <a:lstStyle/>
          <a:p>
            <a:pPr lvl="0"/>
            <a:endParaRPr lang="fr-FR" sz="1600">
              <a:solidFill>
                <a:srgbClr val="003366"/>
              </a:solidFill>
              <a:latin typeface="Arial" pitchFamily="34"/>
            </a:endParaRPr>
          </a:p>
        </p:txBody>
      </p:sp>
      <p:sp>
        <p:nvSpPr>
          <p:cNvPr id="3" name="Espace réservé du contenu 2"/>
          <p:cNvSpPr txBox="1">
            <a:spLocks noGrp="1"/>
          </p:cNvSpPr>
          <p:nvPr>
            <p:ph type="body" idx="4294967295"/>
          </p:nvPr>
        </p:nvSpPr>
        <p:spPr/>
        <p:txBody>
          <a:bodyPr/>
          <a:lstStyle/>
          <a:p>
            <a:pPr lvl="0">
              <a:buNone/>
            </a:pPr>
            <a:endParaRPr lang="fr-FR"/>
          </a:p>
        </p:txBody>
      </p:sp>
      <p:pic>
        <p:nvPicPr>
          <p:cNvPr id="4" name="Picture 2"/>
          <p:cNvPicPr>
            <a:picLocks noChangeAspect="1"/>
          </p:cNvPicPr>
          <p:nvPr/>
        </p:nvPicPr>
        <p:blipFill>
          <a:blip r:embed="rId3">
            <a:lum bright="-50000"/>
            <a:alphaModFix/>
          </a:blip>
          <a:srcRect/>
          <a:stretch>
            <a:fillRect/>
          </a:stretch>
        </p:blipFill>
        <p:spPr>
          <a:xfrm>
            <a:off x="-1" y="1801"/>
            <a:ext cx="12126097" cy="6856199"/>
          </a:xfrm>
          <a:prstGeom prst="rect">
            <a:avLst/>
          </a:prstGeom>
          <a:noFill/>
          <a:ln>
            <a:noFill/>
          </a:ln>
        </p:spPr>
      </p:pic>
    </p:spTree>
    <p:extLst>
      <p:ext uri="{BB962C8B-B14F-4D97-AF65-F5344CB8AC3E}">
        <p14:creationId xmlns:p14="http://schemas.microsoft.com/office/powerpoint/2010/main" val="3189644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txBox="1">
            <a:spLocks noGrp="1"/>
          </p:cNvSpPr>
          <p:nvPr>
            <p:ph type="title" idx="4294967295"/>
          </p:nvPr>
        </p:nvSpPr>
        <p:spPr/>
        <p:txBody>
          <a:bodyPr/>
          <a:lstStyle/>
          <a:p>
            <a:pPr lvl="0"/>
            <a:endParaRPr lang="fr-FR" sz="1600">
              <a:solidFill>
                <a:srgbClr val="003366"/>
              </a:solidFill>
              <a:latin typeface="Arial" pitchFamily="34"/>
            </a:endParaRPr>
          </a:p>
        </p:txBody>
      </p:sp>
      <p:sp>
        <p:nvSpPr>
          <p:cNvPr id="3" name="Espace réservé du contenu 3"/>
          <p:cNvSpPr txBox="1">
            <a:spLocks noGrp="1"/>
          </p:cNvSpPr>
          <p:nvPr>
            <p:ph type="body" idx="4294967295"/>
          </p:nvPr>
        </p:nvSpPr>
        <p:spPr/>
        <p:txBody>
          <a:bodyPr/>
          <a:lstStyle/>
          <a:p>
            <a:pPr lvl="0">
              <a:buNone/>
            </a:pPr>
            <a:endParaRPr lang="fr-FR"/>
          </a:p>
        </p:txBody>
      </p:sp>
      <p:pic>
        <p:nvPicPr>
          <p:cNvPr id="4" name="Picture 2"/>
          <p:cNvPicPr>
            <a:picLocks noChangeAspect="1"/>
          </p:cNvPicPr>
          <p:nvPr/>
        </p:nvPicPr>
        <p:blipFill>
          <a:blip r:embed="rId3">
            <a:lum bright="-50000"/>
            <a:alphaModFix/>
          </a:blip>
          <a:srcRect/>
          <a:stretch>
            <a:fillRect/>
          </a:stretch>
        </p:blipFill>
        <p:spPr>
          <a:xfrm>
            <a:off x="0" y="1441"/>
            <a:ext cx="12192000" cy="6856199"/>
          </a:xfrm>
          <a:prstGeom prst="rect">
            <a:avLst/>
          </a:prstGeom>
          <a:noFill/>
          <a:ln>
            <a:noFill/>
          </a:ln>
        </p:spPr>
      </p:pic>
    </p:spTree>
    <p:extLst>
      <p:ext uri="{BB962C8B-B14F-4D97-AF65-F5344CB8AC3E}">
        <p14:creationId xmlns:p14="http://schemas.microsoft.com/office/powerpoint/2010/main" val="231929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51E9E92-F668-2432-5D0C-760688A54EDC}"/>
              </a:ext>
            </a:extLst>
          </p:cNvPr>
          <p:cNvSpPr/>
          <p:nvPr/>
        </p:nvSpPr>
        <p:spPr>
          <a:xfrm>
            <a:off x="164860" y="144159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fr-FR" sz="1800" b="0" i="0" u="none" strike="noStrike" kern="1200" cap="none" spc="0" normalizeH="0" baseline="0" noProof="0">
                <a:ln>
                  <a:noFill/>
                </a:ln>
                <a:solidFill>
                  <a:srgbClr val="FFFFFF"/>
                </a:solidFill>
                <a:effectLst/>
                <a:uLnTx/>
                <a:uFillTx/>
                <a:latin typeface="Calibri"/>
                <a:ea typeface="+mn-ea"/>
                <a:cs typeface="+mn-cs"/>
              </a:rPr>
              <a:t>les patients âgés de plus de 45 ans ayant un des facteurs de risque suivants et en leur prescrivant un test de dépistage ANAES 2003</a:t>
            </a: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CDFE3FA4-FB5A-B930-A1B9-5D0B1C5EE337}"/>
              </a:ext>
            </a:extLst>
          </p:cNvPr>
          <p:cNvSpPr>
            <a:spLocks noGrp="1"/>
          </p:cNvSpPr>
          <p:nvPr>
            <p:ph type="title"/>
          </p:nvPr>
        </p:nvSpPr>
        <p:spPr>
          <a:xfrm>
            <a:off x="342900" y="316521"/>
            <a:ext cx="11506200" cy="1325563"/>
          </a:xfrm>
        </p:spPr>
        <p:txBody>
          <a:bodyPr/>
          <a:lstStyle/>
          <a:p>
            <a:r>
              <a:rPr lang="fr-FR" dirty="0"/>
              <a:t>Objectifs SMART :</a:t>
            </a:r>
          </a:p>
        </p:txBody>
      </p:sp>
      <p:sp>
        <p:nvSpPr>
          <p:cNvPr id="7" name="ZoneTexte 6">
            <a:extLst>
              <a:ext uri="{FF2B5EF4-FFF2-40B4-BE49-F238E27FC236}">
                <a16:creationId xmlns="" xmlns:a16="http://schemas.microsoft.com/office/drawing/2014/main" id="{DFB1CB85-70EA-B787-299C-6C839BFE720C}"/>
              </a:ext>
            </a:extLst>
          </p:cNvPr>
          <p:cNvSpPr txBox="1"/>
          <p:nvPr/>
        </p:nvSpPr>
        <p:spPr>
          <a:xfrm>
            <a:off x="342899" y="1929811"/>
            <a:ext cx="11331169" cy="3754874"/>
          </a:xfrm>
          <a:prstGeom prst="rect">
            <a:avLst/>
          </a:prstGeom>
          <a:noFill/>
        </p:spPr>
        <p:txBody>
          <a:bodyPr wrap="square">
            <a:spAutoFit/>
          </a:bodyPr>
          <a:lstStyle/>
          <a:p>
            <a:r>
              <a:rPr lang="fr-FR" sz="4400" dirty="0"/>
              <a:t>S : simples</a:t>
            </a:r>
          </a:p>
          <a:p>
            <a:r>
              <a:rPr lang="fr-FR" sz="4400" dirty="0"/>
              <a:t>M : mesurables</a:t>
            </a:r>
          </a:p>
          <a:p>
            <a:r>
              <a:rPr lang="fr-FR" sz="4400" dirty="0"/>
              <a:t>A : atteignables</a:t>
            </a:r>
          </a:p>
          <a:p>
            <a:r>
              <a:rPr lang="fr-FR" sz="4400" dirty="0"/>
              <a:t>R : réalisables</a:t>
            </a:r>
          </a:p>
          <a:p>
            <a:r>
              <a:rPr lang="fr-FR" sz="4400" dirty="0"/>
              <a:t>T : tenables dans le temps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F4444"/>
              </a:solidFill>
              <a:effectLst/>
              <a:uLnTx/>
              <a:uFillTx/>
              <a:latin typeface="Calibri"/>
              <a:ea typeface="+mn-ea"/>
              <a:cs typeface="+mn-cs"/>
            </a:endParaRPr>
          </a:p>
        </p:txBody>
      </p:sp>
    </p:spTree>
    <p:extLst>
      <p:ext uri="{BB962C8B-B14F-4D97-AF65-F5344CB8AC3E}">
        <p14:creationId xmlns:p14="http://schemas.microsoft.com/office/powerpoint/2010/main" val="1618814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3" name="Image 2">
            <a:extLst>
              <a:ext uri="{FF2B5EF4-FFF2-40B4-BE49-F238E27FC236}">
                <a16:creationId xmlns="" xmlns:a16="http://schemas.microsoft.com/office/drawing/2014/main" id="{D352CE1C-B23D-3099-35AF-BB3D7A0D63B3}"/>
              </a:ext>
            </a:extLst>
          </p:cNvPr>
          <p:cNvPicPr>
            <a:picLocks noChangeAspect="1"/>
          </p:cNvPicPr>
          <p:nvPr/>
        </p:nvPicPr>
        <p:blipFill>
          <a:blip r:embed="rId2"/>
          <a:stretch>
            <a:fillRect/>
          </a:stretch>
        </p:blipFill>
        <p:spPr>
          <a:xfrm>
            <a:off x="738187" y="433387"/>
            <a:ext cx="10715625" cy="5991225"/>
          </a:xfrm>
          <a:prstGeom prst="rect">
            <a:avLst/>
          </a:prstGeom>
        </p:spPr>
      </p:pic>
    </p:spTree>
    <p:extLst>
      <p:ext uri="{BB962C8B-B14F-4D97-AF65-F5344CB8AC3E}">
        <p14:creationId xmlns:p14="http://schemas.microsoft.com/office/powerpoint/2010/main" val="926534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DE07A85-6073-F11D-2A66-CE02E712BA04}"/>
              </a:ext>
            </a:extLst>
          </p:cNvPr>
          <p:cNvSpPr>
            <a:spLocks noGrp="1"/>
          </p:cNvSpPr>
          <p:nvPr>
            <p:ph type="title"/>
          </p:nvPr>
        </p:nvSpPr>
        <p:spPr/>
        <p:txBody>
          <a:bodyPr/>
          <a:lstStyle/>
          <a:p>
            <a:r>
              <a:rPr lang="fr-FR" dirty="0"/>
              <a:t>APA</a:t>
            </a:r>
          </a:p>
        </p:txBody>
      </p:sp>
      <p:sp>
        <p:nvSpPr>
          <p:cNvPr id="3" name="Espace réservé du numéro de diapositive 2">
            <a:extLst>
              <a:ext uri="{FF2B5EF4-FFF2-40B4-BE49-F238E27FC236}">
                <a16:creationId xmlns="" xmlns:a16="http://schemas.microsoft.com/office/drawing/2014/main" id="{7E37DB42-A8A5-542B-22FC-4F343FD7EB8C}"/>
              </a:ext>
            </a:extLst>
          </p:cNvPr>
          <p:cNvSpPr>
            <a:spLocks noGrp="1"/>
          </p:cNvSpPr>
          <p:nvPr>
            <p:ph type="sldNum" sz="quarter" idx="12"/>
          </p:nvPr>
        </p:nvSpPr>
        <p:spPr/>
        <p:txBody>
          <a:bodyPr/>
          <a:lstStyle/>
          <a:p>
            <a:fld id="{F8E47D07-9D1E-4FE9-B31A-2F5863681021}" type="slidenum">
              <a:rPr lang="en-GB" smtClean="0"/>
              <a:pPr/>
              <a:t>44</a:t>
            </a:fld>
            <a:endParaRPr lang="en-GB" dirty="0"/>
          </a:p>
        </p:txBody>
      </p:sp>
      <p:sp>
        <p:nvSpPr>
          <p:cNvPr id="4" name="Espace réservé du texte 3">
            <a:extLst>
              <a:ext uri="{FF2B5EF4-FFF2-40B4-BE49-F238E27FC236}">
                <a16:creationId xmlns="" xmlns:a16="http://schemas.microsoft.com/office/drawing/2014/main" id="{C1351244-BC05-2C95-606C-EC7A2B9980BD}"/>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62894270-B57E-EC54-83BD-F51B40861AF2}"/>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445AAF3A-4135-09BD-F980-681444F3C060}"/>
              </a:ext>
            </a:extLst>
          </p:cNvPr>
          <p:cNvPicPr>
            <a:picLocks noChangeAspect="1"/>
          </p:cNvPicPr>
          <p:nvPr/>
        </p:nvPicPr>
        <p:blipFill>
          <a:blip r:embed="rId2"/>
          <a:stretch>
            <a:fillRect/>
          </a:stretch>
        </p:blipFill>
        <p:spPr>
          <a:xfrm>
            <a:off x="1980606" y="1708579"/>
            <a:ext cx="8067675" cy="895350"/>
          </a:xfrm>
          <a:prstGeom prst="rect">
            <a:avLst/>
          </a:prstGeom>
        </p:spPr>
      </p:pic>
      <p:pic>
        <p:nvPicPr>
          <p:cNvPr id="9" name="Image 8">
            <a:extLst>
              <a:ext uri="{FF2B5EF4-FFF2-40B4-BE49-F238E27FC236}">
                <a16:creationId xmlns="" xmlns:a16="http://schemas.microsoft.com/office/drawing/2014/main" id="{DFC86A70-7E16-1556-EBAA-41E96C8639DE}"/>
              </a:ext>
            </a:extLst>
          </p:cNvPr>
          <p:cNvPicPr>
            <a:picLocks noChangeAspect="1"/>
          </p:cNvPicPr>
          <p:nvPr/>
        </p:nvPicPr>
        <p:blipFill>
          <a:blip r:embed="rId3"/>
          <a:stretch>
            <a:fillRect/>
          </a:stretch>
        </p:blipFill>
        <p:spPr>
          <a:xfrm>
            <a:off x="1992963" y="2493491"/>
            <a:ext cx="7915275" cy="1104900"/>
          </a:xfrm>
          <a:prstGeom prst="rect">
            <a:avLst/>
          </a:prstGeom>
        </p:spPr>
      </p:pic>
      <p:pic>
        <p:nvPicPr>
          <p:cNvPr id="11" name="Image 10">
            <a:extLst>
              <a:ext uri="{FF2B5EF4-FFF2-40B4-BE49-F238E27FC236}">
                <a16:creationId xmlns="" xmlns:a16="http://schemas.microsoft.com/office/drawing/2014/main" id="{64DBCEE0-58F6-654A-BC65-FCDDB19EE405}"/>
              </a:ext>
            </a:extLst>
          </p:cNvPr>
          <p:cNvPicPr>
            <a:picLocks noChangeAspect="1"/>
          </p:cNvPicPr>
          <p:nvPr/>
        </p:nvPicPr>
        <p:blipFill>
          <a:blip r:embed="rId4"/>
          <a:stretch>
            <a:fillRect/>
          </a:stretch>
        </p:blipFill>
        <p:spPr>
          <a:xfrm>
            <a:off x="2023468" y="3940390"/>
            <a:ext cx="7981950" cy="885825"/>
          </a:xfrm>
          <a:prstGeom prst="rect">
            <a:avLst/>
          </a:prstGeom>
        </p:spPr>
      </p:pic>
      <p:sp>
        <p:nvSpPr>
          <p:cNvPr id="6" name="Flèche : bas 5">
            <a:extLst>
              <a:ext uri="{FF2B5EF4-FFF2-40B4-BE49-F238E27FC236}">
                <a16:creationId xmlns="" xmlns:a16="http://schemas.microsoft.com/office/drawing/2014/main" id="{30ADB043-87AE-C074-1F4E-FD636073F04F}"/>
              </a:ext>
            </a:extLst>
          </p:cNvPr>
          <p:cNvSpPr/>
          <p:nvPr/>
        </p:nvSpPr>
        <p:spPr>
          <a:xfrm rot="16200000">
            <a:off x="1110343" y="1785257"/>
            <a:ext cx="685800" cy="56104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fr-FR" dirty="0" err="1"/>
          </a:p>
        </p:txBody>
      </p:sp>
      <p:pic>
        <p:nvPicPr>
          <p:cNvPr id="8" name="Image 7">
            <a:extLst>
              <a:ext uri="{FF2B5EF4-FFF2-40B4-BE49-F238E27FC236}">
                <a16:creationId xmlns="" xmlns:a16="http://schemas.microsoft.com/office/drawing/2014/main" id="{ECA88840-71D3-2920-86DA-62D0641E5828}"/>
              </a:ext>
            </a:extLst>
          </p:cNvPr>
          <p:cNvPicPr>
            <a:picLocks noChangeAspect="1"/>
          </p:cNvPicPr>
          <p:nvPr/>
        </p:nvPicPr>
        <p:blipFill>
          <a:blip r:embed="rId5"/>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2169228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3" name="Image 2">
            <a:extLst>
              <a:ext uri="{FF2B5EF4-FFF2-40B4-BE49-F238E27FC236}">
                <a16:creationId xmlns="" xmlns:a16="http://schemas.microsoft.com/office/drawing/2014/main" id="{EB749B68-162C-4AEC-6761-AE2125F3493D}"/>
              </a:ext>
            </a:extLst>
          </p:cNvPr>
          <p:cNvPicPr>
            <a:picLocks noChangeAspect="1"/>
          </p:cNvPicPr>
          <p:nvPr/>
        </p:nvPicPr>
        <p:blipFill>
          <a:blip r:embed="rId2"/>
          <a:stretch>
            <a:fillRect/>
          </a:stretch>
        </p:blipFill>
        <p:spPr>
          <a:xfrm>
            <a:off x="733425" y="433387"/>
            <a:ext cx="10725150" cy="5991225"/>
          </a:xfrm>
          <a:prstGeom prst="rect">
            <a:avLst/>
          </a:prstGeom>
        </p:spPr>
      </p:pic>
    </p:spTree>
    <p:extLst>
      <p:ext uri="{BB962C8B-B14F-4D97-AF65-F5344CB8AC3E}">
        <p14:creationId xmlns:p14="http://schemas.microsoft.com/office/powerpoint/2010/main" val="3168633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DE07A85-6073-F11D-2A66-CE02E712BA04}"/>
              </a:ext>
            </a:extLst>
          </p:cNvPr>
          <p:cNvSpPr>
            <a:spLocks noGrp="1"/>
          </p:cNvSpPr>
          <p:nvPr>
            <p:ph type="title"/>
          </p:nvPr>
        </p:nvSpPr>
        <p:spPr/>
        <p:txBody>
          <a:bodyPr/>
          <a:lstStyle/>
          <a:p>
            <a:r>
              <a:rPr lang="fr-FR" dirty="0"/>
              <a:t>Nutrition</a:t>
            </a:r>
          </a:p>
        </p:txBody>
      </p:sp>
      <p:sp>
        <p:nvSpPr>
          <p:cNvPr id="3" name="Espace réservé du numéro de diapositive 2">
            <a:extLst>
              <a:ext uri="{FF2B5EF4-FFF2-40B4-BE49-F238E27FC236}">
                <a16:creationId xmlns="" xmlns:a16="http://schemas.microsoft.com/office/drawing/2014/main" id="{7E37DB42-A8A5-542B-22FC-4F343FD7EB8C}"/>
              </a:ext>
            </a:extLst>
          </p:cNvPr>
          <p:cNvSpPr>
            <a:spLocks noGrp="1"/>
          </p:cNvSpPr>
          <p:nvPr>
            <p:ph type="sldNum" sz="quarter" idx="12"/>
          </p:nvPr>
        </p:nvSpPr>
        <p:spPr/>
        <p:txBody>
          <a:bodyPr/>
          <a:lstStyle/>
          <a:p>
            <a:fld id="{F8E47D07-9D1E-4FE9-B31A-2F5863681021}" type="slidenum">
              <a:rPr lang="en-GB" smtClean="0"/>
              <a:pPr/>
              <a:t>46</a:t>
            </a:fld>
            <a:endParaRPr lang="en-GB" dirty="0"/>
          </a:p>
        </p:txBody>
      </p:sp>
      <p:sp>
        <p:nvSpPr>
          <p:cNvPr id="4" name="Espace réservé du texte 3">
            <a:extLst>
              <a:ext uri="{FF2B5EF4-FFF2-40B4-BE49-F238E27FC236}">
                <a16:creationId xmlns="" xmlns:a16="http://schemas.microsoft.com/office/drawing/2014/main" id="{C1351244-BC05-2C95-606C-EC7A2B9980BD}"/>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62894270-B57E-EC54-83BD-F51B40861AF2}"/>
              </a:ext>
            </a:extLst>
          </p:cNvPr>
          <p:cNvSpPr>
            <a:spLocks noGrp="1"/>
          </p:cNvSpPr>
          <p:nvPr>
            <p:ph type="dt" sz="half" idx="10"/>
          </p:nvPr>
        </p:nvSpPr>
        <p:spPr/>
        <p:txBody>
          <a:bodyPr/>
          <a:lstStyle/>
          <a:p>
            <a:endParaRPr lang="en-GB" dirty="0"/>
          </a:p>
        </p:txBody>
      </p:sp>
      <p:pic>
        <p:nvPicPr>
          <p:cNvPr id="8" name="Image 7">
            <a:extLst>
              <a:ext uri="{FF2B5EF4-FFF2-40B4-BE49-F238E27FC236}">
                <a16:creationId xmlns="" xmlns:a16="http://schemas.microsoft.com/office/drawing/2014/main" id="{9044BB2D-6ACE-E0D4-7BDE-4DBAE59190AF}"/>
              </a:ext>
            </a:extLst>
          </p:cNvPr>
          <p:cNvPicPr>
            <a:picLocks noChangeAspect="1"/>
          </p:cNvPicPr>
          <p:nvPr/>
        </p:nvPicPr>
        <p:blipFill>
          <a:blip r:embed="rId2"/>
          <a:stretch>
            <a:fillRect/>
          </a:stretch>
        </p:blipFill>
        <p:spPr>
          <a:xfrm>
            <a:off x="2100261" y="1412239"/>
            <a:ext cx="7991475" cy="1362075"/>
          </a:xfrm>
          <a:prstGeom prst="rect">
            <a:avLst/>
          </a:prstGeom>
        </p:spPr>
      </p:pic>
      <p:pic>
        <p:nvPicPr>
          <p:cNvPr id="12" name="Image 11">
            <a:extLst>
              <a:ext uri="{FF2B5EF4-FFF2-40B4-BE49-F238E27FC236}">
                <a16:creationId xmlns="" xmlns:a16="http://schemas.microsoft.com/office/drawing/2014/main" id="{72355B04-2E6C-DC99-BB50-1275F54BE4CB}"/>
              </a:ext>
            </a:extLst>
          </p:cNvPr>
          <p:cNvPicPr>
            <a:picLocks noChangeAspect="1"/>
          </p:cNvPicPr>
          <p:nvPr/>
        </p:nvPicPr>
        <p:blipFill>
          <a:blip r:embed="rId3"/>
          <a:stretch>
            <a:fillRect/>
          </a:stretch>
        </p:blipFill>
        <p:spPr>
          <a:xfrm>
            <a:off x="2100261" y="2774314"/>
            <a:ext cx="7896225" cy="619125"/>
          </a:xfrm>
          <a:prstGeom prst="rect">
            <a:avLst/>
          </a:prstGeom>
        </p:spPr>
      </p:pic>
      <p:sp>
        <p:nvSpPr>
          <p:cNvPr id="6" name="Flèche : bas 5">
            <a:extLst>
              <a:ext uri="{FF2B5EF4-FFF2-40B4-BE49-F238E27FC236}">
                <a16:creationId xmlns="" xmlns:a16="http://schemas.microsoft.com/office/drawing/2014/main" id="{491CBA80-596B-D2EB-BDFC-FBC423098A40}"/>
              </a:ext>
            </a:extLst>
          </p:cNvPr>
          <p:cNvSpPr/>
          <p:nvPr/>
        </p:nvSpPr>
        <p:spPr>
          <a:xfrm rot="16200000">
            <a:off x="1110343" y="1785257"/>
            <a:ext cx="685800" cy="56104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fr-FR" dirty="0" err="1"/>
          </a:p>
        </p:txBody>
      </p:sp>
      <p:pic>
        <p:nvPicPr>
          <p:cNvPr id="7" name="Image 6">
            <a:extLst>
              <a:ext uri="{FF2B5EF4-FFF2-40B4-BE49-F238E27FC236}">
                <a16:creationId xmlns="" xmlns:a16="http://schemas.microsoft.com/office/drawing/2014/main" id="{7C5677CA-B4B9-FBDD-E25C-E85FB3B58D37}"/>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738561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dirty="0"/>
          </a:p>
        </p:txBody>
      </p:sp>
      <p:pic>
        <p:nvPicPr>
          <p:cNvPr id="3" name="Image 2">
            <a:extLst>
              <a:ext uri="{FF2B5EF4-FFF2-40B4-BE49-F238E27FC236}">
                <a16:creationId xmlns="" xmlns:a16="http://schemas.microsoft.com/office/drawing/2014/main" id="{43036C3B-AAC4-50CE-9C64-3D5BCD023D63}"/>
              </a:ext>
            </a:extLst>
          </p:cNvPr>
          <p:cNvPicPr>
            <a:picLocks noChangeAspect="1"/>
          </p:cNvPicPr>
          <p:nvPr/>
        </p:nvPicPr>
        <p:blipFill>
          <a:blip r:embed="rId2"/>
          <a:stretch>
            <a:fillRect/>
          </a:stretch>
        </p:blipFill>
        <p:spPr>
          <a:xfrm>
            <a:off x="681036" y="520700"/>
            <a:ext cx="10829925" cy="5972175"/>
          </a:xfrm>
          <a:prstGeom prst="rect">
            <a:avLst/>
          </a:prstGeom>
        </p:spPr>
      </p:pic>
      <p:pic>
        <p:nvPicPr>
          <p:cNvPr id="5" name="Image 4">
            <a:extLst>
              <a:ext uri="{FF2B5EF4-FFF2-40B4-BE49-F238E27FC236}">
                <a16:creationId xmlns="" xmlns:a16="http://schemas.microsoft.com/office/drawing/2014/main" id="{E070AE0E-C093-7718-0AF7-596ECD125A0D}"/>
              </a:ext>
            </a:extLst>
          </p:cNvPr>
          <p:cNvPicPr>
            <a:picLocks noChangeAspect="1"/>
          </p:cNvPicPr>
          <p:nvPr/>
        </p:nvPicPr>
        <p:blipFill>
          <a:blip r:embed="rId3"/>
          <a:stretch>
            <a:fillRect/>
          </a:stretch>
        </p:blipFill>
        <p:spPr>
          <a:xfrm rot="1575726">
            <a:off x="1018214" y="425122"/>
            <a:ext cx="2777422" cy="6163331"/>
          </a:xfrm>
          <a:prstGeom prst="rect">
            <a:avLst/>
          </a:prstGeom>
        </p:spPr>
      </p:pic>
      <p:pic>
        <p:nvPicPr>
          <p:cNvPr id="7" name="Image 6">
            <a:extLst>
              <a:ext uri="{FF2B5EF4-FFF2-40B4-BE49-F238E27FC236}">
                <a16:creationId xmlns="" xmlns:a16="http://schemas.microsoft.com/office/drawing/2014/main" id="{770749BE-EBA7-F604-B3FD-EBF6D03C6D04}"/>
              </a:ext>
            </a:extLst>
          </p:cNvPr>
          <p:cNvPicPr>
            <a:picLocks noChangeAspect="1"/>
          </p:cNvPicPr>
          <p:nvPr/>
        </p:nvPicPr>
        <p:blipFill>
          <a:blip r:embed="rId4"/>
          <a:stretch>
            <a:fillRect/>
          </a:stretch>
        </p:blipFill>
        <p:spPr>
          <a:xfrm rot="21057297">
            <a:off x="3999618" y="418840"/>
            <a:ext cx="2946861" cy="6221473"/>
          </a:xfrm>
          <a:prstGeom prst="rect">
            <a:avLst/>
          </a:prstGeom>
        </p:spPr>
      </p:pic>
      <p:pic>
        <p:nvPicPr>
          <p:cNvPr id="9" name="Image 8">
            <a:extLst>
              <a:ext uri="{FF2B5EF4-FFF2-40B4-BE49-F238E27FC236}">
                <a16:creationId xmlns="" xmlns:a16="http://schemas.microsoft.com/office/drawing/2014/main" id="{6028DD86-EDD6-F8CB-C3E3-241BC98527D4}"/>
              </a:ext>
            </a:extLst>
          </p:cNvPr>
          <p:cNvPicPr>
            <a:picLocks noChangeAspect="1"/>
          </p:cNvPicPr>
          <p:nvPr/>
        </p:nvPicPr>
        <p:blipFill>
          <a:blip r:embed="rId5"/>
          <a:stretch>
            <a:fillRect/>
          </a:stretch>
        </p:blipFill>
        <p:spPr>
          <a:xfrm rot="1196285">
            <a:off x="7354118" y="587690"/>
            <a:ext cx="3347191" cy="5632255"/>
          </a:xfrm>
          <a:prstGeom prst="rect">
            <a:avLst/>
          </a:prstGeom>
        </p:spPr>
      </p:pic>
    </p:spTree>
    <p:extLst>
      <p:ext uri="{BB962C8B-B14F-4D97-AF65-F5344CB8AC3E}">
        <p14:creationId xmlns:p14="http://schemas.microsoft.com/office/powerpoint/2010/main" val="302118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B0E5400-8E51-13F9-30D9-F4A28ED77FD7}"/>
              </a:ext>
            </a:extLst>
          </p:cNvPr>
          <p:cNvSpPr>
            <a:spLocks noGrp="1"/>
          </p:cNvSpPr>
          <p:nvPr>
            <p:ph type="title"/>
          </p:nvPr>
        </p:nvSpPr>
        <p:spPr/>
        <p:txBody>
          <a:bodyPr>
            <a:normAutofit fontScale="90000"/>
          </a:bodyPr>
          <a:lstStyle/>
          <a:p>
            <a:r>
              <a:rPr lang="fr-FR" dirty="0"/>
              <a:t>Recommandations DT2 – PEC non médicamenteuse</a:t>
            </a:r>
          </a:p>
        </p:txBody>
      </p:sp>
      <p:sp>
        <p:nvSpPr>
          <p:cNvPr id="3" name="Espace réservé du numéro de diapositive 2">
            <a:extLst>
              <a:ext uri="{FF2B5EF4-FFF2-40B4-BE49-F238E27FC236}">
                <a16:creationId xmlns="" xmlns:a16="http://schemas.microsoft.com/office/drawing/2014/main" id="{FD4690BF-9C61-0A79-DF9A-4A42F813B1AB}"/>
              </a:ext>
            </a:extLst>
          </p:cNvPr>
          <p:cNvSpPr>
            <a:spLocks noGrp="1"/>
          </p:cNvSpPr>
          <p:nvPr>
            <p:ph type="sldNum" sz="quarter" idx="12"/>
          </p:nvPr>
        </p:nvSpPr>
        <p:spPr/>
        <p:txBody>
          <a:bodyPr/>
          <a:lstStyle/>
          <a:p>
            <a:fld id="{F8E47D07-9D1E-4FE9-B31A-2F5863681021}" type="slidenum">
              <a:rPr lang="en-GB" smtClean="0"/>
              <a:pPr/>
              <a:t>48</a:t>
            </a:fld>
            <a:endParaRPr lang="en-GB" dirty="0"/>
          </a:p>
        </p:txBody>
      </p:sp>
      <p:sp>
        <p:nvSpPr>
          <p:cNvPr id="4" name="Espace réservé du texte 3">
            <a:extLst>
              <a:ext uri="{FF2B5EF4-FFF2-40B4-BE49-F238E27FC236}">
                <a16:creationId xmlns="" xmlns:a16="http://schemas.microsoft.com/office/drawing/2014/main" id="{3E288ED1-7DDC-FE71-9E15-32DEE3DF9CDB}"/>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CD152FF0-9E89-7843-EEDB-6E2A50FE3CB5}"/>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8FBF0EBF-0C23-A996-266F-17055C62A8BD}"/>
              </a:ext>
            </a:extLst>
          </p:cNvPr>
          <p:cNvPicPr>
            <a:picLocks noChangeAspect="1"/>
          </p:cNvPicPr>
          <p:nvPr/>
        </p:nvPicPr>
        <p:blipFill>
          <a:blip r:embed="rId2"/>
          <a:stretch>
            <a:fillRect/>
          </a:stretch>
        </p:blipFill>
        <p:spPr>
          <a:xfrm>
            <a:off x="1299289" y="1713470"/>
            <a:ext cx="9593422" cy="3431059"/>
          </a:xfrm>
          <a:prstGeom prst="rect">
            <a:avLst/>
          </a:prstGeom>
        </p:spPr>
      </p:pic>
      <p:pic>
        <p:nvPicPr>
          <p:cNvPr id="6" name="Image 5">
            <a:extLst>
              <a:ext uri="{FF2B5EF4-FFF2-40B4-BE49-F238E27FC236}">
                <a16:creationId xmlns="" xmlns:a16="http://schemas.microsoft.com/office/drawing/2014/main" id="{F093A8FA-8D52-5862-DF3D-E2D72F0F7C19}"/>
              </a:ext>
            </a:extLst>
          </p:cNvPr>
          <p:cNvPicPr>
            <a:picLocks noChangeAspect="1"/>
          </p:cNvPicPr>
          <p:nvPr/>
        </p:nvPicPr>
        <p:blipFill>
          <a:blip r:embed="rId3"/>
          <a:stretch>
            <a:fillRect/>
          </a:stretch>
        </p:blipFill>
        <p:spPr>
          <a:xfrm>
            <a:off x="10850303" y="275025"/>
            <a:ext cx="1133435" cy="513715"/>
          </a:xfrm>
          <a:prstGeom prst="rect">
            <a:avLst/>
          </a:prstGeom>
        </p:spPr>
      </p:pic>
    </p:spTree>
    <p:extLst>
      <p:ext uri="{BB962C8B-B14F-4D97-AF65-F5344CB8AC3E}">
        <p14:creationId xmlns:p14="http://schemas.microsoft.com/office/powerpoint/2010/main" val="33275491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353198" y="466253"/>
            <a:ext cx="11376025" cy="1007427"/>
          </a:xfrm>
        </p:spPr>
        <p:txBody>
          <a:bodyPr>
            <a:normAutofit fontScale="90000"/>
          </a:bodyPr>
          <a:lstStyle/>
          <a:p>
            <a:r>
              <a:rPr lang="fr-FR" dirty="0"/>
              <a:t>Prise en charge médicamenteuse : mono et bithérapie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fld id="{F8E47D07-9D1E-4FE9-B31A-2F5863681021}" type="slidenum">
              <a:rPr lang="en-GB" smtClean="0"/>
              <a:pPr/>
              <a:t>49</a:t>
            </a:fld>
            <a:endParaRPr lang="en-GB"/>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endParaRPr lang="en-GB"/>
          </a:p>
        </p:txBody>
      </p:sp>
      <p:pic>
        <p:nvPicPr>
          <p:cNvPr id="2" name="Image 1">
            <a:extLst>
              <a:ext uri="{FF2B5EF4-FFF2-40B4-BE49-F238E27FC236}">
                <a16:creationId xmlns="" xmlns:a16="http://schemas.microsoft.com/office/drawing/2014/main" id="{E477CA2D-A4D2-1397-1130-6CFBA0B7B6F9}"/>
              </a:ext>
            </a:extLst>
          </p:cNvPr>
          <p:cNvPicPr>
            <a:picLocks noChangeAspect="1"/>
          </p:cNvPicPr>
          <p:nvPr/>
        </p:nvPicPr>
        <p:blipFill>
          <a:blip r:embed="rId3"/>
          <a:stretch>
            <a:fillRect/>
          </a:stretch>
        </p:blipFill>
        <p:spPr>
          <a:xfrm>
            <a:off x="10916206" y="82840"/>
            <a:ext cx="1133435" cy="513715"/>
          </a:xfrm>
          <a:prstGeom prst="rect">
            <a:avLst/>
          </a:prstGeom>
        </p:spPr>
      </p:pic>
      <p:sp>
        <p:nvSpPr>
          <p:cNvPr id="9" name="ZoneTexte 8">
            <a:extLst>
              <a:ext uri="{FF2B5EF4-FFF2-40B4-BE49-F238E27FC236}">
                <a16:creationId xmlns="" xmlns:a16="http://schemas.microsoft.com/office/drawing/2014/main" id="{928B79E2-00D9-E667-D298-7ECCA301D8B6}"/>
              </a:ext>
            </a:extLst>
          </p:cNvPr>
          <p:cNvSpPr txBox="1"/>
          <p:nvPr/>
        </p:nvSpPr>
        <p:spPr>
          <a:xfrm>
            <a:off x="901277" y="1473680"/>
            <a:ext cx="10515743" cy="3262432"/>
          </a:xfrm>
          <a:prstGeom prst="rect">
            <a:avLst/>
          </a:prstGeom>
          <a:noFill/>
        </p:spPr>
        <p:txBody>
          <a:bodyPr wrap="square">
            <a:spAutoFit/>
          </a:bodyPr>
          <a:lstStyle/>
          <a:p>
            <a:endParaRPr lang="fr-FR" b="1" dirty="0"/>
          </a:p>
          <a:p>
            <a:endParaRPr lang="fr-FR" dirty="0"/>
          </a:p>
          <a:p>
            <a:r>
              <a:rPr lang="fr-FR" dirty="0"/>
              <a:t>Ainsi, concernant la pratique clinique, </a:t>
            </a:r>
            <a:r>
              <a:rPr lang="fr-FR" dirty="0">
                <a:solidFill>
                  <a:srgbClr val="990033"/>
                </a:solidFill>
              </a:rPr>
              <a:t>il apparaît important de pouvoir proposer les traitements ayant montré un bénéfice cardiovasculaire, cardiaque et/ou rénal avec un niveau de preuve fort (niveau de preuve 1), dès une première ligne le cas échéant, indépendamment d’une prescription de </a:t>
            </a:r>
            <a:r>
              <a:rPr lang="fr-FR" sz="2000" b="1" dirty="0">
                <a:solidFill>
                  <a:srgbClr val="990033"/>
                </a:solidFill>
              </a:rPr>
              <a:t>metformine</a:t>
            </a:r>
            <a:r>
              <a:rPr lang="fr-FR" dirty="0">
                <a:solidFill>
                  <a:srgbClr val="990033"/>
                </a:solidFill>
              </a:rPr>
              <a:t> d’une part et du niveau d’HbA1c d’autre part (hors risque d’hypoglycémie). </a:t>
            </a:r>
            <a:r>
              <a:rPr lang="fr-FR" dirty="0"/>
              <a:t>Ainsi, en l’occurrence :</a:t>
            </a:r>
          </a:p>
          <a:p>
            <a:endParaRPr lang="fr-FR" dirty="0"/>
          </a:p>
          <a:p>
            <a:pPr lvl="2"/>
            <a:r>
              <a:rPr lang="fr-FR" sz="2000" b="1" dirty="0">
                <a:solidFill>
                  <a:srgbClr val="990033"/>
                </a:solidFill>
              </a:rPr>
              <a:t>➔ les iSGLT2 pour la prévention d’évènements cardiovasculaires, la prévention d’hospitalisation pour insuffisance cardiaque et la prévention de l’insuffisance rénale terminale ; </a:t>
            </a:r>
          </a:p>
          <a:p>
            <a:pPr lvl="2"/>
            <a:r>
              <a:rPr lang="fr-FR" sz="2000" b="1" dirty="0">
                <a:solidFill>
                  <a:srgbClr val="990033"/>
                </a:solidFill>
              </a:rPr>
              <a:t>➔ les aGLP1 pour la prévention d’évènements cardiovasculaires.</a:t>
            </a:r>
          </a:p>
        </p:txBody>
      </p:sp>
    </p:spTree>
    <p:extLst>
      <p:ext uri="{BB962C8B-B14F-4D97-AF65-F5344CB8AC3E}">
        <p14:creationId xmlns:p14="http://schemas.microsoft.com/office/powerpoint/2010/main" val="1911359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B9D24875-69B0-9AD3-F43B-2E1D3D92FD88}"/>
              </a:ext>
            </a:extLst>
          </p:cNvPr>
          <p:cNvSpPr/>
          <p:nvPr/>
        </p:nvSpPr>
        <p:spPr>
          <a:xfrm>
            <a:off x="185450" y="153134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78FBD08E-CFDB-831E-66ED-4F91B1A4EB34}"/>
              </a:ext>
            </a:extLst>
          </p:cNvPr>
          <p:cNvSpPr>
            <a:spLocks noGrp="1"/>
          </p:cNvSpPr>
          <p:nvPr>
            <p:ph type="title"/>
          </p:nvPr>
        </p:nvSpPr>
        <p:spPr>
          <a:xfrm>
            <a:off x="342899" y="198825"/>
            <a:ext cx="11506200" cy="814727"/>
          </a:xfrm>
        </p:spPr>
        <p:txBody>
          <a:bodyPr/>
          <a:lstStyle/>
          <a:p>
            <a:r>
              <a:rPr lang="fr-FR"/>
              <a:t>Le diabète a un fort impact sociétal</a:t>
            </a:r>
          </a:p>
        </p:txBody>
      </p:sp>
      <p:sp>
        <p:nvSpPr>
          <p:cNvPr id="10" name="ZoneTexte 9">
            <a:extLst>
              <a:ext uri="{FF2B5EF4-FFF2-40B4-BE49-F238E27FC236}">
                <a16:creationId xmlns="" xmlns:a16="http://schemas.microsoft.com/office/drawing/2014/main" id="{33547EEA-6E47-CEF2-3C67-8D5372EE994E}"/>
              </a:ext>
            </a:extLst>
          </p:cNvPr>
          <p:cNvSpPr txBox="1"/>
          <p:nvPr/>
        </p:nvSpPr>
        <p:spPr>
          <a:xfrm>
            <a:off x="185450" y="6314149"/>
            <a:ext cx="60948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3F4444"/>
                </a:solidFill>
                <a:effectLst/>
                <a:uLnTx/>
                <a:uFillTx/>
                <a:latin typeface="Calibri"/>
                <a:ea typeface="+mn-ea"/>
                <a:cs typeface="+mn-cs"/>
              </a:rPr>
              <a:t>SYNTHÈSE DU RAPPORT DE PROPOSITIONS DE L’ASSURANCE MALADIE POUR 2024</a:t>
            </a:r>
            <a:endParaRPr kumimoji="0" lang="fr-FR" sz="1200" b="0" i="0" u="none" strike="noStrike" kern="1200" cap="none" spc="0" normalizeH="0" baseline="0" noProof="0">
              <a:ln>
                <a:noFill/>
              </a:ln>
              <a:solidFill>
                <a:srgbClr val="3F4444"/>
              </a:solidFill>
              <a:effectLst/>
              <a:uLnTx/>
              <a:uFillTx/>
              <a:latin typeface="Calibri"/>
              <a:ea typeface="+mn-ea"/>
              <a:cs typeface="+mn-cs"/>
            </a:endParaRPr>
          </a:p>
        </p:txBody>
      </p:sp>
      <p:pic>
        <p:nvPicPr>
          <p:cNvPr id="6" name="Image 5">
            <a:extLst>
              <a:ext uri="{FF2B5EF4-FFF2-40B4-BE49-F238E27FC236}">
                <a16:creationId xmlns="" xmlns:a16="http://schemas.microsoft.com/office/drawing/2014/main" id="{1385AE8E-81FE-8BBD-AA09-EF7F314F376A}"/>
              </a:ext>
            </a:extLst>
          </p:cNvPr>
          <p:cNvPicPr>
            <a:picLocks noChangeAspect="1"/>
          </p:cNvPicPr>
          <p:nvPr/>
        </p:nvPicPr>
        <p:blipFill rotWithShape="1">
          <a:blip r:embed="rId2"/>
          <a:srcRect l="41566" t="38233" r="18765" b="13149"/>
          <a:stretch/>
        </p:blipFill>
        <p:spPr>
          <a:xfrm>
            <a:off x="2487975" y="1634235"/>
            <a:ext cx="6700093" cy="4619055"/>
          </a:xfrm>
          <a:prstGeom prst="rect">
            <a:avLst/>
          </a:prstGeom>
        </p:spPr>
      </p:pic>
      <p:sp>
        <p:nvSpPr>
          <p:cNvPr id="9" name="Rectangle 8">
            <a:extLst>
              <a:ext uri="{FF2B5EF4-FFF2-40B4-BE49-F238E27FC236}">
                <a16:creationId xmlns="" xmlns:a16="http://schemas.microsoft.com/office/drawing/2014/main" id="{C956CD60-FA11-B785-D00D-47B6866E9509}"/>
              </a:ext>
            </a:extLst>
          </p:cNvPr>
          <p:cNvSpPr/>
          <p:nvPr/>
        </p:nvSpPr>
        <p:spPr>
          <a:xfrm>
            <a:off x="2707395" y="2137272"/>
            <a:ext cx="5048482" cy="18728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normAutofit fontScale="40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830051"/>
              </a:solidFill>
              <a:effectLst/>
              <a:uLnTx/>
              <a:uFillTx/>
              <a:latin typeface="Calibri"/>
              <a:ea typeface="+mn-ea"/>
              <a:cs typeface="+mn-cs"/>
            </a:endParaRPr>
          </a:p>
        </p:txBody>
      </p:sp>
      <p:pic>
        <p:nvPicPr>
          <p:cNvPr id="12" name="Image 11">
            <a:extLst>
              <a:ext uri="{FF2B5EF4-FFF2-40B4-BE49-F238E27FC236}">
                <a16:creationId xmlns="" xmlns:a16="http://schemas.microsoft.com/office/drawing/2014/main" id="{6D7C9702-38F9-4839-AC6F-DAC7344EF294}"/>
              </a:ext>
            </a:extLst>
          </p:cNvPr>
          <p:cNvPicPr>
            <a:picLocks noChangeAspect="1"/>
          </p:cNvPicPr>
          <p:nvPr/>
        </p:nvPicPr>
        <p:blipFill rotWithShape="1">
          <a:blip r:embed="rId3"/>
          <a:srcRect l="41024" t="41230" r="49127" b="47631"/>
          <a:stretch/>
        </p:blipFill>
        <p:spPr>
          <a:xfrm>
            <a:off x="1068037" y="1709484"/>
            <a:ext cx="1639358" cy="1042864"/>
          </a:xfrm>
          <a:prstGeom prst="rect">
            <a:avLst/>
          </a:prstGeom>
        </p:spPr>
      </p:pic>
    </p:spTree>
    <p:extLst>
      <p:ext uri="{BB962C8B-B14F-4D97-AF65-F5344CB8AC3E}">
        <p14:creationId xmlns:p14="http://schemas.microsoft.com/office/powerpoint/2010/main" val="634987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a:xfrm>
            <a:off x="424463" y="363623"/>
            <a:ext cx="11376025" cy="1007427"/>
          </a:xfrm>
        </p:spPr>
        <p:txBody>
          <a:bodyPr/>
          <a:lstStyle/>
          <a:p>
            <a:endParaRPr lang="fr-FR"/>
          </a:p>
        </p:txBody>
      </p:sp>
      <p:pic>
        <p:nvPicPr>
          <p:cNvPr id="3" name="Image 2">
            <a:extLst>
              <a:ext uri="{FF2B5EF4-FFF2-40B4-BE49-F238E27FC236}">
                <a16:creationId xmlns="" xmlns:a16="http://schemas.microsoft.com/office/drawing/2014/main" id="{7DAA3C19-1B5D-5051-C13C-22185FB3F786}"/>
              </a:ext>
            </a:extLst>
          </p:cNvPr>
          <p:cNvPicPr>
            <a:picLocks noChangeAspect="1"/>
          </p:cNvPicPr>
          <p:nvPr/>
        </p:nvPicPr>
        <p:blipFill>
          <a:blip r:embed="rId3"/>
          <a:stretch>
            <a:fillRect/>
          </a:stretch>
        </p:blipFill>
        <p:spPr>
          <a:xfrm>
            <a:off x="255373" y="115329"/>
            <a:ext cx="11241302" cy="6549081"/>
          </a:xfrm>
          <a:prstGeom prst="rect">
            <a:avLst/>
          </a:prstGeom>
        </p:spPr>
      </p:pic>
    </p:spTree>
    <p:extLst>
      <p:ext uri="{BB962C8B-B14F-4D97-AF65-F5344CB8AC3E}">
        <p14:creationId xmlns:p14="http://schemas.microsoft.com/office/powerpoint/2010/main" val="1517596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a:xfrm>
            <a:off x="838200" y="107093"/>
            <a:ext cx="10515600" cy="1583596"/>
          </a:xfrm>
        </p:spPr>
        <p:txBody>
          <a:bodyPr/>
          <a:lstStyle/>
          <a:p>
            <a:endParaRPr lang="fr-FR" dirty="0"/>
          </a:p>
        </p:txBody>
      </p:sp>
      <p:pic>
        <p:nvPicPr>
          <p:cNvPr id="3" name="Image 2">
            <a:extLst>
              <a:ext uri="{FF2B5EF4-FFF2-40B4-BE49-F238E27FC236}">
                <a16:creationId xmlns="" xmlns:a16="http://schemas.microsoft.com/office/drawing/2014/main" id="{CE1719EE-45EE-8303-4678-4A0326241EE8}"/>
              </a:ext>
            </a:extLst>
          </p:cNvPr>
          <p:cNvPicPr>
            <a:picLocks noChangeAspect="1"/>
          </p:cNvPicPr>
          <p:nvPr/>
        </p:nvPicPr>
        <p:blipFill>
          <a:blip r:embed="rId2"/>
          <a:stretch>
            <a:fillRect/>
          </a:stretch>
        </p:blipFill>
        <p:spPr>
          <a:xfrm>
            <a:off x="214184" y="400050"/>
            <a:ext cx="11780107" cy="6057900"/>
          </a:xfrm>
          <a:prstGeom prst="rect">
            <a:avLst/>
          </a:prstGeom>
        </p:spPr>
      </p:pic>
    </p:spTree>
    <p:extLst>
      <p:ext uri="{BB962C8B-B14F-4D97-AF65-F5344CB8AC3E}">
        <p14:creationId xmlns:p14="http://schemas.microsoft.com/office/powerpoint/2010/main" val="79722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3" name="Image 2">
            <a:extLst>
              <a:ext uri="{FF2B5EF4-FFF2-40B4-BE49-F238E27FC236}">
                <a16:creationId xmlns="" xmlns:a16="http://schemas.microsoft.com/office/drawing/2014/main" id="{97681B04-72E3-C543-2669-5C7666E8F850}"/>
              </a:ext>
            </a:extLst>
          </p:cNvPr>
          <p:cNvPicPr>
            <a:picLocks noChangeAspect="1"/>
          </p:cNvPicPr>
          <p:nvPr/>
        </p:nvPicPr>
        <p:blipFill>
          <a:blip r:embed="rId2"/>
          <a:stretch>
            <a:fillRect/>
          </a:stretch>
        </p:blipFill>
        <p:spPr>
          <a:xfrm>
            <a:off x="247135" y="148281"/>
            <a:ext cx="11705968" cy="6290619"/>
          </a:xfrm>
          <a:prstGeom prst="rect">
            <a:avLst/>
          </a:prstGeom>
        </p:spPr>
      </p:pic>
    </p:spTree>
    <p:extLst>
      <p:ext uri="{BB962C8B-B14F-4D97-AF65-F5344CB8AC3E}">
        <p14:creationId xmlns:p14="http://schemas.microsoft.com/office/powerpoint/2010/main" val="945537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52CB741-2E63-AF03-B911-B8F50CBBE877}"/>
              </a:ext>
            </a:extLst>
          </p:cNvPr>
          <p:cNvSpPr>
            <a:spLocks noGrp="1"/>
          </p:cNvSpPr>
          <p:nvPr>
            <p:ph type="title"/>
          </p:nvPr>
        </p:nvSpPr>
        <p:spPr>
          <a:xfrm>
            <a:off x="407987" y="226269"/>
            <a:ext cx="11376025" cy="1007427"/>
          </a:xfrm>
        </p:spPr>
        <p:txBody>
          <a:bodyPr/>
          <a:lstStyle/>
          <a:p>
            <a:r>
              <a:rPr lang="fr-FR" dirty="0"/>
              <a:t>A l’initiation des traitements médicamenteux</a:t>
            </a:r>
          </a:p>
        </p:txBody>
      </p:sp>
      <p:sp>
        <p:nvSpPr>
          <p:cNvPr id="3" name="Espace réservé du numéro de diapositive 2">
            <a:extLst>
              <a:ext uri="{FF2B5EF4-FFF2-40B4-BE49-F238E27FC236}">
                <a16:creationId xmlns="" xmlns:a16="http://schemas.microsoft.com/office/drawing/2014/main" id="{6A53F265-581B-13E9-7BB0-783756F896C7}"/>
              </a:ext>
            </a:extLst>
          </p:cNvPr>
          <p:cNvSpPr>
            <a:spLocks noGrp="1"/>
          </p:cNvSpPr>
          <p:nvPr>
            <p:ph type="sldNum" sz="quarter" idx="12"/>
          </p:nvPr>
        </p:nvSpPr>
        <p:spPr/>
        <p:txBody>
          <a:bodyPr/>
          <a:lstStyle/>
          <a:p>
            <a:fld id="{F8E47D07-9D1E-4FE9-B31A-2F5863681021}" type="slidenum">
              <a:rPr lang="en-GB" smtClean="0"/>
              <a:pPr/>
              <a:t>53</a:t>
            </a:fld>
            <a:endParaRPr lang="en-GB" dirty="0"/>
          </a:p>
        </p:txBody>
      </p:sp>
      <p:sp>
        <p:nvSpPr>
          <p:cNvPr id="4" name="Espace réservé du texte 3">
            <a:extLst>
              <a:ext uri="{FF2B5EF4-FFF2-40B4-BE49-F238E27FC236}">
                <a16:creationId xmlns="" xmlns:a16="http://schemas.microsoft.com/office/drawing/2014/main" id="{2B22E90E-3BD4-4515-9B6C-6D73EC1BE607}"/>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58AB0678-8854-BBA6-E841-81C4D15B2484}"/>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D033B36D-4151-AB36-CC88-14A672417151}"/>
              </a:ext>
            </a:extLst>
          </p:cNvPr>
          <p:cNvPicPr>
            <a:picLocks noChangeAspect="1"/>
          </p:cNvPicPr>
          <p:nvPr/>
        </p:nvPicPr>
        <p:blipFill>
          <a:blip r:embed="rId3"/>
          <a:stretch>
            <a:fillRect/>
          </a:stretch>
        </p:blipFill>
        <p:spPr>
          <a:xfrm>
            <a:off x="203994" y="1070701"/>
            <a:ext cx="6720339" cy="2657442"/>
          </a:xfrm>
          <a:prstGeom prst="rect">
            <a:avLst/>
          </a:prstGeom>
        </p:spPr>
      </p:pic>
      <p:pic>
        <p:nvPicPr>
          <p:cNvPr id="9" name="Image 8">
            <a:extLst>
              <a:ext uri="{FF2B5EF4-FFF2-40B4-BE49-F238E27FC236}">
                <a16:creationId xmlns="" xmlns:a16="http://schemas.microsoft.com/office/drawing/2014/main" id="{C07EA145-5090-1CCB-2581-B03877E6FEEC}"/>
              </a:ext>
            </a:extLst>
          </p:cNvPr>
          <p:cNvPicPr>
            <a:picLocks noChangeAspect="1"/>
          </p:cNvPicPr>
          <p:nvPr/>
        </p:nvPicPr>
        <p:blipFill>
          <a:blip r:embed="rId4"/>
          <a:stretch>
            <a:fillRect/>
          </a:stretch>
        </p:blipFill>
        <p:spPr>
          <a:xfrm>
            <a:off x="4181090" y="3889207"/>
            <a:ext cx="7858125" cy="1009650"/>
          </a:xfrm>
          <a:prstGeom prst="rect">
            <a:avLst/>
          </a:prstGeom>
        </p:spPr>
      </p:pic>
      <p:pic>
        <p:nvPicPr>
          <p:cNvPr id="11" name="Image 10">
            <a:extLst>
              <a:ext uri="{FF2B5EF4-FFF2-40B4-BE49-F238E27FC236}">
                <a16:creationId xmlns="" xmlns:a16="http://schemas.microsoft.com/office/drawing/2014/main" id="{73B9FA06-9E61-B3D4-5B00-C9A8E7094662}"/>
              </a:ext>
            </a:extLst>
          </p:cNvPr>
          <p:cNvPicPr>
            <a:picLocks noChangeAspect="1"/>
          </p:cNvPicPr>
          <p:nvPr/>
        </p:nvPicPr>
        <p:blipFill>
          <a:blip r:embed="rId5"/>
          <a:stretch>
            <a:fillRect/>
          </a:stretch>
        </p:blipFill>
        <p:spPr>
          <a:xfrm>
            <a:off x="223453" y="5165421"/>
            <a:ext cx="6572764" cy="1305061"/>
          </a:xfrm>
          <a:prstGeom prst="rect">
            <a:avLst/>
          </a:prstGeom>
        </p:spPr>
      </p:pic>
      <p:sp>
        <p:nvSpPr>
          <p:cNvPr id="12" name="Rectangle : coins arrondis 11">
            <a:extLst>
              <a:ext uri="{FF2B5EF4-FFF2-40B4-BE49-F238E27FC236}">
                <a16:creationId xmlns="" xmlns:a16="http://schemas.microsoft.com/office/drawing/2014/main" id="{F8CFD049-D855-EC3C-35F0-D0BA18669F87}"/>
              </a:ext>
            </a:extLst>
          </p:cNvPr>
          <p:cNvSpPr/>
          <p:nvPr/>
        </p:nvSpPr>
        <p:spPr>
          <a:xfrm>
            <a:off x="4028303" y="3889207"/>
            <a:ext cx="8010912" cy="1007427"/>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fr-FR" dirty="0" err="1"/>
          </a:p>
        </p:txBody>
      </p:sp>
      <p:sp>
        <p:nvSpPr>
          <p:cNvPr id="6" name="Rectangle : coins arrondis 5">
            <a:extLst>
              <a:ext uri="{FF2B5EF4-FFF2-40B4-BE49-F238E27FC236}">
                <a16:creationId xmlns="" xmlns:a16="http://schemas.microsoft.com/office/drawing/2014/main" id="{E412DAEE-C90F-EFB4-6850-71661ACD4339}"/>
              </a:ext>
            </a:extLst>
          </p:cNvPr>
          <p:cNvSpPr/>
          <p:nvPr/>
        </p:nvSpPr>
        <p:spPr>
          <a:xfrm>
            <a:off x="1319197" y="1126374"/>
            <a:ext cx="5683181" cy="1458617"/>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fr-FR" dirty="0" err="1"/>
          </a:p>
        </p:txBody>
      </p:sp>
      <p:sp>
        <p:nvSpPr>
          <p:cNvPr id="8" name="Flèche : droite 7">
            <a:extLst>
              <a:ext uri="{FF2B5EF4-FFF2-40B4-BE49-F238E27FC236}">
                <a16:creationId xmlns="" xmlns:a16="http://schemas.microsoft.com/office/drawing/2014/main" id="{D2DD043C-DCFB-C5B2-A396-6E1B55311117}"/>
              </a:ext>
            </a:extLst>
          </p:cNvPr>
          <p:cNvSpPr/>
          <p:nvPr/>
        </p:nvSpPr>
        <p:spPr>
          <a:xfrm rot="10641912">
            <a:off x="7032272" y="5700840"/>
            <a:ext cx="553453" cy="561048"/>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lnSpc>
                <a:spcPct val="90000"/>
              </a:lnSpc>
              <a:spcAft>
                <a:spcPts val="600"/>
              </a:spcAft>
            </a:pPr>
            <a:endParaRPr lang="fr-FR" dirty="0" err="1"/>
          </a:p>
        </p:txBody>
      </p:sp>
      <p:pic>
        <p:nvPicPr>
          <p:cNvPr id="10" name="Image 9">
            <a:extLst>
              <a:ext uri="{FF2B5EF4-FFF2-40B4-BE49-F238E27FC236}">
                <a16:creationId xmlns="" xmlns:a16="http://schemas.microsoft.com/office/drawing/2014/main" id="{A37240F0-C4D2-A963-8E01-E9B563C51349}"/>
              </a:ext>
            </a:extLst>
          </p:cNvPr>
          <p:cNvPicPr>
            <a:picLocks noChangeAspect="1"/>
          </p:cNvPicPr>
          <p:nvPr/>
        </p:nvPicPr>
        <p:blipFill>
          <a:blip r:embed="rId6"/>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33756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D166770-B59A-7207-A1CB-779A83046AB2}"/>
              </a:ext>
            </a:extLst>
          </p:cNvPr>
          <p:cNvSpPr>
            <a:spLocks noGrp="1"/>
          </p:cNvSpPr>
          <p:nvPr>
            <p:ph type="title"/>
          </p:nvPr>
        </p:nvSpPr>
        <p:spPr>
          <a:xfrm>
            <a:off x="407987" y="547213"/>
            <a:ext cx="11376025" cy="1007427"/>
          </a:xfrm>
        </p:spPr>
        <p:txBody>
          <a:bodyPr>
            <a:normAutofit fontScale="90000"/>
          </a:bodyPr>
          <a:lstStyle/>
          <a:p>
            <a:r>
              <a:rPr lang="fr-FR" dirty="0"/>
              <a:t>Tout au long de la prise en charge et à chaque étape (suivi, réévaluation) </a:t>
            </a:r>
          </a:p>
        </p:txBody>
      </p:sp>
      <p:sp>
        <p:nvSpPr>
          <p:cNvPr id="3" name="Espace réservé du numéro de diapositive 2">
            <a:extLst>
              <a:ext uri="{FF2B5EF4-FFF2-40B4-BE49-F238E27FC236}">
                <a16:creationId xmlns="" xmlns:a16="http://schemas.microsoft.com/office/drawing/2014/main" id="{F83253BC-F8A4-9B1D-6440-E504AEE0A82F}"/>
              </a:ext>
            </a:extLst>
          </p:cNvPr>
          <p:cNvSpPr>
            <a:spLocks noGrp="1"/>
          </p:cNvSpPr>
          <p:nvPr>
            <p:ph type="sldNum" sz="quarter" idx="12"/>
          </p:nvPr>
        </p:nvSpPr>
        <p:spPr/>
        <p:txBody>
          <a:bodyPr/>
          <a:lstStyle/>
          <a:p>
            <a:fld id="{F8E47D07-9D1E-4FE9-B31A-2F5863681021}" type="slidenum">
              <a:rPr lang="en-GB" smtClean="0"/>
              <a:pPr/>
              <a:t>54</a:t>
            </a:fld>
            <a:endParaRPr lang="en-GB" dirty="0"/>
          </a:p>
        </p:txBody>
      </p:sp>
      <p:sp>
        <p:nvSpPr>
          <p:cNvPr id="4" name="Espace réservé du texte 3">
            <a:extLst>
              <a:ext uri="{FF2B5EF4-FFF2-40B4-BE49-F238E27FC236}">
                <a16:creationId xmlns="" xmlns:a16="http://schemas.microsoft.com/office/drawing/2014/main" id="{6A89F6C4-73AA-3791-48C9-C0EFCCB7779B}"/>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F2B1C21A-B364-81FF-81E1-337A04C6F7A9}"/>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654EDF0B-811B-CA14-50D8-991055CF0A7E}"/>
              </a:ext>
            </a:extLst>
          </p:cNvPr>
          <p:cNvPicPr>
            <a:picLocks noChangeAspect="1"/>
          </p:cNvPicPr>
          <p:nvPr/>
        </p:nvPicPr>
        <p:blipFill>
          <a:blip r:embed="rId2"/>
          <a:stretch>
            <a:fillRect/>
          </a:stretch>
        </p:blipFill>
        <p:spPr>
          <a:xfrm>
            <a:off x="2000250" y="2004284"/>
            <a:ext cx="7981950" cy="3619500"/>
          </a:xfrm>
          <a:prstGeom prst="rect">
            <a:avLst/>
          </a:prstGeom>
        </p:spPr>
      </p:pic>
      <p:pic>
        <p:nvPicPr>
          <p:cNvPr id="6" name="Image 5">
            <a:extLst>
              <a:ext uri="{FF2B5EF4-FFF2-40B4-BE49-F238E27FC236}">
                <a16:creationId xmlns="" xmlns:a16="http://schemas.microsoft.com/office/drawing/2014/main" id="{8A2A30C9-F2DE-4E87-BD7B-5131777D81A8}"/>
              </a:ext>
            </a:extLst>
          </p:cNvPr>
          <p:cNvPicPr>
            <a:picLocks noChangeAspect="1"/>
          </p:cNvPicPr>
          <p:nvPr/>
        </p:nvPicPr>
        <p:blipFill>
          <a:blip r:embed="rId3"/>
          <a:stretch>
            <a:fillRect/>
          </a:stretch>
        </p:blipFill>
        <p:spPr>
          <a:xfrm>
            <a:off x="10858541" y="33498"/>
            <a:ext cx="1133435" cy="513715"/>
          </a:xfrm>
          <a:prstGeom prst="rect">
            <a:avLst/>
          </a:prstGeom>
        </p:spPr>
      </p:pic>
    </p:spTree>
    <p:extLst>
      <p:ext uri="{BB962C8B-B14F-4D97-AF65-F5344CB8AC3E}">
        <p14:creationId xmlns:p14="http://schemas.microsoft.com/office/powerpoint/2010/main" val="894506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9CEE2EC5-5EAA-BE83-79B1-03A53BF793A9}"/>
              </a:ext>
            </a:extLst>
          </p:cNvPr>
          <p:cNvSpPr>
            <a:spLocks noGrp="1"/>
          </p:cNvSpPr>
          <p:nvPr>
            <p:ph type="title"/>
          </p:nvPr>
        </p:nvSpPr>
        <p:spPr>
          <a:xfrm>
            <a:off x="407986" y="286726"/>
            <a:ext cx="11376025" cy="1007427"/>
          </a:xfrm>
        </p:spPr>
        <p:txBody>
          <a:bodyPr>
            <a:normAutofit fontScale="90000"/>
          </a:bodyPr>
          <a:lstStyle/>
          <a:p>
            <a:r>
              <a:rPr lang="fr-FR" dirty="0"/>
              <a:t>Tout au long de la prise en charge et à chaque étape (suivi, réévaluation) (suite)</a:t>
            </a:r>
          </a:p>
        </p:txBody>
      </p:sp>
      <p:sp>
        <p:nvSpPr>
          <p:cNvPr id="3" name="Espace réservé du numéro de diapositive 2">
            <a:extLst>
              <a:ext uri="{FF2B5EF4-FFF2-40B4-BE49-F238E27FC236}">
                <a16:creationId xmlns="" xmlns:a16="http://schemas.microsoft.com/office/drawing/2014/main" id="{79C642A0-91BB-C580-89BA-748EBC4CD3C0}"/>
              </a:ext>
            </a:extLst>
          </p:cNvPr>
          <p:cNvSpPr>
            <a:spLocks noGrp="1"/>
          </p:cNvSpPr>
          <p:nvPr>
            <p:ph type="sldNum" sz="quarter" idx="12"/>
          </p:nvPr>
        </p:nvSpPr>
        <p:spPr/>
        <p:txBody>
          <a:bodyPr/>
          <a:lstStyle/>
          <a:p>
            <a:fld id="{F8E47D07-9D1E-4FE9-B31A-2F5863681021}" type="slidenum">
              <a:rPr lang="en-GB" smtClean="0"/>
              <a:pPr/>
              <a:t>55</a:t>
            </a:fld>
            <a:endParaRPr lang="en-GB" dirty="0"/>
          </a:p>
        </p:txBody>
      </p:sp>
      <p:sp>
        <p:nvSpPr>
          <p:cNvPr id="4" name="Espace réservé du texte 3">
            <a:extLst>
              <a:ext uri="{FF2B5EF4-FFF2-40B4-BE49-F238E27FC236}">
                <a16:creationId xmlns="" xmlns:a16="http://schemas.microsoft.com/office/drawing/2014/main" id="{7D812252-7280-8E50-7C40-B793E1EB6BE9}"/>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8093E9EE-7A6C-B791-1A6B-065673228730}"/>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BCEFC812-5CDD-C832-62A6-40528DF2F964}"/>
              </a:ext>
            </a:extLst>
          </p:cNvPr>
          <p:cNvPicPr>
            <a:picLocks noChangeAspect="1"/>
          </p:cNvPicPr>
          <p:nvPr/>
        </p:nvPicPr>
        <p:blipFill>
          <a:blip r:embed="rId2"/>
          <a:stretch>
            <a:fillRect/>
          </a:stretch>
        </p:blipFill>
        <p:spPr>
          <a:xfrm>
            <a:off x="2081212" y="1624012"/>
            <a:ext cx="8029575" cy="3609975"/>
          </a:xfrm>
          <a:prstGeom prst="rect">
            <a:avLst/>
          </a:prstGeom>
        </p:spPr>
      </p:pic>
      <p:pic>
        <p:nvPicPr>
          <p:cNvPr id="9" name="Image 8">
            <a:extLst>
              <a:ext uri="{FF2B5EF4-FFF2-40B4-BE49-F238E27FC236}">
                <a16:creationId xmlns="" xmlns:a16="http://schemas.microsoft.com/office/drawing/2014/main" id="{83C163CE-DE78-DA39-BFB4-83C8BC761D7B}"/>
              </a:ext>
            </a:extLst>
          </p:cNvPr>
          <p:cNvPicPr>
            <a:picLocks noChangeAspect="1"/>
          </p:cNvPicPr>
          <p:nvPr/>
        </p:nvPicPr>
        <p:blipFill>
          <a:blip r:embed="rId3"/>
          <a:stretch>
            <a:fillRect/>
          </a:stretch>
        </p:blipFill>
        <p:spPr>
          <a:xfrm>
            <a:off x="2079409" y="5238885"/>
            <a:ext cx="7934325" cy="828675"/>
          </a:xfrm>
          <a:prstGeom prst="rect">
            <a:avLst/>
          </a:prstGeom>
        </p:spPr>
      </p:pic>
      <p:pic>
        <p:nvPicPr>
          <p:cNvPr id="6" name="Image 5">
            <a:extLst>
              <a:ext uri="{FF2B5EF4-FFF2-40B4-BE49-F238E27FC236}">
                <a16:creationId xmlns="" xmlns:a16="http://schemas.microsoft.com/office/drawing/2014/main" id="{48D18496-C532-181E-6053-5A010F94F64C}"/>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330594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8BE89F5-F90E-D077-FD3B-337B57513594}"/>
              </a:ext>
            </a:extLst>
          </p:cNvPr>
          <p:cNvSpPr>
            <a:spLocks noGrp="1"/>
          </p:cNvSpPr>
          <p:nvPr>
            <p:ph type="title"/>
          </p:nvPr>
        </p:nvSpPr>
        <p:spPr>
          <a:xfrm>
            <a:off x="407987" y="159414"/>
            <a:ext cx="11376025" cy="1007427"/>
          </a:xfrm>
        </p:spPr>
        <p:txBody>
          <a:bodyPr/>
          <a:lstStyle/>
          <a:p>
            <a:r>
              <a:rPr lang="fr-FR" dirty="0"/>
              <a:t>Monothérapie</a:t>
            </a:r>
          </a:p>
        </p:txBody>
      </p:sp>
      <p:sp>
        <p:nvSpPr>
          <p:cNvPr id="3" name="Espace réservé du numéro de diapositive 2">
            <a:extLst>
              <a:ext uri="{FF2B5EF4-FFF2-40B4-BE49-F238E27FC236}">
                <a16:creationId xmlns="" xmlns:a16="http://schemas.microsoft.com/office/drawing/2014/main" id="{7DC3E281-070E-B940-C988-C0394B9589FA}"/>
              </a:ext>
            </a:extLst>
          </p:cNvPr>
          <p:cNvSpPr>
            <a:spLocks noGrp="1"/>
          </p:cNvSpPr>
          <p:nvPr>
            <p:ph type="sldNum" sz="quarter" idx="12"/>
          </p:nvPr>
        </p:nvSpPr>
        <p:spPr/>
        <p:txBody>
          <a:bodyPr/>
          <a:lstStyle/>
          <a:p>
            <a:fld id="{F8E47D07-9D1E-4FE9-B31A-2F5863681021}" type="slidenum">
              <a:rPr lang="en-GB" smtClean="0"/>
              <a:pPr/>
              <a:t>56</a:t>
            </a:fld>
            <a:endParaRPr lang="en-GB" dirty="0"/>
          </a:p>
        </p:txBody>
      </p:sp>
      <p:sp>
        <p:nvSpPr>
          <p:cNvPr id="4" name="Espace réservé du texte 3">
            <a:extLst>
              <a:ext uri="{FF2B5EF4-FFF2-40B4-BE49-F238E27FC236}">
                <a16:creationId xmlns="" xmlns:a16="http://schemas.microsoft.com/office/drawing/2014/main" id="{FDDEA480-573F-C11C-A92F-3A6811815C53}"/>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0681BD1A-FDC5-3A0B-B133-4C516358F999}"/>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E3E40FBA-0119-1977-81A4-6B5623E061DF}"/>
              </a:ext>
            </a:extLst>
          </p:cNvPr>
          <p:cNvPicPr>
            <a:picLocks noChangeAspect="1"/>
          </p:cNvPicPr>
          <p:nvPr/>
        </p:nvPicPr>
        <p:blipFill>
          <a:blip r:embed="rId3"/>
          <a:stretch>
            <a:fillRect/>
          </a:stretch>
        </p:blipFill>
        <p:spPr>
          <a:xfrm>
            <a:off x="838200" y="1166841"/>
            <a:ext cx="7884588" cy="5598561"/>
          </a:xfrm>
          <a:prstGeom prst="rect">
            <a:avLst/>
          </a:prstGeom>
        </p:spPr>
      </p:pic>
      <p:sp>
        <p:nvSpPr>
          <p:cNvPr id="9" name="ZoneTexte 8">
            <a:extLst>
              <a:ext uri="{FF2B5EF4-FFF2-40B4-BE49-F238E27FC236}">
                <a16:creationId xmlns="" xmlns:a16="http://schemas.microsoft.com/office/drawing/2014/main" id="{BD343681-756B-2C8F-D5B3-EB21A04F65CB}"/>
              </a:ext>
            </a:extLst>
          </p:cNvPr>
          <p:cNvSpPr txBox="1"/>
          <p:nvPr/>
        </p:nvSpPr>
        <p:spPr>
          <a:xfrm>
            <a:off x="9039486" y="1657500"/>
            <a:ext cx="3002906" cy="4524315"/>
          </a:xfrm>
          <a:prstGeom prst="rect">
            <a:avLst/>
          </a:prstGeom>
          <a:noFill/>
        </p:spPr>
        <p:txBody>
          <a:bodyPr wrap="square">
            <a:spAutoFit/>
          </a:bodyPr>
          <a:lstStyle/>
          <a:p>
            <a:pPr marL="171450" indent="-171450">
              <a:buFont typeface="Arial" panose="020B0604020202020204" pitchFamily="34" charset="0"/>
              <a:buChar char="•"/>
            </a:pPr>
            <a:r>
              <a:rPr lang="fr-FR" sz="1200" dirty="0"/>
              <a:t>*À la date de l’actualisation (mai 2024), les iSGLT2 (empagliflozine, dapagliflozine, canagliflozine), les aGLP1 (liraglutide, dulaglutide, sémaglutide) et les iDPP4 (sitagliptine, </a:t>
            </a:r>
            <a:r>
              <a:rPr lang="fr-FR" sz="1200" dirty="0" err="1"/>
              <a:t>saxagliptine</a:t>
            </a:r>
            <a:r>
              <a:rPr lang="fr-FR" sz="1200" dirty="0"/>
              <a:t>, </a:t>
            </a:r>
            <a:r>
              <a:rPr lang="fr-FR" sz="1200" dirty="0" err="1"/>
              <a:t>vildagliptine</a:t>
            </a:r>
            <a:r>
              <a:rPr lang="fr-FR" sz="1200" dirty="0"/>
              <a:t>, </a:t>
            </a:r>
            <a:r>
              <a:rPr lang="fr-FR" sz="1200" dirty="0" err="1"/>
              <a:t>linagliptine</a:t>
            </a:r>
            <a:r>
              <a:rPr lang="fr-FR" sz="1200" dirty="0"/>
              <a:t>) disposent d’une </a:t>
            </a:r>
            <a:r>
              <a:rPr lang="fr-FR" sz="1200" dirty="0">
                <a:highlight>
                  <a:srgbClr val="FFFF00"/>
                </a:highlight>
              </a:rPr>
              <a:t>AMM en monothérapie en cas de CI ou d’intolérance à la metformine mais ne sont pas remboursés dans cette indication (sauf la sitagliptine chez l’insuffisant rénal)</a:t>
            </a:r>
            <a:r>
              <a:rPr lang="fr-FR" sz="1200" dirty="0"/>
              <a:t> à la suite d’un SMR insuffisant en absence de données probantes. </a:t>
            </a:r>
          </a:p>
          <a:p>
            <a:pPr marL="171450" indent="-171450">
              <a:buFont typeface="Arial" panose="020B0604020202020204" pitchFamily="34" charset="0"/>
              <a:buChar char="•"/>
            </a:pPr>
            <a:r>
              <a:rPr lang="fr-FR" sz="1200" dirty="0">
                <a:highlight>
                  <a:srgbClr val="FFFF00"/>
                </a:highlight>
              </a:rPr>
              <a:t>Cette situation pourrait faire l’objet d’une éventuelle évaluation par la commission de la transparence si des données pertinentes étaient déposées</a:t>
            </a:r>
            <a:r>
              <a:rPr lang="fr-FR" sz="1200" dirty="0"/>
              <a:t>. </a:t>
            </a:r>
          </a:p>
          <a:p>
            <a:pPr marL="171450" indent="-171450">
              <a:buFont typeface="Arial" panose="020B0604020202020204" pitchFamily="34" charset="0"/>
              <a:buChar char="•"/>
            </a:pPr>
            <a:r>
              <a:rPr lang="fr-FR" sz="1200" dirty="0"/>
              <a:t>** La prescription des sulfamides hypoglycémiants en monothérapie n’est plus la stratégie préférentielle recommandée en raison des risques d’hypoglycémies sévères et de l’existence de molécules ayant des effets bénéfiques clairement démontrés sur les complications cardiovasculaires et rénales. </a:t>
            </a:r>
          </a:p>
        </p:txBody>
      </p:sp>
      <p:sp>
        <p:nvSpPr>
          <p:cNvPr id="6" name="Flèche : droite 5">
            <a:extLst>
              <a:ext uri="{FF2B5EF4-FFF2-40B4-BE49-F238E27FC236}">
                <a16:creationId xmlns="" xmlns:a16="http://schemas.microsoft.com/office/drawing/2014/main" id="{2D53405B-FD16-2A45-F08C-303980EA2647}"/>
              </a:ext>
            </a:extLst>
          </p:cNvPr>
          <p:cNvSpPr/>
          <p:nvPr/>
        </p:nvSpPr>
        <p:spPr>
          <a:xfrm>
            <a:off x="105905" y="2771208"/>
            <a:ext cx="604164" cy="33528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spcAft>
                <a:spcPts val="600"/>
              </a:spcAft>
            </a:pPr>
            <a:endParaRPr lang="fr-FR" err="1"/>
          </a:p>
        </p:txBody>
      </p:sp>
      <p:sp>
        <p:nvSpPr>
          <p:cNvPr id="8" name="Rectangle : coins arrondis 6">
            <a:extLst>
              <a:ext uri="{FF2B5EF4-FFF2-40B4-BE49-F238E27FC236}">
                <a16:creationId xmlns="" xmlns:a16="http://schemas.microsoft.com/office/drawing/2014/main" id="{3CB4F699-E091-BF24-2FEE-93E5438F72E6}"/>
              </a:ext>
            </a:extLst>
          </p:cNvPr>
          <p:cNvSpPr/>
          <p:nvPr/>
        </p:nvSpPr>
        <p:spPr>
          <a:xfrm>
            <a:off x="2315632" y="2147324"/>
            <a:ext cx="6425433" cy="692932"/>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lnSpc>
                <a:spcPct val="90000"/>
              </a:lnSpc>
              <a:spcAft>
                <a:spcPts val="600"/>
              </a:spcAft>
            </a:pPr>
            <a:endParaRPr lang="fr-FR" err="1"/>
          </a:p>
        </p:txBody>
      </p:sp>
      <p:pic>
        <p:nvPicPr>
          <p:cNvPr id="10" name="Image 9">
            <a:extLst>
              <a:ext uri="{FF2B5EF4-FFF2-40B4-BE49-F238E27FC236}">
                <a16:creationId xmlns="" xmlns:a16="http://schemas.microsoft.com/office/drawing/2014/main" id="{5A8016F6-6994-0B20-990C-607B172C15EC}"/>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1611507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419100" y="201612"/>
            <a:ext cx="11376025" cy="1007427"/>
          </a:xfrm>
        </p:spPr>
        <p:txBody>
          <a:bodyPr>
            <a:normAutofit/>
          </a:bodyPr>
          <a:lstStyle/>
          <a:p>
            <a:r>
              <a:rPr lang="fr-FR" dirty="0"/>
              <a:t>Prise en charge médicamenteuse : mono et bithérapie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pic>
        <p:nvPicPr>
          <p:cNvPr id="5" name="Image 4">
            <a:extLst>
              <a:ext uri="{FF2B5EF4-FFF2-40B4-BE49-F238E27FC236}">
                <a16:creationId xmlns="" xmlns:a16="http://schemas.microsoft.com/office/drawing/2014/main" id="{576470E7-409F-EB9D-DD91-57F7EBE4FB36}"/>
              </a:ext>
            </a:extLst>
          </p:cNvPr>
          <p:cNvPicPr>
            <a:picLocks noChangeAspect="1"/>
          </p:cNvPicPr>
          <p:nvPr/>
        </p:nvPicPr>
        <p:blipFill>
          <a:blip r:embed="rId3"/>
          <a:stretch>
            <a:fillRect/>
          </a:stretch>
        </p:blipFill>
        <p:spPr>
          <a:xfrm>
            <a:off x="2730843" y="822538"/>
            <a:ext cx="6952314" cy="5818126"/>
          </a:xfrm>
          <a:prstGeom prst="rect">
            <a:avLst/>
          </a:prstGeom>
        </p:spPr>
      </p:pic>
      <p:pic>
        <p:nvPicPr>
          <p:cNvPr id="2" name="Image 1">
            <a:extLst>
              <a:ext uri="{FF2B5EF4-FFF2-40B4-BE49-F238E27FC236}">
                <a16:creationId xmlns="" xmlns:a16="http://schemas.microsoft.com/office/drawing/2014/main" id="{E477CA2D-A4D2-1397-1130-6CFBA0B7B6F9}"/>
              </a:ext>
            </a:extLst>
          </p:cNvPr>
          <p:cNvPicPr>
            <a:picLocks noChangeAspect="1"/>
          </p:cNvPicPr>
          <p:nvPr/>
        </p:nvPicPr>
        <p:blipFill>
          <a:blip r:embed="rId4"/>
          <a:stretch>
            <a:fillRect/>
          </a:stretch>
        </p:blipFill>
        <p:spPr>
          <a:xfrm>
            <a:off x="10850303" y="262325"/>
            <a:ext cx="1133435" cy="513715"/>
          </a:xfrm>
          <a:prstGeom prst="rect">
            <a:avLst/>
          </a:prstGeom>
        </p:spPr>
      </p:pic>
      <p:sp>
        <p:nvSpPr>
          <p:cNvPr id="3" name="Arrow: Right 4">
            <a:extLst>
              <a:ext uri="{FF2B5EF4-FFF2-40B4-BE49-F238E27FC236}">
                <a16:creationId xmlns="" xmlns:a16="http://schemas.microsoft.com/office/drawing/2014/main" id="{2E43870F-DD32-458C-457D-0A5BFEB4E28D}"/>
              </a:ext>
            </a:extLst>
          </p:cNvPr>
          <p:cNvSpPr/>
          <p:nvPr/>
        </p:nvSpPr>
        <p:spPr>
          <a:xfrm>
            <a:off x="1752436" y="2444270"/>
            <a:ext cx="978407"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342834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419100" y="201612"/>
            <a:ext cx="11376025" cy="1007427"/>
          </a:xfrm>
        </p:spPr>
        <p:txBody>
          <a:bodyPr>
            <a:normAutofit/>
          </a:bodyPr>
          <a:lstStyle/>
          <a:p>
            <a:r>
              <a:rPr lang="fr-FR" dirty="0"/>
              <a:t>Prise en charge médicamenteuse : mono et bithérapie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pic>
        <p:nvPicPr>
          <p:cNvPr id="5" name="Image 4">
            <a:extLst>
              <a:ext uri="{FF2B5EF4-FFF2-40B4-BE49-F238E27FC236}">
                <a16:creationId xmlns="" xmlns:a16="http://schemas.microsoft.com/office/drawing/2014/main" id="{576470E7-409F-EB9D-DD91-57F7EBE4FB36}"/>
              </a:ext>
            </a:extLst>
          </p:cNvPr>
          <p:cNvPicPr>
            <a:picLocks noChangeAspect="1"/>
          </p:cNvPicPr>
          <p:nvPr/>
        </p:nvPicPr>
        <p:blipFill>
          <a:blip r:embed="rId3"/>
          <a:stretch>
            <a:fillRect/>
          </a:stretch>
        </p:blipFill>
        <p:spPr>
          <a:xfrm>
            <a:off x="2730843" y="822538"/>
            <a:ext cx="6952314" cy="5818126"/>
          </a:xfrm>
          <a:prstGeom prst="rect">
            <a:avLst/>
          </a:prstGeom>
        </p:spPr>
      </p:pic>
      <p:pic>
        <p:nvPicPr>
          <p:cNvPr id="2" name="Image 1">
            <a:extLst>
              <a:ext uri="{FF2B5EF4-FFF2-40B4-BE49-F238E27FC236}">
                <a16:creationId xmlns="" xmlns:a16="http://schemas.microsoft.com/office/drawing/2014/main" id="{E477CA2D-A4D2-1397-1130-6CFBA0B7B6F9}"/>
              </a:ext>
            </a:extLst>
          </p:cNvPr>
          <p:cNvPicPr>
            <a:picLocks noChangeAspect="1"/>
          </p:cNvPicPr>
          <p:nvPr/>
        </p:nvPicPr>
        <p:blipFill>
          <a:blip r:embed="rId4"/>
          <a:stretch>
            <a:fillRect/>
          </a:stretch>
        </p:blipFill>
        <p:spPr>
          <a:xfrm>
            <a:off x="10850303" y="262325"/>
            <a:ext cx="1133435" cy="513715"/>
          </a:xfrm>
          <a:prstGeom prst="rect">
            <a:avLst/>
          </a:prstGeom>
        </p:spPr>
      </p:pic>
      <p:sp>
        <p:nvSpPr>
          <p:cNvPr id="3" name="Arrow: Right 4">
            <a:extLst>
              <a:ext uri="{FF2B5EF4-FFF2-40B4-BE49-F238E27FC236}">
                <a16:creationId xmlns="" xmlns:a16="http://schemas.microsoft.com/office/drawing/2014/main" id="{2E43870F-DD32-458C-457D-0A5BFEB4E28D}"/>
              </a:ext>
            </a:extLst>
          </p:cNvPr>
          <p:cNvSpPr/>
          <p:nvPr/>
        </p:nvSpPr>
        <p:spPr>
          <a:xfrm>
            <a:off x="1752436" y="2444270"/>
            <a:ext cx="978407"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2613789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D214F42-D71D-E029-5FE1-6D5E038DD584}"/>
              </a:ext>
            </a:extLst>
          </p:cNvPr>
          <p:cNvSpPr>
            <a:spLocks noGrp="1"/>
          </p:cNvSpPr>
          <p:nvPr>
            <p:ph type="title"/>
          </p:nvPr>
        </p:nvSpPr>
        <p:spPr>
          <a:xfrm>
            <a:off x="407987" y="237790"/>
            <a:ext cx="11376025" cy="1007427"/>
          </a:xfrm>
        </p:spPr>
        <p:txBody>
          <a:bodyPr/>
          <a:lstStyle/>
          <a:p>
            <a:r>
              <a:rPr lang="fr-FR" dirty="0"/>
              <a:t>Bithérapie</a:t>
            </a:r>
          </a:p>
        </p:txBody>
      </p:sp>
      <p:sp>
        <p:nvSpPr>
          <p:cNvPr id="3" name="Espace réservé du numéro de diapositive 2">
            <a:extLst>
              <a:ext uri="{FF2B5EF4-FFF2-40B4-BE49-F238E27FC236}">
                <a16:creationId xmlns="" xmlns:a16="http://schemas.microsoft.com/office/drawing/2014/main" id="{95B23E81-AA33-7DDC-3FA0-75F446F522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179FECBE-5637-A7D9-FAE0-2F4D0687B6E4}"/>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EE5BAD8F-CE96-88CC-A2BB-F7B21EF3A0D7}"/>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BD4E7862-9807-8828-C662-D13F6A74B184}"/>
              </a:ext>
            </a:extLst>
          </p:cNvPr>
          <p:cNvPicPr>
            <a:picLocks noChangeAspect="1"/>
          </p:cNvPicPr>
          <p:nvPr/>
        </p:nvPicPr>
        <p:blipFill>
          <a:blip r:embed="rId2"/>
          <a:stretch>
            <a:fillRect/>
          </a:stretch>
        </p:blipFill>
        <p:spPr>
          <a:xfrm>
            <a:off x="1166520" y="1751701"/>
            <a:ext cx="7886700" cy="733425"/>
          </a:xfrm>
          <a:prstGeom prst="rect">
            <a:avLst/>
          </a:prstGeom>
        </p:spPr>
      </p:pic>
      <p:pic>
        <p:nvPicPr>
          <p:cNvPr id="9" name="Image 8">
            <a:extLst>
              <a:ext uri="{FF2B5EF4-FFF2-40B4-BE49-F238E27FC236}">
                <a16:creationId xmlns="" xmlns:a16="http://schemas.microsoft.com/office/drawing/2014/main" id="{5F443B0F-7C3F-A91B-497B-A697A09F9713}"/>
              </a:ext>
            </a:extLst>
          </p:cNvPr>
          <p:cNvPicPr>
            <a:picLocks noChangeAspect="1"/>
          </p:cNvPicPr>
          <p:nvPr/>
        </p:nvPicPr>
        <p:blipFill>
          <a:blip r:embed="rId3"/>
          <a:stretch>
            <a:fillRect/>
          </a:stretch>
        </p:blipFill>
        <p:spPr>
          <a:xfrm>
            <a:off x="1166520" y="2485126"/>
            <a:ext cx="7886700" cy="1676400"/>
          </a:xfrm>
          <a:prstGeom prst="rect">
            <a:avLst/>
          </a:prstGeom>
        </p:spPr>
      </p:pic>
      <p:sp>
        <p:nvSpPr>
          <p:cNvPr id="6" name="Rectangle : coins arrondis 6">
            <a:extLst>
              <a:ext uri="{FF2B5EF4-FFF2-40B4-BE49-F238E27FC236}">
                <a16:creationId xmlns="" xmlns:a16="http://schemas.microsoft.com/office/drawing/2014/main" id="{F11D9690-D0B9-D43D-B245-071E4AAB3862}"/>
              </a:ext>
            </a:extLst>
          </p:cNvPr>
          <p:cNvSpPr/>
          <p:nvPr/>
        </p:nvSpPr>
        <p:spPr>
          <a:xfrm>
            <a:off x="1218352" y="3590044"/>
            <a:ext cx="7886700" cy="561048"/>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8" name="Image 7">
            <a:extLst>
              <a:ext uri="{FF2B5EF4-FFF2-40B4-BE49-F238E27FC236}">
                <a16:creationId xmlns="" xmlns:a16="http://schemas.microsoft.com/office/drawing/2014/main" id="{8085D773-E1FB-EB86-6250-4F8BA7B85A13}"/>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1590449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646F4A5-6AEA-2DF9-7FCD-EAA52DE085E1}"/>
              </a:ext>
            </a:extLst>
          </p:cNvPr>
          <p:cNvSpPr/>
          <p:nvPr/>
        </p:nvSpPr>
        <p:spPr>
          <a:xfrm>
            <a:off x="185450" y="153134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E92FC736-7CBA-1ECF-D1CB-E727D4630924}"/>
              </a:ext>
            </a:extLst>
          </p:cNvPr>
          <p:cNvSpPr>
            <a:spLocks noGrp="1"/>
          </p:cNvSpPr>
          <p:nvPr>
            <p:ph type="title"/>
          </p:nvPr>
        </p:nvSpPr>
        <p:spPr>
          <a:xfrm>
            <a:off x="328246" y="269631"/>
            <a:ext cx="11520854" cy="1055932"/>
          </a:xfrm>
        </p:spPr>
        <p:txBody>
          <a:bodyPr/>
          <a:lstStyle/>
          <a:p>
            <a:r>
              <a:rPr lang="fr-FR"/>
              <a:t>Définition du diabète</a:t>
            </a:r>
          </a:p>
        </p:txBody>
      </p:sp>
      <p:sp>
        <p:nvSpPr>
          <p:cNvPr id="3" name="Espace réservé du numéro de diapositive 2">
            <a:extLst>
              <a:ext uri="{FF2B5EF4-FFF2-40B4-BE49-F238E27FC236}">
                <a16:creationId xmlns="" xmlns:a16="http://schemas.microsoft.com/office/drawing/2014/main" id="{EADD7192-CB71-E215-BC7C-7246FEF94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9" name="Text Placeholder 2">
            <a:extLst>
              <a:ext uri="{FF2B5EF4-FFF2-40B4-BE49-F238E27FC236}">
                <a16:creationId xmlns="" xmlns:a16="http://schemas.microsoft.com/office/drawing/2014/main" id="{DE423978-7B83-08FF-39C4-4243EA116E5F}"/>
              </a:ext>
            </a:extLst>
          </p:cNvPr>
          <p:cNvSpPr txBox="1">
            <a:spLocks/>
          </p:cNvSpPr>
          <p:nvPr/>
        </p:nvSpPr>
        <p:spPr>
          <a:xfrm>
            <a:off x="328246" y="6222090"/>
            <a:ext cx="5181600"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1"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Stratégie thérapeutique du patient vivant avec un </a:t>
            </a:r>
            <a:r>
              <a:rPr kumimoji="0" lang="fr-F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Diabète de type 2 - HAS 2024</a:t>
            </a:r>
          </a:p>
        </p:txBody>
      </p:sp>
      <p:sp>
        <p:nvSpPr>
          <p:cNvPr id="6" name="ZoneTexte 5">
            <a:extLst>
              <a:ext uri="{FF2B5EF4-FFF2-40B4-BE49-F238E27FC236}">
                <a16:creationId xmlns="" xmlns:a16="http://schemas.microsoft.com/office/drawing/2014/main" id="{9343B855-C0C5-CD66-D90F-56BB5993FC56}"/>
              </a:ext>
            </a:extLst>
          </p:cNvPr>
          <p:cNvSpPr txBox="1"/>
          <p:nvPr/>
        </p:nvSpPr>
        <p:spPr>
          <a:xfrm>
            <a:off x="254382" y="1722559"/>
            <a:ext cx="11667194"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F4444"/>
                </a:solidFill>
                <a:effectLst/>
                <a:uLnTx/>
                <a:uFillTx/>
                <a:latin typeface="Calibri"/>
                <a:ea typeface="+mn-ea"/>
                <a:cs typeface="+mn-cs"/>
              </a:rPr>
              <a:t>Le diabète sucré est défini par </a:t>
            </a:r>
            <a:r>
              <a:rPr kumimoji="0" lang="fr-FR" sz="1800" b="1" i="0" u="none" strike="noStrike" kern="1200" cap="none" spc="0" normalizeH="0" baseline="0" noProof="0" dirty="0">
                <a:ln>
                  <a:noFill/>
                </a:ln>
                <a:solidFill>
                  <a:srgbClr val="3F4444"/>
                </a:solidFill>
                <a:effectLst/>
                <a:uLnTx/>
                <a:uFillTx/>
                <a:latin typeface="Calibri"/>
                <a:ea typeface="+mn-ea"/>
                <a:cs typeface="+mn-cs"/>
              </a:rPr>
              <a:t>l’élévation chronique de la concentration de glucose dans le sang </a:t>
            </a:r>
            <a:r>
              <a:rPr kumimoji="0" lang="fr-FR" sz="1800" b="0" i="0" u="none" strike="noStrike" kern="1200" cap="none" spc="0" normalizeH="0" baseline="0" noProof="0" dirty="0">
                <a:ln>
                  <a:noFill/>
                </a:ln>
                <a:solidFill>
                  <a:srgbClr val="3F4444"/>
                </a:solidFill>
                <a:effectLst/>
                <a:uLnTx/>
                <a:uFillTx/>
                <a:latin typeface="Calibri"/>
                <a:ea typeface="+mn-ea"/>
                <a:cs typeface="+mn-cs"/>
              </a:rPr>
              <a:t>(hyperglycémie) et regroupe plusieurs maladies de pathogénie différente (trouble de la sécrétion et/ou de l’action de l’insuline).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3F4444"/>
                </a:solidFill>
                <a:effectLst/>
                <a:uLnTx/>
                <a:uFillTx/>
                <a:latin typeface="Calibri"/>
                <a:ea typeface="+mn-ea"/>
                <a:cs typeface="+mn-cs"/>
              </a:rPr>
              <a:t>Selon les critères proposés par l’Organisation mondiale de la santé, le diabète est défini par :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1800" b="0" i="0" u="none" strike="noStrike" kern="1200" cap="none" spc="0" normalizeH="0" baseline="0" noProof="0" dirty="0">
              <a:ln>
                <a:noFill/>
              </a:ln>
              <a:solidFill>
                <a:srgbClr val="3F4444"/>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3F4444"/>
                </a:solidFill>
                <a:effectLst/>
                <a:uLnTx/>
                <a:uFillTx/>
                <a:latin typeface="Calibri"/>
                <a:ea typeface="+mn-ea"/>
                <a:cs typeface="+mn-cs"/>
              </a:rPr>
              <a:t>une glycémie &gt; 1,26 g/l (7,0 </a:t>
            </a:r>
            <a:r>
              <a:rPr kumimoji="0" lang="fr-FR" sz="1800" b="0" i="0" u="none" strike="noStrike" kern="1200" cap="none" spc="0" normalizeH="0" baseline="0" noProof="0" dirty="0" err="1">
                <a:ln>
                  <a:noFill/>
                </a:ln>
                <a:solidFill>
                  <a:srgbClr val="3F4444"/>
                </a:solidFill>
                <a:effectLst/>
                <a:uLnTx/>
                <a:uFillTx/>
                <a:latin typeface="Calibri"/>
                <a:ea typeface="+mn-ea"/>
                <a:cs typeface="+mn-cs"/>
              </a:rPr>
              <a:t>mmol</a:t>
            </a:r>
            <a:r>
              <a:rPr kumimoji="0" lang="fr-FR" sz="1800" b="0" i="0" u="none" strike="noStrike" kern="1200" cap="none" spc="0" normalizeH="0" baseline="0" noProof="0" dirty="0">
                <a:ln>
                  <a:noFill/>
                </a:ln>
                <a:solidFill>
                  <a:srgbClr val="3F4444"/>
                </a:solidFill>
                <a:effectLst/>
                <a:uLnTx/>
                <a:uFillTx/>
                <a:latin typeface="Calibri"/>
                <a:ea typeface="+mn-ea"/>
                <a:cs typeface="+mn-cs"/>
              </a:rPr>
              <a:t>/l) après un jeûne de 8 heures et vérifiée à deux reprises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3F4444"/>
                </a:solidFill>
                <a:effectLst/>
                <a:uLnTx/>
                <a:uFillTx/>
                <a:latin typeface="Calibri"/>
                <a:ea typeface="+mn-ea"/>
                <a:cs typeface="+mn-cs"/>
              </a:rPr>
              <a:t>ou la présence de symptômes de diabète (polyurie, polydipsie, amaigrissement) associée à une glycémie (sur plasma veineux) &gt; 2 g/l (11,1 </a:t>
            </a:r>
            <a:r>
              <a:rPr kumimoji="0" lang="fr-FR" sz="1800" b="0" i="0" u="none" strike="noStrike" kern="1200" cap="none" spc="0" normalizeH="0" baseline="0" noProof="0" dirty="0" err="1">
                <a:ln>
                  <a:noFill/>
                </a:ln>
                <a:solidFill>
                  <a:srgbClr val="3F4444"/>
                </a:solidFill>
                <a:effectLst/>
                <a:uLnTx/>
                <a:uFillTx/>
                <a:latin typeface="Calibri"/>
                <a:ea typeface="+mn-ea"/>
                <a:cs typeface="+mn-cs"/>
              </a:rPr>
              <a:t>mmol</a:t>
            </a:r>
            <a:r>
              <a:rPr kumimoji="0" lang="fr-FR" sz="1800" b="0" i="0" u="none" strike="noStrike" kern="1200" cap="none" spc="0" normalizeH="0" baseline="0" noProof="0" dirty="0">
                <a:ln>
                  <a:noFill/>
                </a:ln>
                <a:solidFill>
                  <a:srgbClr val="3F4444"/>
                </a:solidFill>
                <a:effectLst/>
                <a:uLnTx/>
                <a:uFillTx/>
                <a:latin typeface="Calibri"/>
                <a:ea typeface="+mn-ea"/>
                <a:cs typeface="+mn-cs"/>
              </a:rPr>
              <a:t>/l) ;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3F4444"/>
                </a:solidFill>
                <a:effectLst/>
                <a:uLnTx/>
                <a:uFillTx/>
                <a:latin typeface="Calibri"/>
                <a:ea typeface="+mn-ea"/>
                <a:cs typeface="+mn-cs"/>
              </a:rPr>
              <a:t>ou une glycémie (sur plasma veineux) &gt; 2 g/l (11,1 </a:t>
            </a:r>
            <a:r>
              <a:rPr kumimoji="0" lang="fr-FR" sz="1800" b="0" i="0" u="none" strike="noStrike" kern="1200" cap="none" spc="0" normalizeH="0" baseline="0" noProof="0" dirty="0" err="1">
                <a:ln>
                  <a:noFill/>
                </a:ln>
                <a:solidFill>
                  <a:srgbClr val="3F4444"/>
                </a:solidFill>
                <a:effectLst/>
                <a:uLnTx/>
                <a:uFillTx/>
                <a:latin typeface="Calibri"/>
                <a:ea typeface="+mn-ea"/>
                <a:cs typeface="+mn-cs"/>
              </a:rPr>
              <a:t>mmol</a:t>
            </a:r>
            <a:r>
              <a:rPr kumimoji="0" lang="fr-FR" sz="1800" b="0" i="0" u="none" strike="noStrike" kern="1200" cap="none" spc="0" normalizeH="0" baseline="0" noProof="0" dirty="0">
                <a:ln>
                  <a:noFill/>
                </a:ln>
                <a:solidFill>
                  <a:srgbClr val="3F4444"/>
                </a:solidFill>
                <a:effectLst/>
                <a:uLnTx/>
                <a:uFillTx/>
                <a:latin typeface="Calibri"/>
                <a:ea typeface="+mn-ea"/>
                <a:cs typeface="+mn-cs"/>
              </a:rPr>
              <a:t>/l) 2 heures après une charge orale de 75 g de glucose. </a:t>
            </a:r>
          </a:p>
        </p:txBody>
      </p:sp>
      <p:pic>
        <p:nvPicPr>
          <p:cNvPr id="7" name="Image 6" descr="Une image contenant texte, capture d’écran, affichage, logiciel&#10;&#10;Description générée automatiquement">
            <a:extLst>
              <a:ext uri="{FF2B5EF4-FFF2-40B4-BE49-F238E27FC236}">
                <a16:creationId xmlns="" xmlns:a16="http://schemas.microsoft.com/office/drawing/2014/main" id="{0C1207A8-9FA2-056A-A635-D9E37752A6C3}"/>
              </a:ext>
            </a:extLst>
          </p:cNvPr>
          <p:cNvPicPr>
            <a:picLocks noChangeAspect="1"/>
          </p:cNvPicPr>
          <p:nvPr/>
        </p:nvPicPr>
        <p:blipFill rotWithShape="1">
          <a:blip r:embed="rId2"/>
          <a:srcRect l="32439" t="25542" r="9013" b="39368"/>
          <a:stretch/>
        </p:blipFill>
        <p:spPr>
          <a:xfrm>
            <a:off x="9301425" y="235484"/>
            <a:ext cx="2627783" cy="862371"/>
          </a:xfrm>
          <a:prstGeom prst="rect">
            <a:avLst/>
          </a:prstGeom>
        </p:spPr>
      </p:pic>
    </p:spTree>
    <p:extLst>
      <p:ext uri="{BB962C8B-B14F-4D97-AF65-F5344CB8AC3E}">
        <p14:creationId xmlns:p14="http://schemas.microsoft.com/office/powerpoint/2010/main" val="3926442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419100" y="201612"/>
            <a:ext cx="11376025" cy="1007427"/>
          </a:xfrm>
        </p:spPr>
        <p:txBody>
          <a:bodyPr>
            <a:normAutofit/>
          </a:bodyPr>
          <a:lstStyle/>
          <a:p>
            <a:r>
              <a:rPr lang="fr-FR" dirty="0"/>
              <a:t>Prise en charge médicamenteuse : mono et bithérapie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pic>
        <p:nvPicPr>
          <p:cNvPr id="5" name="Image 4">
            <a:extLst>
              <a:ext uri="{FF2B5EF4-FFF2-40B4-BE49-F238E27FC236}">
                <a16:creationId xmlns="" xmlns:a16="http://schemas.microsoft.com/office/drawing/2014/main" id="{576470E7-409F-EB9D-DD91-57F7EBE4FB36}"/>
              </a:ext>
            </a:extLst>
          </p:cNvPr>
          <p:cNvPicPr>
            <a:picLocks noChangeAspect="1"/>
          </p:cNvPicPr>
          <p:nvPr/>
        </p:nvPicPr>
        <p:blipFill>
          <a:blip r:embed="rId3"/>
          <a:stretch>
            <a:fillRect/>
          </a:stretch>
        </p:blipFill>
        <p:spPr>
          <a:xfrm>
            <a:off x="2730843" y="822538"/>
            <a:ext cx="6952314" cy="5818126"/>
          </a:xfrm>
          <a:prstGeom prst="rect">
            <a:avLst/>
          </a:prstGeom>
        </p:spPr>
      </p:pic>
      <p:pic>
        <p:nvPicPr>
          <p:cNvPr id="2" name="Image 1">
            <a:extLst>
              <a:ext uri="{FF2B5EF4-FFF2-40B4-BE49-F238E27FC236}">
                <a16:creationId xmlns="" xmlns:a16="http://schemas.microsoft.com/office/drawing/2014/main" id="{E477CA2D-A4D2-1397-1130-6CFBA0B7B6F9}"/>
              </a:ext>
            </a:extLst>
          </p:cNvPr>
          <p:cNvPicPr>
            <a:picLocks noChangeAspect="1"/>
          </p:cNvPicPr>
          <p:nvPr/>
        </p:nvPicPr>
        <p:blipFill>
          <a:blip r:embed="rId4"/>
          <a:stretch>
            <a:fillRect/>
          </a:stretch>
        </p:blipFill>
        <p:spPr>
          <a:xfrm>
            <a:off x="10850303" y="262325"/>
            <a:ext cx="1133435" cy="513715"/>
          </a:xfrm>
          <a:prstGeom prst="rect">
            <a:avLst/>
          </a:prstGeom>
        </p:spPr>
      </p:pic>
      <p:sp>
        <p:nvSpPr>
          <p:cNvPr id="3" name="Arrow: Right 4">
            <a:extLst>
              <a:ext uri="{FF2B5EF4-FFF2-40B4-BE49-F238E27FC236}">
                <a16:creationId xmlns="" xmlns:a16="http://schemas.microsoft.com/office/drawing/2014/main" id="{2E43870F-DD32-458C-457D-0A5BFEB4E28D}"/>
              </a:ext>
            </a:extLst>
          </p:cNvPr>
          <p:cNvSpPr/>
          <p:nvPr/>
        </p:nvSpPr>
        <p:spPr>
          <a:xfrm>
            <a:off x="1752436" y="2444270"/>
            <a:ext cx="978407"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10" name="Arrow: Right 4">
            <a:extLst>
              <a:ext uri="{FF2B5EF4-FFF2-40B4-BE49-F238E27FC236}">
                <a16:creationId xmlns="" xmlns:a16="http://schemas.microsoft.com/office/drawing/2014/main" id="{723F4A93-7C43-273D-4683-CD4DFB2B26BB}"/>
              </a:ext>
            </a:extLst>
          </p:cNvPr>
          <p:cNvSpPr/>
          <p:nvPr/>
        </p:nvSpPr>
        <p:spPr>
          <a:xfrm rot="10800000">
            <a:off x="9798935" y="3658780"/>
            <a:ext cx="978407"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0768582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6FC8642-5998-DEC3-15C2-7E5018007D64}"/>
              </a:ext>
            </a:extLst>
          </p:cNvPr>
          <p:cNvSpPr>
            <a:spLocks noGrp="1"/>
          </p:cNvSpPr>
          <p:nvPr>
            <p:ph type="title"/>
          </p:nvPr>
        </p:nvSpPr>
        <p:spPr/>
        <p:txBody>
          <a:bodyPr/>
          <a:lstStyle/>
          <a:p>
            <a:r>
              <a:rPr lang="fr-FR" dirty="0"/>
              <a:t>Patients DT2 + MRC</a:t>
            </a:r>
          </a:p>
        </p:txBody>
      </p:sp>
      <p:sp>
        <p:nvSpPr>
          <p:cNvPr id="3" name="Espace réservé du numéro de diapositive 2">
            <a:extLst>
              <a:ext uri="{FF2B5EF4-FFF2-40B4-BE49-F238E27FC236}">
                <a16:creationId xmlns="" xmlns:a16="http://schemas.microsoft.com/office/drawing/2014/main" id="{EE60A8C5-FAA1-AA77-171C-FED62E5657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64C64009-852F-F033-A595-6690C6C39F09}"/>
              </a:ext>
            </a:extLst>
          </p:cNvPr>
          <p:cNvSpPr>
            <a:spLocks noGrp="1"/>
          </p:cNvSpPr>
          <p:nvPr>
            <p:ph type="body" sz="quarter" idx="111"/>
          </p:nvPr>
        </p:nvSpPr>
        <p:spPr/>
        <p:txBody>
          <a:bodyPr/>
          <a:lstStyle/>
          <a:p>
            <a:r>
              <a:rPr lang="fr-FR" dirty="0"/>
              <a:t>‒ guide du parcours de soins – Maladie rénale chronique de l’adulte (MRC), septembre 2023. </a:t>
            </a:r>
          </a:p>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8646D04C-C5C6-EA0F-3D7F-CAB15A07EB0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C6E1B1D4-0FF0-B2D8-BCF3-2A34C30265CD}"/>
              </a:ext>
            </a:extLst>
          </p:cNvPr>
          <p:cNvPicPr>
            <a:picLocks noChangeAspect="1"/>
          </p:cNvPicPr>
          <p:nvPr/>
        </p:nvPicPr>
        <p:blipFill>
          <a:blip r:embed="rId2"/>
          <a:stretch>
            <a:fillRect/>
          </a:stretch>
        </p:blipFill>
        <p:spPr>
          <a:xfrm>
            <a:off x="4257675" y="1554293"/>
            <a:ext cx="7934325" cy="3781425"/>
          </a:xfrm>
          <a:prstGeom prst="rect">
            <a:avLst/>
          </a:prstGeom>
        </p:spPr>
      </p:pic>
      <p:sp>
        <p:nvSpPr>
          <p:cNvPr id="11" name="ZoneTexte 10">
            <a:extLst>
              <a:ext uri="{FF2B5EF4-FFF2-40B4-BE49-F238E27FC236}">
                <a16:creationId xmlns="" xmlns:a16="http://schemas.microsoft.com/office/drawing/2014/main" id="{64302F1A-2FA8-87EF-D786-7D551542FE6F}"/>
              </a:ext>
            </a:extLst>
          </p:cNvPr>
          <p:cNvSpPr txBox="1"/>
          <p:nvPr/>
        </p:nvSpPr>
        <p:spPr>
          <a:xfrm>
            <a:off x="407987" y="1663736"/>
            <a:ext cx="285419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3F4444"/>
                </a:solidFill>
                <a:effectLst/>
                <a:uLnTx/>
                <a:uFillTx/>
                <a:latin typeface="Calibri"/>
                <a:ea typeface="+mn-ea"/>
                <a:cs typeface="+mn-cs"/>
              </a:rPr>
              <a:t>Le stade de maladie rénale chronique est défini à partir du DFG estimé (DFGe) et de la présence de marqueurs d’atteinte rénale :</a:t>
            </a:r>
          </a:p>
        </p:txBody>
      </p:sp>
      <p:pic>
        <p:nvPicPr>
          <p:cNvPr id="14" name="Image 13">
            <a:extLst>
              <a:ext uri="{FF2B5EF4-FFF2-40B4-BE49-F238E27FC236}">
                <a16:creationId xmlns="" xmlns:a16="http://schemas.microsoft.com/office/drawing/2014/main" id="{3F0052C2-6C00-21F0-1EF0-AE092C10FC8A}"/>
              </a:ext>
            </a:extLst>
          </p:cNvPr>
          <p:cNvPicPr>
            <a:picLocks noChangeAspect="1"/>
          </p:cNvPicPr>
          <p:nvPr/>
        </p:nvPicPr>
        <p:blipFill>
          <a:blip r:embed="rId3"/>
          <a:stretch>
            <a:fillRect/>
          </a:stretch>
        </p:blipFill>
        <p:spPr>
          <a:xfrm>
            <a:off x="201184" y="3173675"/>
            <a:ext cx="3663256" cy="1250044"/>
          </a:xfrm>
          <a:prstGeom prst="rect">
            <a:avLst/>
          </a:prstGeom>
        </p:spPr>
      </p:pic>
      <p:sp>
        <p:nvSpPr>
          <p:cNvPr id="6" name="Rectangle : coins arrondis 5">
            <a:extLst>
              <a:ext uri="{FF2B5EF4-FFF2-40B4-BE49-F238E27FC236}">
                <a16:creationId xmlns="" xmlns:a16="http://schemas.microsoft.com/office/drawing/2014/main" id="{F538E9D8-8A07-CB7F-3DBB-F4EBE8930A64}"/>
              </a:ext>
            </a:extLst>
          </p:cNvPr>
          <p:cNvSpPr/>
          <p:nvPr/>
        </p:nvSpPr>
        <p:spPr>
          <a:xfrm>
            <a:off x="4257674" y="1852072"/>
            <a:ext cx="7934325" cy="1321603"/>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8" name="Image 7">
            <a:extLst>
              <a:ext uri="{FF2B5EF4-FFF2-40B4-BE49-F238E27FC236}">
                <a16:creationId xmlns="" xmlns:a16="http://schemas.microsoft.com/office/drawing/2014/main" id="{B8A3EC11-6B09-836C-53BA-1D59E57B1E07}"/>
              </a:ext>
            </a:extLst>
          </p:cNvPr>
          <p:cNvPicPr>
            <a:picLocks noChangeAspect="1"/>
          </p:cNvPicPr>
          <p:nvPr/>
        </p:nvPicPr>
        <p:blipFill>
          <a:blip r:embed="rId4"/>
          <a:stretch>
            <a:fillRect/>
          </a:stretch>
        </p:blipFill>
        <p:spPr>
          <a:xfrm>
            <a:off x="10850303" y="262325"/>
            <a:ext cx="1133435" cy="513715"/>
          </a:xfrm>
          <a:prstGeom prst="rect">
            <a:avLst/>
          </a:prstGeom>
        </p:spPr>
      </p:pic>
      <p:pic>
        <p:nvPicPr>
          <p:cNvPr id="10" name="Image 9">
            <a:extLst>
              <a:ext uri="{FF2B5EF4-FFF2-40B4-BE49-F238E27FC236}">
                <a16:creationId xmlns="" xmlns:a16="http://schemas.microsoft.com/office/drawing/2014/main" id="{78053B74-F2BD-149E-B523-0CA0BEB88374}"/>
              </a:ext>
            </a:extLst>
          </p:cNvPr>
          <p:cNvPicPr>
            <a:picLocks noChangeAspect="1"/>
          </p:cNvPicPr>
          <p:nvPr/>
        </p:nvPicPr>
        <p:blipFill rotWithShape="1">
          <a:blip r:embed="rId2"/>
          <a:srcRect b="56144"/>
          <a:stretch/>
        </p:blipFill>
        <p:spPr>
          <a:xfrm>
            <a:off x="191890" y="1471813"/>
            <a:ext cx="11909766" cy="2489290"/>
          </a:xfrm>
          <a:prstGeom prst="rect">
            <a:avLst/>
          </a:prstGeom>
        </p:spPr>
      </p:pic>
    </p:spTree>
    <p:extLst>
      <p:ext uri="{BB962C8B-B14F-4D97-AF65-F5344CB8AC3E}">
        <p14:creationId xmlns:p14="http://schemas.microsoft.com/office/powerpoint/2010/main" val="246230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6FC8642-5998-DEC3-15C2-7E5018007D64}"/>
              </a:ext>
            </a:extLst>
          </p:cNvPr>
          <p:cNvSpPr>
            <a:spLocks noGrp="1"/>
          </p:cNvSpPr>
          <p:nvPr>
            <p:ph type="title"/>
          </p:nvPr>
        </p:nvSpPr>
        <p:spPr/>
        <p:txBody>
          <a:bodyPr/>
          <a:lstStyle/>
          <a:p>
            <a:r>
              <a:rPr lang="fr-FR" dirty="0"/>
              <a:t>Patients DT2 + IC</a:t>
            </a:r>
          </a:p>
        </p:txBody>
      </p:sp>
      <p:sp>
        <p:nvSpPr>
          <p:cNvPr id="3" name="Espace réservé du numéro de diapositive 2">
            <a:extLst>
              <a:ext uri="{FF2B5EF4-FFF2-40B4-BE49-F238E27FC236}">
                <a16:creationId xmlns="" xmlns:a16="http://schemas.microsoft.com/office/drawing/2014/main" id="{EE60A8C5-FAA1-AA77-171C-FED62E5657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64C64009-852F-F033-A595-6690C6C39F09}"/>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8646D04C-C5C6-EA0F-3D7F-CAB15A07EB0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D5F23F7C-79DF-57CB-3392-A76D8D598DE2}"/>
              </a:ext>
            </a:extLst>
          </p:cNvPr>
          <p:cNvPicPr>
            <a:picLocks noChangeAspect="1"/>
          </p:cNvPicPr>
          <p:nvPr/>
        </p:nvPicPr>
        <p:blipFill>
          <a:blip r:embed="rId2"/>
          <a:stretch>
            <a:fillRect/>
          </a:stretch>
        </p:blipFill>
        <p:spPr>
          <a:xfrm>
            <a:off x="2138362" y="1338262"/>
            <a:ext cx="7915275" cy="4181475"/>
          </a:xfrm>
          <a:prstGeom prst="rect">
            <a:avLst/>
          </a:prstGeom>
        </p:spPr>
      </p:pic>
      <p:sp>
        <p:nvSpPr>
          <p:cNvPr id="6" name="Rectangle : coins arrondis 5">
            <a:extLst>
              <a:ext uri="{FF2B5EF4-FFF2-40B4-BE49-F238E27FC236}">
                <a16:creationId xmlns="" xmlns:a16="http://schemas.microsoft.com/office/drawing/2014/main" id="{86B8480E-C31E-C01A-A081-470BDF578F01}"/>
              </a:ext>
            </a:extLst>
          </p:cNvPr>
          <p:cNvSpPr/>
          <p:nvPr/>
        </p:nvSpPr>
        <p:spPr>
          <a:xfrm>
            <a:off x="2138361" y="2466475"/>
            <a:ext cx="7999301" cy="1118937"/>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8" name="Image 7">
            <a:extLst>
              <a:ext uri="{FF2B5EF4-FFF2-40B4-BE49-F238E27FC236}">
                <a16:creationId xmlns="" xmlns:a16="http://schemas.microsoft.com/office/drawing/2014/main" id="{8FCC847B-CC43-9407-6E64-22398DD26228}"/>
              </a:ext>
            </a:extLst>
          </p:cNvPr>
          <p:cNvPicPr>
            <a:picLocks noChangeAspect="1"/>
          </p:cNvPicPr>
          <p:nvPr/>
        </p:nvPicPr>
        <p:blipFill>
          <a:blip r:embed="rId3"/>
          <a:stretch>
            <a:fillRect/>
          </a:stretch>
        </p:blipFill>
        <p:spPr>
          <a:xfrm>
            <a:off x="10850303" y="262325"/>
            <a:ext cx="1133435" cy="513715"/>
          </a:xfrm>
          <a:prstGeom prst="rect">
            <a:avLst/>
          </a:prstGeom>
        </p:spPr>
      </p:pic>
      <p:pic>
        <p:nvPicPr>
          <p:cNvPr id="9" name="Image 8">
            <a:extLst>
              <a:ext uri="{FF2B5EF4-FFF2-40B4-BE49-F238E27FC236}">
                <a16:creationId xmlns="" xmlns:a16="http://schemas.microsoft.com/office/drawing/2014/main" id="{890B05ED-CADB-32B4-AA16-A97D02CA19A5}"/>
              </a:ext>
            </a:extLst>
          </p:cNvPr>
          <p:cNvPicPr>
            <a:picLocks noChangeAspect="1"/>
          </p:cNvPicPr>
          <p:nvPr/>
        </p:nvPicPr>
        <p:blipFill rotWithShape="1">
          <a:blip r:embed="rId2"/>
          <a:srcRect t="26965" b="46276"/>
          <a:stretch/>
        </p:blipFill>
        <p:spPr>
          <a:xfrm>
            <a:off x="70394" y="2352936"/>
            <a:ext cx="11913344" cy="1684121"/>
          </a:xfrm>
          <a:prstGeom prst="rect">
            <a:avLst/>
          </a:prstGeom>
        </p:spPr>
      </p:pic>
    </p:spTree>
    <p:extLst>
      <p:ext uri="{BB962C8B-B14F-4D97-AF65-F5344CB8AC3E}">
        <p14:creationId xmlns:p14="http://schemas.microsoft.com/office/powerpoint/2010/main" val="190812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6FC8642-5998-DEC3-15C2-7E5018007D64}"/>
              </a:ext>
            </a:extLst>
          </p:cNvPr>
          <p:cNvSpPr>
            <a:spLocks noGrp="1"/>
          </p:cNvSpPr>
          <p:nvPr>
            <p:ph type="title"/>
          </p:nvPr>
        </p:nvSpPr>
        <p:spPr/>
        <p:txBody>
          <a:bodyPr/>
          <a:lstStyle/>
          <a:p>
            <a:r>
              <a:rPr lang="fr-FR" dirty="0"/>
              <a:t>Patients DT2 + maladie CV avérée</a:t>
            </a:r>
          </a:p>
        </p:txBody>
      </p:sp>
      <p:sp>
        <p:nvSpPr>
          <p:cNvPr id="3" name="Espace réservé du numéro de diapositive 2">
            <a:extLst>
              <a:ext uri="{FF2B5EF4-FFF2-40B4-BE49-F238E27FC236}">
                <a16:creationId xmlns="" xmlns:a16="http://schemas.microsoft.com/office/drawing/2014/main" id="{EE60A8C5-FAA1-AA77-171C-FED62E5657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64C64009-852F-F033-A595-6690C6C39F09}"/>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8646D04C-C5C6-EA0F-3D7F-CAB15A07EB0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8" name="Image 7">
            <a:extLst>
              <a:ext uri="{FF2B5EF4-FFF2-40B4-BE49-F238E27FC236}">
                <a16:creationId xmlns="" xmlns:a16="http://schemas.microsoft.com/office/drawing/2014/main" id="{BA5F0814-77ED-57DD-8B4C-3BE0DD446F92}"/>
              </a:ext>
            </a:extLst>
          </p:cNvPr>
          <p:cNvPicPr>
            <a:picLocks noChangeAspect="1"/>
          </p:cNvPicPr>
          <p:nvPr/>
        </p:nvPicPr>
        <p:blipFill>
          <a:blip r:embed="rId2"/>
          <a:stretch>
            <a:fillRect/>
          </a:stretch>
        </p:blipFill>
        <p:spPr>
          <a:xfrm>
            <a:off x="3969585" y="1164195"/>
            <a:ext cx="7848600" cy="2667000"/>
          </a:xfrm>
          <a:prstGeom prst="rect">
            <a:avLst/>
          </a:prstGeom>
        </p:spPr>
      </p:pic>
      <p:pic>
        <p:nvPicPr>
          <p:cNvPr id="10" name="Image 9">
            <a:extLst>
              <a:ext uri="{FF2B5EF4-FFF2-40B4-BE49-F238E27FC236}">
                <a16:creationId xmlns="" xmlns:a16="http://schemas.microsoft.com/office/drawing/2014/main" id="{6B6C4BFD-7EA9-EFA4-5609-880C300A4938}"/>
              </a:ext>
            </a:extLst>
          </p:cNvPr>
          <p:cNvPicPr>
            <a:picLocks noChangeAspect="1"/>
          </p:cNvPicPr>
          <p:nvPr/>
        </p:nvPicPr>
        <p:blipFill>
          <a:blip r:embed="rId3"/>
          <a:stretch>
            <a:fillRect/>
          </a:stretch>
        </p:blipFill>
        <p:spPr>
          <a:xfrm>
            <a:off x="3969585" y="3831195"/>
            <a:ext cx="7781925" cy="2362200"/>
          </a:xfrm>
          <a:prstGeom prst="rect">
            <a:avLst/>
          </a:prstGeom>
        </p:spPr>
      </p:pic>
      <p:sp>
        <p:nvSpPr>
          <p:cNvPr id="12" name="ZoneTexte 11">
            <a:extLst>
              <a:ext uri="{FF2B5EF4-FFF2-40B4-BE49-F238E27FC236}">
                <a16:creationId xmlns="" xmlns:a16="http://schemas.microsoft.com/office/drawing/2014/main" id="{F95E5233-39FC-77C9-5E28-A787736CFE01}"/>
              </a:ext>
            </a:extLst>
          </p:cNvPr>
          <p:cNvSpPr txBox="1"/>
          <p:nvPr/>
        </p:nvSpPr>
        <p:spPr>
          <a:xfrm>
            <a:off x="407988" y="1771491"/>
            <a:ext cx="2520564"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3F4444"/>
                </a:solidFill>
                <a:effectLst/>
                <a:uLnTx/>
                <a:uFillTx/>
                <a:latin typeface="Calibri"/>
                <a:ea typeface="+mn-ea"/>
                <a:cs typeface="+mn-cs"/>
              </a:rPr>
              <a:t>Les antécédents de complications </a:t>
            </a:r>
            <a:r>
              <a:rPr kumimoji="0" lang="fr-FR" sz="1400" b="1" i="0" u="none" strike="noStrike" kern="1200" cap="none" spc="0" normalizeH="0" baseline="0" noProof="0" dirty="0" err="1">
                <a:ln>
                  <a:noFill/>
                </a:ln>
                <a:solidFill>
                  <a:srgbClr val="3F4444"/>
                </a:solidFill>
                <a:effectLst/>
                <a:uLnTx/>
                <a:uFillTx/>
                <a:latin typeface="Calibri"/>
                <a:ea typeface="+mn-ea"/>
                <a:cs typeface="+mn-cs"/>
              </a:rPr>
              <a:t>macrovasculaires</a:t>
            </a:r>
            <a:r>
              <a:rPr kumimoji="0" lang="fr-FR" sz="1400" b="1" i="0" u="none" strike="noStrike" kern="1200" cap="none" spc="0" normalizeH="0" baseline="0" noProof="0" dirty="0">
                <a:ln>
                  <a:noFill/>
                </a:ln>
                <a:solidFill>
                  <a:srgbClr val="3F4444"/>
                </a:solidFill>
                <a:effectLst/>
                <a:uLnTx/>
                <a:uFillTx/>
                <a:latin typeface="Calibri"/>
                <a:ea typeface="+mn-ea"/>
                <a:cs typeface="+mn-cs"/>
              </a:rPr>
              <a:t> pouvant être considérés comme avérés sont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3F4444"/>
                </a:solidFill>
                <a:effectLst/>
                <a:uLnTx/>
                <a:uFillTx/>
                <a:latin typeface="Calibri"/>
                <a:ea typeface="+mn-ea"/>
                <a:cs typeface="+mn-cs"/>
              </a:rPr>
              <a:t>‒ infarctus du myocarde (IDM) ; ‒ atteinte coronarienne avérée (tronc commun ou atteinte tritronculaire ou atteinte de l’interventriculaire antérieure [IVA] proximale)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3F4444"/>
                </a:solidFill>
                <a:effectLst/>
                <a:uLnTx/>
                <a:uFillTx/>
                <a:latin typeface="Calibri"/>
                <a:ea typeface="+mn-ea"/>
                <a:cs typeface="+mn-cs"/>
              </a:rPr>
              <a:t>‒ artériopathie oblitérante des membres inférieurs (AOMI) symptomatique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3F4444"/>
                </a:solidFill>
                <a:effectLst/>
                <a:uLnTx/>
                <a:uFillTx/>
                <a:latin typeface="Calibri"/>
                <a:ea typeface="+mn-ea"/>
                <a:cs typeface="+mn-cs"/>
              </a:rPr>
              <a:t>‒ accident vasculaire cérébral. </a:t>
            </a:r>
          </a:p>
        </p:txBody>
      </p:sp>
      <p:sp>
        <p:nvSpPr>
          <p:cNvPr id="6" name="Rectangle : coins arrondis 5">
            <a:extLst>
              <a:ext uri="{FF2B5EF4-FFF2-40B4-BE49-F238E27FC236}">
                <a16:creationId xmlns="" xmlns:a16="http://schemas.microsoft.com/office/drawing/2014/main" id="{03A98AFC-2144-F744-FA6B-AA2AA94172E8}"/>
              </a:ext>
            </a:extLst>
          </p:cNvPr>
          <p:cNvSpPr/>
          <p:nvPr/>
        </p:nvSpPr>
        <p:spPr>
          <a:xfrm>
            <a:off x="3969585" y="1443135"/>
            <a:ext cx="7934325" cy="1095528"/>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6D8C58A9-2F02-AE2A-B817-5D3AE5D832DA}"/>
              </a:ext>
            </a:extLst>
          </p:cNvPr>
          <p:cNvPicPr>
            <a:picLocks noChangeAspect="1"/>
          </p:cNvPicPr>
          <p:nvPr/>
        </p:nvPicPr>
        <p:blipFill>
          <a:blip r:embed="rId4"/>
          <a:stretch>
            <a:fillRect/>
          </a:stretch>
        </p:blipFill>
        <p:spPr>
          <a:xfrm>
            <a:off x="10850303" y="262325"/>
            <a:ext cx="1133435" cy="513715"/>
          </a:xfrm>
          <a:prstGeom prst="rect">
            <a:avLst/>
          </a:prstGeom>
        </p:spPr>
      </p:pic>
      <p:pic>
        <p:nvPicPr>
          <p:cNvPr id="9" name="Image 8">
            <a:extLst>
              <a:ext uri="{FF2B5EF4-FFF2-40B4-BE49-F238E27FC236}">
                <a16:creationId xmlns="" xmlns:a16="http://schemas.microsoft.com/office/drawing/2014/main" id="{CFBFC170-BE45-4066-9D8C-CC3591D73BDE}"/>
              </a:ext>
            </a:extLst>
          </p:cNvPr>
          <p:cNvPicPr>
            <a:picLocks noChangeAspect="1"/>
          </p:cNvPicPr>
          <p:nvPr/>
        </p:nvPicPr>
        <p:blipFill rotWithShape="1">
          <a:blip r:embed="rId2"/>
          <a:srcRect b="48249"/>
          <a:stretch/>
        </p:blipFill>
        <p:spPr>
          <a:xfrm>
            <a:off x="101213" y="2079334"/>
            <a:ext cx="11989571" cy="2108387"/>
          </a:xfrm>
          <a:prstGeom prst="rect">
            <a:avLst/>
          </a:prstGeom>
        </p:spPr>
      </p:pic>
    </p:spTree>
    <p:extLst>
      <p:ext uri="{BB962C8B-B14F-4D97-AF65-F5344CB8AC3E}">
        <p14:creationId xmlns:p14="http://schemas.microsoft.com/office/powerpoint/2010/main" val="9429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419100" y="201612"/>
            <a:ext cx="11376025" cy="1007427"/>
          </a:xfrm>
        </p:spPr>
        <p:txBody>
          <a:bodyPr>
            <a:normAutofit/>
          </a:bodyPr>
          <a:lstStyle/>
          <a:p>
            <a:r>
              <a:rPr lang="fr-FR" dirty="0"/>
              <a:t>Prise en charge médicamenteuse : mono et bithérapie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pic>
        <p:nvPicPr>
          <p:cNvPr id="5" name="Image 4">
            <a:extLst>
              <a:ext uri="{FF2B5EF4-FFF2-40B4-BE49-F238E27FC236}">
                <a16:creationId xmlns="" xmlns:a16="http://schemas.microsoft.com/office/drawing/2014/main" id="{576470E7-409F-EB9D-DD91-57F7EBE4FB36}"/>
              </a:ext>
            </a:extLst>
          </p:cNvPr>
          <p:cNvPicPr>
            <a:picLocks noChangeAspect="1"/>
          </p:cNvPicPr>
          <p:nvPr/>
        </p:nvPicPr>
        <p:blipFill>
          <a:blip r:embed="rId3"/>
          <a:stretch>
            <a:fillRect/>
          </a:stretch>
        </p:blipFill>
        <p:spPr>
          <a:xfrm>
            <a:off x="2730843" y="822538"/>
            <a:ext cx="6952314" cy="5818126"/>
          </a:xfrm>
          <a:prstGeom prst="rect">
            <a:avLst/>
          </a:prstGeom>
        </p:spPr>
      </p:pic>
      <p:pic>
        <p:nvPicPr>
          <p:cNvPr id="2" name="Image 1">
            <a:extLst>
              <a:ext uri="{FF2B5EF4-FFF2-40B4-BE49-F238E27FC236}">
                <a16:creationId xmlns="" xmlns:a16="http://schemas.microsoft.com/office/drawing/2014/main" id="{E477CA2D-A4D2-1397-1130-6CFBA0B7B6F9}"/>
              </a:ext>
            </a:extLst>
          </p:cNvPr>
          <p:cNvPicPr>
            <a:picLocks noChangeAspect="1"/>
          </p:cNvPicPr>
          <p:nvPr/>
        </p:nvPicPr>
        <p:blipFill>
          <a:blip r:embed="rId4"/>
          <a:stretch>
            <a:fillRect/>
          </a:stretch>
        </p:blipFill>
        <p:spPr>
          <a:xfrm>
            <a:off x="10850303" y="262325"/>
            <a:ext cx="1133435" cy="513715"/>
          </a:xfrm>
          <a:prstGeom prst="rect">
            <a:avLst/>
          </a:prstGeom>
        </p:spPr>
      </p:pic>
      <p:sp>
        <p:nvSpPr>
          <p:cNvPr id="3" name="Arrow: Right 4">
            <a:extLst>
              <a:ext uri="{FF2B5EF4-FFF2-40B4-BE49-F238E27FC236}">
                <a16:creationId xmlns="" xmlns:a16="http://schemas.microsoft.com/office/drawing/2014/main" id="{2E43870F-DD32-458C-457D-0A5BFEB4E28D}"/>
              </a:ext>
            </a:extLst>
          </p:cNvPr>
          <p:cNvSpPr/>
          <p:nvPr/>
        </p:nvSpPr>
        <p:spPr>
          <a:xfrm rot="10800000">
            <a:off x="9798935" y="5715790"/>
            <a:ext cx="978407"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0405259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7C4D1932-FF6B-2065-7698-7F6809EEE32D}"/>
              </a:ext>
            </a:extLst>
          </p:cNvPr>
          <p:cNvSpPr>
            <a:spLocks noGrp="1"/>
          </p:cNvSpPr>
          <p:nvPr>
            <p:ph type="title"/>
          </p:nvPr>
        </p:nvSpPr>
        <p:spPr>
          <a:xfrm>
            <a:off x="407987" y="151920"/>
            <a:ext cx="11376025" cy="1007427"/>
          </a:xfrm>
        </p:spPr>
        <p:txBody>
          <a:bodyPr/>
          <a:lstStyle/>
          <a:p>
            <a:r>
              <a:rPr lang="fr-FR" dirty="0"/>
              <a:t>Bithérapie en prévention primaire</a:t>
            </a:r>
          </a:p>
        </p:txBody>
      </p:sp>
      <p:sp>
        <p:nvSpPr>
          <p:cNvPr id="3" name="Espace réservé du numéro de diapositive 2">
            <a:extLst>
              <a:ext uri="{FF2B5EF4-FFF2-40B4-BE49-F238E27FC236}">
                <a16:creationId xmlns="" xmlns:a16="http://schemas.microsoft.com/office/drawing/2014/main" id="{1DB14872-261E-D705-5582-90BC0FD53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769C6BAA-6423-6B15-6B56-4278417FABA0}"/>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BE0C57FF-8E0D-CA04-FBFC-CE1FB47ECD2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2131E1B0-3D83-7DB3-B22C-CD3414395996}"/>
              </a:ext>
            </a:extLst>
          </p:cNvPr>
          <p:cNvPicPr>
            <a:picLocks noChangeAspect="1"/>
          </p:cNvPicPr>
          <p:nvPr/>
        </p:nvPicPr>
        <p:blipFill>
          <a:blip r:embed="rId2"/>
          <a:stretch>
            <a:fillRect/>
          </a:stretch>
        </p:blipFill>
        <p:spPr>
          <a:xfrm>
            <a:off x="1032947" y="1159347"/>
            <a:ext cx="7877175" cy="1647825"/>
          </a:xfrm>
          <a:prstGeom prst="rect">
            <a:avLst/>
          </a:prstGeom>
        </p:spPr>
      </p:pic>
      <p:pic>
        <p:nvPicPr>
          <p:cNvPr id="9" name="Image 8">
            <a:extLst>
              <a:ext uri="{FF2B5EF4-FFF2-40B4-BE49-F238E27FC236}">
                <a16:creationId xmlns="" xmlns:a16="http://schemas.microsoft.com/office/drawing/2014/main" id="{EF27D239-B3E8-B794-EDA2-FF8DA7346618}"/>
              </a:ext>
            </a:extLst>
          </p:cNvPr>
          <p:cNvPicPr>
            <a:picLocks noChangeAspect="1"/>
          </p:cNvPicPr>
          <p:nvPr/>
        </p:nvPicPr>
        <p:blipFill>
          <a:blip r:embed="rId3"/>
          <a:stretch>
            <a:fillRect/>
          </a:stretch>
        </p:blipFill>
        <p:spPr>
          <a:xfrm>
            <a:off x="1019561" y="2708316"/>
            <a:ext cx="7915275" cy="3228975"/>
          </a:xfrm>
          <a:prstGeom prst="rect">
            <a:avLst/>
          </a:prstGeom>
        </p:spPr>
      </p:pic>
      <p:sp>
        <p:nvSpPr>
          <p:cNvPr id="10" name="Rectangle : coins arrondis 9">
            <a:extLst>
              <a:ext uri="{FF2B5EF4-FFF2-40B4-BE49-F238E27FC236}">
                <a16:creationId xmlns="" xmlns:a16="http://schemas.microsoft.com/office/drawing/2014/main" id="{BD8B860A-67F0-0363-3CBA-B446D9C054E2}"/>
              </a:ext>
            </a:extLst>
          </p:cNvPr>
          <p:cNvSpPr/>
          <p:nvPr/>
        </p:nvSpPr>
        <p:spPr>
          <a:xfrm>
            <a:off x="1032947" y="1159348"/>
            <a:ext cx="8123410" cy="681810"/>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6" name="Flèche : droite 5">
            <a:extLst>
              <a:ext uri="{FF2B5EF4-FFF2-40B4-BE49-F238E27FC236}">
                <a16:creationId xmlns="" xmlns:a16="http://schemas.microsoft.com/office/drawing/2014/main" id="{8D23F6B4-9116-A281-1B38-F4D32B2973B2}"/>
              </a:ext>
            </a:extLst>
          </p:cNvPr>
          <p:cNvSpPr/>
          <p:nvPr/>
        </p:nvSpPr>
        <p:spPr>
          <a:xfrm>
            <a:off x="291966" y="1164972"/>
            <a:ext cx="604164" cy="887347"/>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11" name="ZoneTexte 10">
            <a:extLst>
              <a:ext uri="{FF2B5EF4-FFF2-40B4-BE49-F238E27FC236}">
                <a16:creationId xmlns="" xmlns:a16="http://schemas.microsoft.com/office/drawing/2014/main" id="{07D065DA-3E92-80D5-D962-D5669C4B79E6}"/>
              </a:ext>
            </a:extLst>
          </p:cNvPr>
          <p:cNvSpPr txBox="1"/>
          <p:nvPr/>
        </p:nvSpPr>
        <p:spPr>
          <a:xfrm>
            <a:off x="598852" y="6175559"/>
            <a:ext cx="8991600" cy="415498"/>
          </a:xfrm>
          <a:prstGeom prst="rect">
            <a:avLst/>
          </a:prstGeom>
          <a:noFill/>
          <a:ln>
            <a:solidFill>
              <a:srgbClr val="990033"/>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Haut niveau de risque cardiovasculaire (par exemple, cumulant plus de 3 facteurs de risque cardiovasculaire, à l’instar des recommandations </a:t>
            </a:r>
            <a:r>
              <a:rPr kumimoji="0" lang="fr-FR" sz="105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pro-posées</a:t>
            </a:r>
            <a:r>
              <a:rPr kumimoji="0" lang="fr-FR" sz="10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par le BMJ, https://www.bmj.com/content/373/bmj.n1091/infographic)</a:t>
            </a:r>
          </a:p>
        </p:txBody>
      </p:sp>
      <mc:AlternateContent xmlns:mc="http://schemas.openxmlformats.org/markup-compatibility/2006">
        <mc:Choice xmlns="" xmlns:pslz="http://schemas.microsoft.com/office/powerpoint/2016/slidezoom" Requires="pslz">
          <p:graphicFrame>
            <p:nvGraphicFramePr>
              <p:cNvPr id="15" name="Zoom de diapositive 14">
                <a:extLst>
                  <a:ext uri="{FF2B5EF4-FFF2-40B4-BE49-F238E27FC236}">
                    <a16:creationId xmlns:a16="http://schemas.microsoft.com/office/drawing/2014/main" id="{1268473F-CA75-79A1-B89E-E8ABC46333CE}"/>
                  </a:ext>
                </a:extLst>
              </p:cNvPr>
              <p:cNvGraphicFramePr>
                <a:graphicFrameLocks noChangeAspect="1"/>
              </p:cNvGraphicFramePr>
              <p:nvPr/>
            </p:nvGraphicFramePr>
            <p:xfrm>
              <a:off x="9797271" y="5755420"/>
              <a:ext cx="1960142" cy="1102580"/>
            </p:xfrm>
            <a:graphic>
              <a:graphicData uri="http://schemas.microsoft.com/office/powerpoint/2016/slidezoom">
                <pslz:sldZm>
                  <pslz:sldZmObj sldId="4624" cId="28164575">
                    <pslz:zmPr id="{25C631B9-0DD2-431A-9920-628E0EC9C61E}" returnToParent="0" transitionDur="1000">
                      <p166:blipFill xmlns:p166="http://schemas.microsoft.com/office/powerpoint/2016/6/main">
                        <a:blip r:embed="rId4"/>
                        <a:stretch>
                          <a:fillRect/>
                        </a:stretch>
                      </p166:blipFill>
                      <p166:spPr xmlns:p166="http://schemas.microsoft.com/office/powerpoint/2016/6/main">
                        <a:xfrm>
                          <a:off x="0" y="0"/>
                          <a:ext cx="1960142" cy="1102580"/>
                        </a:xfrm>
                        <a:prstGeom prst="rect">
                          <a:avLst/>
                        </a:prstGeom>
                        <a:ln w="3175">
                          <a:solidFill>
                            <a:prstClr val="ltGray"/>
                          </a:solidFill>
                        </a:ln>
                      </p166:spPr>
                    </pslz:zmPr>
                  </pslz:sldZmObj>
                </pslz:sldZm>
              </a:graphicData>
            </a:graphic>
          </p:graphicFrame>
        </mc:Choice>
        <mc:Fallback>
          <p:pic>
            <p:nvPicPr>
              <p:cNvPr id="15" name="Zoom de diapositive 14">
                <a:extLst>
                  <a:ext uri="{FF2B5EF4-FFF2-40B4-BE49-F238E27FC236}">
                    <a16:creationId xmlns:a16="http://schemas.microsoft.com/office/drawing/2014/main" xmlns="" xmlns:pslz="http://schemas.microsoft.com/office/powerpoint/2016/slidezoom" id="{1268473F-CA75-79A1-B89E-E8ABC46333CE}"/>
                  </a:ext>
                </a:extLst>
              </p:cNvPr>
              <p:cNvPicPr>
                <a:picLocks noGrp="1" noRot="1" noChangeAspect="1" noMove="1" noResize="1" noEditPoints="1" noAdjustHandles="1" noChangeArrowheads="1" noChangeShapeType="1"/>
              </p:cNvPicPr>
              <p:nvPr/>
            </p:nvPicPr>
            <p:blipFill>
              <a:blip r:embed="rId5"/>
              <a:stretch>
                <a:fillRect/>
              </a:stretch>
            </p:blipFill>
            <p:spPr>
              <a:xfrm>
                <a:off x="9797271" y="5755420"/>
                <a:ext cx="1960142" cy="1102580"/>
              </a:xfrm>
              <a:prstGeom prst="rect">
                <a:avLst/>
              </a:prstGeom>
              <a:ln w="3175">
                <a:solidFill>
                  <a:prstClr val="ltGray"/>
                </a:solidFill>
              </a:ln>
            </p:spPr>
          </p:pic>
        </mc:Fallback>
      </mc:AlternateContent>
      <p:pic>
        <p:nvPicPr>
          <p:cNvPr id="17" name="Image 16">
            <a:extLst>
              <a:ext uri="{FF2B5EF4-FFF2-40B4-BE49-F238E27FC236}">
                <a16:creationId xmlns="" xmlns:a16="http://schemas.microsoft.com/office/drawing/2014/main" id="{94655C0F-9317-C22D-7017-48F6DB3D5BDD}"/>
              </a:ext>
            </a:extLst>
          </p:cNvPr>
          <p:cNvPicPr>
            <a:picLocks noChangeAspect="1"/>
          </p:cNvPicPr>
          <p:nvPr/>
        </p:nvPicPr>
        <p:blipFill>
          <a:blip r:embed="rId6"/>
          <a:stretch>
            <a:fillRect/>
          </a:stretch>
        </p:blipFill>
        <p:spPr>
          <a:xfrm>
            <a:off x="9156357" y="5239507"/>
            <a:ext cx="2867630" cy="396779"/>
          </a:xfrm>
          <a:prstGeom prst="rect">
            <a:avLst/>
          </a:prstGeom>
        </p:spPr>
      </p:pic>
      <p:pic>
        <p:nvPicPr>
          <p:cNvPr id="18" name="Image 17">
            <a:extLst>
              <a:ext uri="{FF2B5EF4-FFF2-40B4-BE49-F238E27FC236}">
                <a16:creationId xmlns="" xmlns:a16="http://schemas.microsoft.com/office/drawing/2014/main" id="{511A9C15-7A10-C15A-E4B9-50874F5AC191}"/>
              </a:ext>
            </a:extLst>
          </p:cNvPr>
          <p:cNvPicPr>
            <a:picLocks noChangeAspect="1"/>
          </p:cNvPicPr>
          <p:nvPr/>
        </p:nvPicPr>
        <p:blipFill>
          <a:blip r:embed="rId7"/>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3761942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A2AF8EED-E599-6739-22AE-875CA9B2ADAE}"/>
              </a:ext>
            </a:extLst>
          </p:cNvPr>
          <p:cNvSpPr>
            <a:spLocks noGrp="1"/>
          </p:cNvSpPr>
          <p:nvPr>
            <p:ph type="title"/>
          </p:nvPr>
        </p:nvSpPr>
        <p:spPr>
          <a:xfrm>
            <a:off x="407987" y="175201"/>
            <a:ext cx="11376025" cy="1007427"/>
          </a:xfrm>
        </p:spPr>
        <p:txBody>
          <a:bodyPr/>
          <a:lstStyle/>
          <a:p>
            <a:r>
              <a:rPr lang="fr-FR" dirty="0"/>
              <a:t>Bithérapie en prévention secondaire</a:t>
            </a:r>
          </a:p>
        </p:txBody>
      </p:sp>
      <p:sp>
        <p:nvSpPr>
          <p:cNvPr id="3" name="Espace réservé du numéro de diapositive 2">
            <a:extLst>
              <a:ext uri="{FF2B5EF4-FFF2-40B4-BE49-F238E27FC236}">
                <a16:creationId xmlns="" xmlns:a16="http://schemas.microsoft.com/office/drawing/2014/main" id="{F9485387-0C46-21E0-9A8A-1E22E9F1C7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5D9545BD-5E8F-B790-F485-D8D9836DA1CE}"/>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1A2049F1-5D8F-3839-1DDD-67C9C24275C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6" name="Image 5">
            <a:extLst>
              <a:ext uri="{FF2B5EF4-FFF2-40B4-BE49-F238E27FC236}">
                <a16:creationId xmlns="" xmlns:a16="http://schemas.microsoft.com/office/drawing/2014/main" id="{859F9D93-D932-4CB6-9C5A-264C1A444FF0}"/>
              </a:ext>
            </a:extLst>
          </p:cNvPr>
          <p:cNvPicPr>
            <a:picLocks noChangeAspect="1"/>
          </p:cNvPicPr>
          <p:nvPr/>
        </p:nvPicPr>
        <p:blipFill>
          <a:blip r:embed="rId2"/>
          <a:stretch>
            <a:fillRect/>
          </a:stretch>
        </p:blipFill>
        <p:spPr>
          <a:xfrm>
            <a:off x="1754873" y="959439"/>
            <a:ext cx="7707644" cy="5571237"/>
          </a:xfrm>
          <a:prstGeom prst="rect">
            <a:avLst/>
          </a:prstGeom>
        </p:spPr>
      </p:pic>
      <p:sp>
        <p:nvSpPr>
          <p:cNvPr id="7" name="Rectangle : coins arrondis 6">
            <a:extLst>
              <a:ext uri="{FF2B5EF4-FFF2-40B4-BE49-F238E27FC236}">
                <a16:creationId xmlns="" xmlns:a16="http://schemas.microsoft.com/office/drawing/2014/main" id="{995694B7-16D9-9926-26E7-804FD14ACDE1}"/>
              </a:ext>
            </a:extLst>
          </p:cNvPr>
          <p:cNvSpPr/>
          <p:nvPr/>
        </p:nvSpPr>
        <p:spPr>
          <a:xfrm>
            <a:off x="1754873" y="1294289"/>
            <a:ext cx="7707644" cy="561048"/>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8" name="Flèche : droite 5">
            <a:extLst>
              <a:ext uri="{FF2B5EF4-FFF2-40B4-BE49-F238E27FC236}">
                <a16:creationId xmlns="" xmlns:a16="http://schemas.microsoft.com/office/drawing/2014/main" id="{CC2F4CF0-15AC-79D4-1C91-50D9ABF04CE4}"/>
              </a:ext>
            </a:extLst>
          </p:cNvPr>
          <p:cNvSpPr/>
          <p:nvPr/>
        </p:nvSpPr>
        <p:spPr>
          <a:xfrm>
            <a:off x="1158240" y="1016000"/>
            <a:ext cx="604164" cy="33528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9" name="Flèche : droite 5">
            <a:extLst>
              <a:ext uri="{FF2B5EF4-FFF2-40B4-BE49-F238E27FC236}">
                <a16:creationId xmlns="" xmlns:a16="http://schemas.microsoft.com/office/drawing/2014/main" id="{0C2BD0F9-5A40-222D-122F-FE28EF9B9200}"/>
              </a:ext>
            </a:extLst>
          </p:cNvPr>
          <p:cNvSpPr/>
          <p:nvPr/>
        </p:nvSpPr>
        <p:spPr>
          <a:xfrm>
            <a:off x="1150709" y="5842000"/>
            <a:ext cx="604164" cy="33528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10" name="Image 9">
            <a:extLst>
              <a:ext uri="{FF2B5EF4-FFF2-40B4-BE49-F238E27FC236}">
                <a16:creationId xmlns="" xmlns:a16="http://schemas.microsoft.com/office/drawing/2014/main" id="{F6F2FCD5-DB97-3B5B-A8ED-FD2316384810}"/>
              </a:ext>
            </a:extLst>
          </p:cNvPr>
          <p:cNvPicPr>
            <a:picLocks noChangeAspect="1"/>
          </p:cNvPicPr>
          <p:nvPr/>
        </p:nvPicPr>
        <p:blipFill>
          <a:blip r:embed="rId3"/>
          <a:stretch>
            <a:fillRect/>
          </a:stretch>
        </p:blipFill>
        <p:spPr>
          <a:xfrm>
            <a:off x="10850303" y="262325"/>
            <a:ext cx="1133435" cy="513715"/>
          </a:xfrm>
          <a:prstGeom prst="rect">
            <a:avLst/>
          </a:prstGeom>
        </p:spPr>
      </p:pic>
      <p:pic>
        <p:nvPicPr>
          <p:cNvPr id="11" name="Image 10">
            <a:extLst>
              <a:ext uri="{FF2B5EF4-FFF2-40B4-BE49-F238E27FC236}">
                <a16:creationId xmlns="" xmlns:a16="http://schemas.microsoft.com/office/drawing/2014/main" id="{4D163C80-342A-ACC5-363F-85311C90B9E8}"/>
              </a:ext>
            </a:extLst>
          </p:cNvPr>
          <p:cNvPicPr>
            <a:picLocks noChangeAspect="1"/>
          </p:cNvPicPr>
          <p:nvPr/>
        </p:nvPicPr>
        <p:blipFill rotWithShape="1">
          <a:blip r:embed="rId2"/>
          <a:srcRect t="81917"/>
          <a:stretch/>
        </p:blipFill>
        <p:spPr>
          <a:xfrm>
            <a:off x="191658" y="2797726"/>
            <a:ext cx="11808683" cy="1543453"/>
          </a:xfrm>
          <a:prstGeom prst="rect">
            <a:avLst/>
          </a:prstGeom>
        </p:spPr>
      </p:pic>
    </p:spTree>
    <p:extLst>
      <p:ext uri="{BB962C8B-B14F-4D97-AF65-F5344CB8AC3E}">
        <p14:creationId xmlns:p14="http://schemas.microsoft.com/office/powerpoint/2010/main" val="118228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 xmlns:a16="http://schemas.microsoft.com/office/drawing/2014/main" id="{1DB14872-261E-D705-5582-90BC0FD53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769C6BAA-6423-6B15-6B56-4278417FABA0}"/>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BE0C57FF-8E0D-CA04-FBFC-CE1FB47ECD2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6" name="Titre 1">
            <a:extLst>
              <a:ext uri="{FF2B5EF4-FFF2-40B4-BE49-F238E27FC236}">
                <a16:creationId xmlns="" xmlns:a16="http://schemas.microsoft.com/office/drawing/2014/main" id="{58702BE7-BD56-5BEA-6ED8-F1CBBED88DCC}"/>
              </a:ext>
            </a:extLst>
          </p:cNvPr>
          <p:cNvSpPr>
            <a:spLocks noGrp="1"/>
          </p:cNvSpPr>
          <p:nvPr>
            <p:ph type="title"/>
          </p:nvPr>
        </p:nvSpPr>
        <p:spPr>
          <a:xfrm>
            <a:off x="407988" y="194748"/>
            <a:ext cx="11376025" cy="1008062"/>
          </a:xfrm>
        </p:spPr>
        <p:txBody>
          <a:bodyPr/>
          <a:lstStyle/>
          <a:p>
            <a:r>
              <a:rPr lang="fr-FR" dirty="0"/>
              <a:t>Bithérapie en prévention primaire</a:t>
            </a:r>
          </a:p>
        </p:txBody>
      </p:sp>
      <p:pic>
        <p:nvPicPr>
          <p:cNvPr id="8" name="Image 7">
            <a:extLst>
              <a:ext uri="{FF2B5EF4-FFF2-40B4-BE49-F238E27FC236}">
                <a16:creationId xmlns="" xmlns:a16="http://schemas.microsoft.com/office/drawing/2014/main" id="{68DF3293-D216-842C-6E0A-72FAF2618E80}"/>
              </a:ext>
            </a:extLst>
          </p:cNvPr>
          <p:cNvPicPr>
            <a:picLocks noChangeAspect="1"/>
          </p:cNvPicPr>
          <p:nvPr/>
        </p:nvPicPr>
        <p:blipFill>
          <a:blip r:embed="rId2"/>
          <a:stretch>
            <a:fillRect/>
          </a:stretch>
        </p:blipFill>
        <p:spPr>
          <a:xfrm>
            <a:off x="1052899" y="1376362"/>
            <a:ext cx="7886700" cy="4105275"/>
          </a:xfrm>
          <a:prstGeom prst="rect">
            <a:avLst/>
          </a:prstGeom>
        </p:spPr>
      </p:pic>
      <p:sp>
        <p:nvSpPr>
          <p:cNvPr id="9" name="Rectangle : coins arrondis 8">
            <a:extLst>
              <a:ext uri="{FF2B5EF4-FFF2-40B4-BE49-F238E27FC236}">
                <a16:creationId xmlns="" xmlns:a16="http://schemas.microsoft.com/office/drawing/2014/main" id="{3DC484A6-CAEF-3C2A-CE97-839F4EA1CD9C}"/>
              </a:ext>
            </a:extLst>
          </p:cNvPr>
          <p:cNvSpPr/>
          <p:nvPr/>
        </p:nvSpPr>
        <p:spPr>
          <a:xfrm>
            <a:off x="1032947" y="1425790"/>
            <a:ext cx="8086339" cy="628241"/>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2" name="Flèche : droite 5">
            <a:extLst>
              <a:ext uri="{FF2B5EF4-FFF2-40B4-BE49-F238E27FC236}">
                <a16:creationId xmlns="" xmlns:a16="http://schemas.microsoft.com/office/drawing/2014/main" id="{7E917B74-5FE5-5109-C34E-78AE5F291AD2}"/>
              </a:ext>
            </a:extLst>
          </p:cNvPr>
          <p:cNvSpPr/>
          <p:nvPr/>
        </p:nvSpPr>
        <p:spPr>
          <a:xfrm>
            <a:off x="407988" y="1636045"/>
            <a:ext cx="604164" cy="33528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10" name="Image 9">
            <a:extLst>
              <a:ext uri="{FF2B5EF4-FFF2-40B4-BE49-F238E27FC236}">
                <a16:creationId xmlns="" xmlns:a16="http://schemas.microsoft.com/office/drawing/2014/main" id="{5513EC2B-F6D2-A979-3534-55F13E2AB5EB}"/>
              </a:ext>
            </a:extLst>
          </p:cNvPr>
          <p:cNvPicPr>
            <a:picLocks noChangeAspect="1"/>
          </p:cNvPicPr>
          <p:nvPr/>
        </p:nvPicPr>
        <p:blipFill>
          <a:blip r:embed="rId3"/>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41085338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70CFAD2-D807-B89D-41A7-901AE9160311}"/>
              </a:ext>
            </a:extLst>
          </p:cNvPr>
          <p:cNvSpPr>
            <a:spLocks noGrp="1"/>
          </p:cNvSpPr>
          <p:nvPr>
            <p:ph type="title"/>
          </p:nvPr>
        </p:nvSpPr>
        <p:spPr>
          <a:xfrm>
            <a:off x="407987" y="263683"/>
            <a:ext cx="11376025" cy="750220"/>
          </a:xfrm>
        </p:spPr>
        <p:txBody>
          <a:bodyPr>
            <a:normAutofit/>
          </a:bodyPr>
          <a:lstStyle/>
          <a:p>
            <a:r>
              <a:rPr lang="fr-FR" dirty="0"/>
              <a:t>Patient avec IMC &gt; 30 kg/m</a:t>
            </a:r>
            <a:r>
              <a:rPr lang="fr-FR" baseline="30000" dirty="0"/>
              <a:t>2</a:t>
            </a:r>
          </a:p>
        </p:txBody>
      </p:sp>
      <p:sp>
        <p:nvSpPr>
          <p:cNvPr id="3" name="Espace réservé du numéro de diapositive 2">
            <a:extLst>
              <a:ext uri="{FF2B5EF4-FFF2-40B4-BE49-F238E27FC236}">
                <a16:creationId xmlns="" xmlns:a16="http://schemas.microsoft.com/office/drawing/2014/main" id="{556150BB-4C55-44A4-EE1E-3EA40D271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6C6A9A85-C1C6-F5ED-EEA9-23C677AB8F35}"/>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2FF50EAD-88CC-E7B3-39A7-65E7F35C39F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B1159812-43CC-1BBF-8C1F-FEDE7A4EC7B1}"/>
              </a:ext>
            </a:extLst>
          </p:cNvPr>
          <p:cNvPicPr>
            <a:picLocks noChangeAspect="1"/>
          </p:cNvPicPr>
          <p:nvPr/>
        </p:nvPicPr>
        <p:blipFill>
          <a:blip r:embed="rId3"/>
          <a:stretch>
            <a:fillRect/>
          </a:stretch>
        </p:blipFill>
        <p:spPr>
          <a:xfrm>
            <a:off x="497481" y="1013903"/>
            <a:ext cx="5866249" cy="1432539"/>
          </a:xfrm>
          <a:prstGeom prst="rect">
            <a:avLst/>
          </a:prstGeom>
        </p:spPr>
      </p:pic>
      <p:pic>
        <p:nvPicPr>
          <p:cNvPr id="6" name="Image 5">
            <a:extLst>
              <a:ext uri="{FF2B5EF4-FFF2-40B4-BE49-F238E27FC236}">
                <a16:creationId xmlns="" xmlns:a16="http://schemas.microsoft.com/office/drawing/2014/main" id="{B8BD843A-F567-46C5-4156-801FD8FA10A1}"/>
              </a:ext>
            </a:extLst>
          </p:cNvPr>
          <p:cNvPicPr>
            <a:picLocks noChangeAspect="1"/>
          </p:cNvPicPr>
          <p:nvPr/>
        </p:nvPicPr>
        <p:blipFill>
          <a:blip r:embed="rId4"/>
          <a:stretch>
            <a:fillRect/>
          </a:stretch>
        </p:blipFill>
        <p:spPr>
          <a:xfrm>
            <a:off x="10850303" y="262325"/>
            <a:ext cx="1133435" cy="513715"/>
          </a:xfrm>
          <a:prstGeom prst="rect">
            <a:avLst/>
          </a:prstGeom>
        </p:spPr>
      </p:pic>
      <p:grpSp>
        <p:nvGrpSpPr>
          <p:cNvPr id="18" name="Groupe 17">
            <a:extLst>
              <a:ext uri="{FF2B5EF4-FFF2-40B4-BE49-F238E27FC236}">
                <a16:creationId xmlns="" xmlns:a16="http://schemas.microsoft.com/office/drawing/2014/main" id="{B0C2865D-BA6D-C067-5A9D-ABDF33A9955A}"/>
              </a:ext>
            </a:extLst>
          </p:cNvPr>
          <p:cNvGrpSpPr/>
          <p:nvPr/>
        </p:nvGrpSpPr>
        <p:grpSpPr>
          <a:xfrm>
            <a:off x="2291277" y="2991544"/>
            <a:ext cx="8144905" cy="2840030"/>
            <a:chOff x="723887" y="3320249"/>
            <a:chExt cx="6755935" cy="2432688"/>
          </a:xfrm>
        </p:grpSpPr>
        <p:pic>
          <p:nvPicPr>
            <p:cNvPr id="12" name="Image 11">
              <a:extLst>
                <a:ext uri="{FF2B5EF4-FFF2-40B4-BE49-F238E27FC236}">
                  <a16:creationId xmlns="" xmlns:a16="http://schemas.microsoft.com/office/drawing/2014/main" id="{9D4BFDCD-1666-9754-7B86-8C674760C583}"/>
                </a:ext>
              </a:extLst>
            </p:cNvPr>
            <p:cNvPicPr>
              <a:picLocks noChangeAspect="1"/>
            </p:cNvPicPr>
            <p:nvPr/>
          </p:nvPicPr>
          <p:blipFill rotWithShape="1">
            <a:blip r:embed="rId5"/>
            <a:srcRect b="23909"/>
            <a:stretch/>
          </p:blipFill>
          <p:spPr>
            <a:xfrm>
              <a:off x="738174" y="4268207"/>
              <a:ext cx="6727360" cy="1484730"/>
            </a:xfrm>
            <a:prstGeom prst="rect">
              <a:avLst/>
            </a:prstGeom>
          </p:spPr>
        </p:pic>
        <p:pic>
          <p:nvPicPr>
            <p:cNvPr id="17" name="Image 16">
              <a:extLst>
                <a:ext uri="{FF2B5EF4-FFF2-40B4-BE49-F238E27FC236}">
                  <a16:creationId xmlns="" xmlns:a16="http://schemas.microsoft.com/office/drawing/2014/main" id="{C5A393EE-7217-A38A-159F-BA1DD9A33EBE}"/>
                </a:ext>
              </a:extLst>
            </p:cNvPr>
            <p:cNvPicPr>
              <a:picLocks noChangeAspect="1"/>
            </p:cNvPicPr>
            <p:nvPr/>
          </p:nvPicPr>
          <p:blipFill rotWithShape="1">
            <a:blip r:embed="rId6"/>
            <a:srcRect t="49866"/>
            <a:stretch/>
          </p:blipFill>
          <p:spPr>
            <a:xfrm>
              <a:off x="723887" y="3320249"/>
              <a:ext cx="6755935" cy="987535"/>
            </a:xfrm>
            <a:prstGeom prst="rect">
              <a:avLst/>
            </a:prstGeom>
          </p:spPr>
        </p:pic>
      </p:grpSp>
    </p:spTree>
    <p:extLst>
      <p:ext uri="{BB962C8B-B14F-4D97-AF65-F5344CB8AC3E}">
        <p14:creationId xmlns:p14="http://schemas.microsoft.com/office/powerpoint/2010/main" val="1366263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419100" y="201612"/>
            <a:ext cx="11376025" cy="1007427"/>
          </a:xfrm>
        </p:spPr>
        <p:txBody>
          <a:bodyPr>
            <a:normAutofit/>
          </a:bodyPr>
          <a:lstStyle/>
          <a:p>
            <a:r>
              <a:rPr lang="fr-FR" dirty="0"/>
              <a:t>Prise en charge médicamenteuse : mono et bithérapie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pic>
        <p:nvPicPr>
          <p:cNvPr id="5" name="Image 4">
            <a:extLst>
              <a:ext uri="{FF2B5EF4-FFF2-40B4-BE49-F238E27FC236}">
                <a16:creationId xmlns="" xmlns:a16="http://schemas.microsoft.com/office/drawing/2014/main" id="{576470E7-409F-EB9D-DD91-57F7EBE4FB36}"/>
              </a:ext>
            </a:extLst>
          </p:cNvPr>
          <p:cNvPicPr>
            <a:picLocks noChangeAspect="1"/>
          </p:cNvPicPr>
          <p:nvPr/>
        </p:nvPicPr>
        <p:blipFill>
          <a:blip r:embed="rId3"/>
          <a:stretch>
            <a:fillRect/>
          </a:stretch>
        </p:blipFill>
        <p:spPr>
          <a:xfrm>
            <a:off x="2730843" y="822538"/>
            <a:ext cx="6952314" cy="5818126"/>
          </a:xfrm>
          <a:prstGeom prst="rect">
            <a:avLst/>
          </a:prstGeom>
        </p:spPr>
      </p:pic>
      <p:pic>
        <p:nvPicPr>
          <p:cNvPr id="2" name="Image 1">
            <a:extLst>
              <a:ext uri="{FF2B5EF4-FFF2-40B4-BE49-F238E27FC236}">
                <a16:creationId xmlns="" xmlns:a16="http://schemas.microsoft.com/office/drawing/2014/main" id="{E477CA2D-A4D2-1397-1130-6CFBA0B7B6F9}"/>
              </a:ext>
            </a:extLst>
          </p:cNvPr>
          <p:cNvPicPr>
            <a:picLocks noChangeAspect="1"/>
          </p:cNvPicPr>
          <p:nvPr/>
        </p:nvPicPr>
        <p:blipFill>
          <a:blip r:embed="rId4"/>
          <a:stretch>
            <a:fillRect/>
          </a:stretch>
        </p:blipFill>
        <p:spPr>
          <a:xfrm>
            <a:off x="10850303" y="262325"/>
            <a:ext cx="1133435" cy="513715"/>
          </a:xfrm>
          <a:prstGeom prst="rect">
            <a:avLst/>
          </a:prstGeom>
        </p:spPr>
      </p:pic>
      <p:sp>
        <p:nvSpPr>
          <p:cNvPr id="3" name="Arrow: Right 4">
            <a:extLst>
              <a:ext uri="{FF2B5EF4-FFF2-40B4-BE49-F238E27FC236}">
                <a16:creationId xmlns="" xmlns:a16="http://schemas.microsoft.com/office/drawing/2014/main" id="{2E43870F-DD32-458C-457D-0A5BFEB4E28D}"/>
              </a:ext>
            </a:extLst>
          </p:cNvPr>
          <p:cNvSpPr/>
          <p:nvPr/>
        </p:nvSpPr>
        <p:spPr>
          <a:xfrm rot="10800000">
            <a:off x="7650539" y="5793146"/>
            <a:ext cx="978407"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1237402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646F4A5-6AEA-2DF9-7FCD-EAA52DE085E1}"/>
              </a:ext>
            </a:extLst>
          </p:cNvPr>
          <p:cNvSpPr/>
          <p:nvPr/>
        </p:nvSpPr>
        <p:spPr>
          <a:xfrm>
            <a:off x="185450" y="1531345"/>
            <a:ext cx="11821099" cy="482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sp>
        <p:nvSpPr>
          <p:cNvPr id="2" name="Titre 1">
            <a:extLst>
              <a:ext uri="{FF2B5EF4-FFF2-40B4-BE49-F238E27FC236}">
                <a16:creationId xmlns="" xmlns:a16="http://schemas.microsoft.com/office/drawing/2014/main" id="{E92FC736-7CBA-1ECF-D1CB-E727D4630924}"/>
              </a:ext>
            </a:extLst>
          </p:cNvPr>
          <p:cNvSpPr>
            <a:spLocks noGrp="1"/>
          </p:cNvSpPr>
          <p:nvPr>
            <p:ph type="title"/>
          </p:nvPr>
        </p:nvSpPr>
        <p:spPr>
          <a:xfrm>
            <a:off x="328246" y="269631"/>
            <a:ext cx="11520854" cy="1055932"/>
          </a:xfrm>
        </p:spPr>
        <p:txBody>
          <a:bodyPr/>
          <a:lstStyle/>
          <a:p>
            <a:r>
              <a:rPr lang="fr-FR" dirty="0"/>
              <a:t>Diabète de type 2</a:t>
            </a:r>
          </a:p>
        </p:txBody>
      </p:sp>
      <p:sp>
        <p:nvSpPr>
          <p:cNvPr id="3" name="Espace réservé du numéro de diapositive 2">
            <a:extLst>
              <a:ext uri="{FF2B5EF4-FFF2-40B4-BE49-F238E27FC236}">
                <a16:creationId xmlns="" xmlns:a16="http://schemas.microsoft.com/office/drawing/2014/main" id="{EADD7192-CB71-E215-BC7C-7246FEF94A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DF73-C14C-4FEA-97D1-6A51169C926F}" type="slidenum">
              <a:rPr kumimoji="0" lang="en-US"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9" name="Text Placeholder 2">
            <a:extLst>
              <a:ext uri="{FF2B5EF4-FFF2-40B4-BE49-F238E27FC236}">
                <a16:creationId xmlns="" xmlns:a16="http://schemas.microsoft.com/office/drawing/2014/main" id="{DE423978-7B83-08FF-39C4-4243EA116E5F}"/>
              </a:ext>
            </a:extLst>
          </p:cNvPr>
          <p:cNvSpPr txBox="1">
            <a:spLocks/>
          </p:cNvSpPr>
          <p:nvPr/>
        </p:nvSpPr>
        <p:spPr>
          <a:xfrm>
            <a:off x="328246" y="6222090"/>
            <a:ext cx="5181600" cy="568323"/>
          </a:xfrm>
          <a:prstGeom prst="rect">
            <a:avLst/>
          </a:prstGeom>
        </p:spPr>
        <p:txBody>
          <a:bodyPr vert="horz" lIns="91440" tIns="45720" rIns="91440" bIns="45720" rtlCol="0" anchor="ctr">
            <a:noAutofit/>
          </a:bodyPr>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60800" marR="0" indent="-2286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1800" kern="1200">
                <a:solidFill>
                  <a:schemeClr val="tx1"/>
                </a:solidFill>
                <a:latin typeface="Arial" panose="020B0604020202020204" pitchFamily="34" charset="0"/>
                <a:ea typeface="+mn-ea"/>
                <a:cs typeface="Arial" panose="020B0604020202020204" pitchFamily="34" charset="0"/>
              </a:defRPr>
            </a:lvl2pPr>
            <a:lvl3pPr marL="6912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9216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1400" kern="1200">
                <a:solidFill>
                  <a:schemeClr val="tx1"/>
                </a:solidFill>
                <a:latin typeface="Arial" panose="020B0604020202020204" pitchFamily="34" charset="0"/>
                <a:ea typeface="+mn-ea"/>
                <a:cs typeface="Arial" panose="020B0604020202020204" pitchFamily="34" charset="0"/>
              </a:defRPr>
            </a:lvl4pPr>
            <a:lvl5pPr marL="1152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900" b="0" i="0" u="none" strike="noStrike" kern="1200" cap="none" spc="-1"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fr-FR"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Guide Parcours de Soins Diabète de type 2 de l’adulte - HAS 2014</a:t>
            </a:r>
          </a:p>
        </p:txBody>
      </p:sp>
      <p:sp>
        <p:nvSpPr>
          <p:cNvPr id="6" name="ZoneTexte 5">
            <a:extLst>
              <a:ext uri="{FF2B5EF4-FFF2-40B4-BE49-F238E27FC236}">
                <a16:creationId xmlns="" xmlns:a16="http://schemas.microsoft.com/office/drawing/2014/main" id="{9343B855-C0C5-CD66-D90F-56BB5993FC56}"/>
              </a:ext>
            </a:extLst>
          </p:cNvPr>
          <p:cNvSpPr txBox="1"/>
          <p:nvPr/>
        </p:nvSpPr>
        <p:spPr>
          <a:xfrm>
            <a:off x="254382" y="1722559"/>
            <a:ext cx="11667194" cy="36317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500"/>
              </a:spcAft>
              <a:buClrTx/>
              <a:buSzTx/>
              <a:buFont typeface="Arial" panose="020B0604020202020204" pitchFamily="34" charset="0"/>
              <a:buChar char="•"/>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Le diabète de type 2, le plus fréquent (92%),</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est majoritairement lié à l’accumulation de graisse viscérale et à la sédentarité qui perturbent le métabolisme glucidique. </a:t>
            </a:r>
          </a:p>
          <a:p>
            <a:pPr marL="285750" marR="0" lvl="0" indent="-285750" algn="l" defTabSz="914400" rtl="0" eaLnBrk="1" fontAlgn="auto" latinLnBrk="0" hangingPunct="1">
              <a:lnSpc>
                <a:spcPct val="100000"/>
              </a:lnSpc>
              <a:spcBef>
                <a:spcPts val="0"/>
              </a:spcBef>
              <a:spcAft>
                <a:spcPts val="15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Le diabète type 2 apparaît généralement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après 40 ans, sa fréquence augmente avec l’âge</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Il peut être méconnu pendant plusieurs années.</a:t>
            </a:r>
            <a:endParaRPr kumimoji="0" lang="fr-FR" sz="1800" b="0" i="0" u="none" strike="noStrike" kern="1200" cap="none" spc="0" normalizeH="0" baseline="0" noProof="0" dirty="0">
              <a:ln>
                <a:noFill/>
              </a:ln>
              <a:solidFill>
                <a:srgbClr val="3F4444"/>
              </a:solidFill>
              <a:effectLst/>
              <a:uLnTx/>
              <a:uFillTx/>
              <a:latin typeface="Times New Roman" panose="02020603050405020304" pitchFamily="18"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15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Le diabète de type 2 est lié à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l’évolution des modes de vie,</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surtout alimentation trop riche ou déséquilibrée (graisses et sucres) et manque d’activité physique, ou encore les troubles du sommeil. Il est associé au surpoids et à l’obésité.</a:t>
            </a:r>
            <a:endParaRPr kumimoji="0" lang="fr-FR" sz="1800" b="0" i="0" u="none" strike="noStrike" kern="1200" cap="none" spc="0" normalizeH="0" baseline="0" noProof="0" dirty="0">
              <a:ln>
                <a:noFill/>
              </a:ln>
              <a:solidFill>
                <a:srgbClr val="3F4444"/>
              </a:solidFill>
              <a:effectLst/>
              <a:uLnTx/>
              <a:uFillTx/>
              <a:latin typeface="Times New Roman" panose="02020603050405020304" pitchFamily="18"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15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Il peut exister une prédisposition génétique de sensibilité au diabète de type 2 et, probablement, d’autres facteurs environnementaux. Les populations défavorisées sont davantage à risque de diabète.</a:t>
            </a:r>
            <a:endParaRPr kumimoji="0" lang="fr-FR" sz="1800" b="0" i="0" u="none" strike="noStrike" kern="1200" cap="none" spc="0" normalizeH="0" baseline="0" noProof="0" dirty="0">
              <a:ln>
                <a:noFill/>
              </a:ln>
              <a:solidFill>
                <a:srgbClr val="3F4444"/>
              </a:solidFill>
              <a:effectLst/>
              <a:uLnTx/>
              <a:uFillTx/>
              <a:latin typeface="Times New Roman" panose="02020603050405020304" pitchFamily="18" charset="0"/>
              <a:ea typeface="Times New Roman" panose="02020603050405020304" pitchFamily="18" charset="0"/>
              <a:cs typeface="+mn-cs"/>
            </a:endParaRPr>
          </a:p>
          <a:p>
            <a:pPr marL="285750" marR="0" lvl="0" indent="-285750" algn="l" defTabSz="914400" rtl="0" eaLnBrk="1" fontAlgn="auto" latinLnBrk="0" hangingPunct="1">
              <a:lnSpc>
                <a:spcPct val="100000"/>
              </a:lnSpc>
              <a:spcBef>
                <a:spcPts val="0"/>
              </a:spcBef>
              <a:spcAft>
                <a:spcPts val="150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Les personnes atteintes de diabète de type 2 peuvent initialement gérer leur maladie par l’activité physique et la modification de leur alimentation. Des traitements médicamenteux deviennent souvent nécessaires.</a:t>
            </a:r>
            <a:endParaRPr kumimoji="0" lang="fr-FR" sz="1800" b="0" i="0" u="none" strike="noStrike" kern="1200" cap="none" spc="0" normalizeH="0" baseline="0" noProof="0" dirty="0">
              <a:ln>
                <a:noFill/>
              </a:ln>
              <a:solidFill>
                <a:srgbClr val="3F4444"/>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e 9">
            <a:extLst>
              <a:ext uri="{FF2B5EF4-FFF2-40B4-BE49-F238E27FC236}">
                <a16:creationId xmlns="" xmlns:a16="http://schemas.microsoft.com/office/drawing/2014/main" id="{2DFE6FE8-31C6-F1B0-2A16-6C7B3C5F5B50}"/>
              </a:ext>
            </a:extLst>
          </p:cNvPr>
          <p:cNvGrpSpPr/>
          <p:nvPr/>
        </p:nvGrpSpPr>
        <p:grpSpPr>
          <a:xfrm>
            <a:off x="10227577" y="166032"/>
            <a:ext cx="1352264" cy="984361"/>
            <a:chOff x="8430935" y="159041"/>
            <a:chExt cx="1352264" cy="984361"/>
          </a:xfrm>
        </p:grpSpPr>
        <p:pic>
          <p:nvPicPr>
            <p:cNvPr id="7" name="Image 6" descr="Une image contenant texte, capture d’écran, Police, logo&#10;&#10;Description générée automatiquement">
              <a:extLst>
                <a:ext uri="{FF2B5EF4-FFF2-40B4-BE49-F238E27FC236}">
                  <a16:creationId xmlns="" xmlns:a16="http://schemas.microsoft.com/office/drawing/2014/main" id="{A5E4A3E2-79EE-3716-EA26-216DF382E8C8}"/>
                </a:ext>
              </a:extLst>
            </p:cNvPr>
            <p:cNvPicPr>
              <a:picLocks noChangeAspect="1"/>
            </p:cNvPicPr>
            <p:nvPr/>
          </p:nvPicPr>
          <p:blipFill rotWithShape="1">
            <a:blip r:embed="rId2"/>
            <a:srcRect r="513" b="62500"/>
            <a:stretch/>
          </p:blipFill>
          <p:spPr>
            <a:xfrm>
              <a:off x="8430935" y="159041"/>
              <a:ext cx="1349268" cy="481057"/>
            </a:xfrm>
            <a:prstGeom prst="rect">
              <a:avLst/>
            </a:prstGeom>
          </p:spPr>
        </p:pic>
        <p:pic>
          <p:nvPicPr>
            <p:cNvPr id="8" name="Image 7" descr="Une image contenant texte, capture d’écran, Police, logo&#10;&#10;Description générée automatiquement">
              <a:extLst>
                <a:ext uri="{FF2B5EF4-FFF2-40B4-BE49-F238E27FC236}">
                  <a16:creationId xmlns="" xmlns:a16="http://schemas.microsoft.com/office/drawing/2014/main" id="{8978A618-88F9-07A2-986A-658114A1CC26}"/>
                </a:ext>
              </a:extLst>
            </p:cNvPr>
            <p:cNvPicPr>
              <a:picLocks noChangeAspect="1"/>
            </p:cNvPicPr>
            <p:nvPr/>
          </p:nvPicPr>
          <p:blipFill rotWithShape="1">
            <a:blip r:embed="rId2"/>
            <a:srcRect t="60870" r="3900" b="543"/>
            <a:stretch/>
          </p:blipFill>
          <p:spPr>
            <a:xfrm>
              <a:off x="8430935" y="641407"/>
              <a:ext cx="1352264" cy="501995"/>
            </a:xfrm>
            <a:prstGeom prst="rect">
              <a:avLst/>
            </a:prstGeom>
          </p:spPr>
        </p:pic>
      </p:grpSp>
    </p:spTree>
    <p:extLst>
      <p:ext uri="{BB962C8B-B14F-4D97-AF65-F5344CB8AC3E}">
        <p14:creationId xmlns:p14="http://schemas.microsoft.com/office/powerpoint/2010/main" val="257533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70CFAD2-D807-B89D-41A7-901AE9160311}"/>
              </a:ext>
            </a:extLst>
          </p:cNvPr>
          <p:cNvSpPr>
            <a:spLocks noGrp="1"/>
          </p:cNvSpPr>
          <p:nvPr>
            <p:ph type="title"/>
          </p:nvPr>
        </p:nvSpPr>
        <p:spPr/>
        <p:txBody>
          <a:bodyPr/>
          <a:lstStyle/>
          <a:p>
            <a:r>
              <a:rPr lang="fr-FR" dirty="0"/>
              <a:t>Patient &gt; 75 ans</a:t>
            </a:r>
          </a:p>
        </p:txBody>
      </p:sp>
      <p:sp>
        <p:nvSpPr>
          <p:cNvPr id="3" name="Espace réservé du numéro de diapositive 2">
            <a:extLst>
              <a:ext uri="{FF2B5EF4-FFF2-40B4-BE49-F238E27FC236}">
                <a16:creationId xmlns="" xmlns:a16="http://schemas.microsoft.com/office/drawing/2014/main" id="{556150BB-4C55-44A4-EE1E-3EA40D2715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6C6A9A85-C1C6-F5ED-EEA9-23C677AB8F35}"/>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2FF50EAD-88CC-E7B3-39A7-65E7F35C39F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A23AEFDD-05B3-8ECC-B787-B60CA3FFAE55}"/>
              </a:ext>
            </a:extLst>
          </p:cNvPr>
          <p:cNvPicPr>
            <a:picLocks noChangeAspect="1"/>
          </p:cNvPicPr>
          <p:nvPr/>
        </p:nvPicPr>
        <p:blipFill>
          <a:blip r:embed="rId2"/>
          <a:stretch>
            <a:fillRect/>
          </a:stretch>
        </p:blipFill>
        <p:spPr>
          <a:xfrm>
            <a:off x="497481" y="1265151"/>
            <a:ext cx="8020050" cy="1362075"/>
          </a:xfrm>
          <a:prstGeom prst="rect">
            <a:avLst/>
          </a:prstGeom>
        </p:spPr>
      </p:pic>
      <p:pic>
        <p:nvPicPr>
          <p:cNvPr id="9" name="Image 8">
            <a:extLst>
              <a:ext uri="{FF2B5EF4-FFF2-40B4-BE49-F238E27FC236}">
                <a16:creationId xmlns="" xmlns:a16="http://schemas.microsoft.com/office/drawing/2014/main" id="{C4A37740-06E5-9E73-5EE1-A7580EA60803}"/>
              </a:ext>
            </a:extLst>
          </p:cNvPr>
          <p:cNvPicPr>
            <a:picLocks noChangeAspect="1"/>
          </p:cNvPicPr>
          <p:nvPr/>
        </p:nvPicPr>
        <p:blipFill>
          <a:blip r:embed="rId3"/>
          <a:stretch>
            <a:fillRect/>
          </a:stretch>
        </p:blipFill>
        <p:spPr>
          <a:xfrm>
            <a:off x="469772" y="2661340"/>
            <a:ext cx="8001000" cy="3429000"/>
          </a:xfrm>
          <a:prstGeom prst="rect">
            <a:avLst/>
          </a:prstGeom>
        </p:spPr>
      </p:pic>
      <p:sp>
        <p:nvSpPr>
          <p:cNvPr id="6" name="Rectangle : coins arrondis 5">
            <a:extLst>
              <a:ext uri="{FF2B5EF4-FFF2-40B4-BE49-F238E27FC236}">
                <a16:creationId xmlns="" xmlns:a16="http://schemas.microsoft.com/office/drawing/2014/main" id="{434D7637-848E-7641-935D-FA31654D0069}"/>
              </a:ext>
            </a:extLst>
          </p:cNvPr>
          <p:cNvSpPr/>
          <p:nvPr/>
        </p:nvSpPr>
        <p:spPr>
          <a:xfrm>
            <a:off x="549982" y="2661340"/>
            <a:ext cx="7840579" cy="826226"/>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8" name="Image 7">
            <a:extLst>
              <a:ext uri="{FF2B5EF4-FFF2-40B4-BE49-F238E27FC236}">
                <a16:creationId xmlns="" xmlns:a16="http://schemas.microsoft.com/office/drawing/2014/main" id="{A4D72DAC-0B58-6312-B5CB-1F4A9F39B648}"/>
              </a:ext>
            </a:extLst>
          </p:cNvPr>
          <p:cNvPicPr>
            <a:picLocks noChangeAspect="1"/>
          </p:cNvPicPr>
          <p:nvPr/>
        </p:nvPicPr>
        <p:blipFill>
          <a:blip r:embed="rId4"/>
          <a:stretch>
            <a:fillRect/>
          </a:stretch>
        </p:blipFill>
        <p:spPr>
          <a:xfrm>
            <a:off x="10850303" y="262325"/>
            <a:ext cx="1133435" cy="513715"/>
          </a:xfrm>
          <a:prstGeom prst="rect">
            <a:avLst/>
          </a:prstGeom>
        </p:spPr>
      </p:pic>
      <p:pic>
        <p:nvPicPr>
          <p:cNvPr id="10" name="Image 9">
            <a:extLst>
              <a:ext uri="{FF2B5EF4-FFF2-40B4-BE49-F238E27FC236}">
                <a16:creationId xmlns="" xmlns:a16="http://schemas.microsoft.com/office/drawing/2014/main" id="{A4B41655-D20A-7C8C-D450-D55433F1810B}"/>
              </a:ext>
            </a:extLst>
          </p:cNvPr>
          <p:cNvPicPr>
            <a:picLocks noChangeAspect="1"/>
          </p:cNvPicPr>
          <p:nvPr/>
        </p:nvPicPr>
        <p:blipFill rotWithShape="1">
          <a:blip r:embed="rId3"/>
          <a:srcRect b="74864"/>
          <a:stretch/>
        </p:blipFill>
        <p:spPr>
          <a:xfrm>
            <a:off x="203994" y="2515005"/>
            <a:ext cx="11749142" cy="1265687"/>
          </a:xfrm>
          <a:prstGeom prst="rect">
            <a:avLst/>
          </a:prstGeom>
        </p:spPr>
      </p:pic>
    </p:spTree>
    <p:extLst>
      <p:ext uri="{BB962C8B-B14F-4D97-AF65-F5344CB8AC3E}">
        <p14:creationId xmlns:p14="http://schemas.microsoft.com/office/powerpoint/2010/main" val="58325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 xmlns:a16="http://schemas.microsoft.com/office/drawing/2014/main" id="{1DB14872-261E-D705-5582-90BC0FD53C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769C6BAA-6423-6B15-6B56-4278417FABA0}"/>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BE0C57FF-8E0D-CA04-FBFC-CE1FB47ECD2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6" name="Titre 1">
            <a:extLst>
              <a:ext uri="{FF2B5EF4-FFF2-40B4-BE49-F238E27FC236}">
                <a16:creationId xmlns="" xmlns:a16="http://schemas.microsoft.com/office/drawing/2014/main" id="{58702BE7-BD56-5BEA-6ED8-F1CBBED88DCC}"/>
              </a:ext>
            </a:extLst>
          </p:cNvPr>
          <p:cNvSpPr>
            <a:spLocks noGrp="1"/>
          </p:cNvSpPr>
          <p:nvPr>
            <p:ph type="title"/>
          </p:nvPr>
        </p:nvSpPr>
        <p:spPr>
          <a:xfrm>
            <a:off x="407988" y="194748"/>
            <a:ext cx="11376025" cy="1008062"/>
          </a:xfrm>
        </p:spPr>
        <p:txBody>
          <a:bodyPr/>
          <a:lstStyle/>
          <a:p>
            <a:r>
              <a:rPr lang="fr-FR" dirty="0"/>
              <a:t>Trithérapie</a:t>
            </a:r>
          </a:p>
        </p:txBody>
      </p:sp>
      <p:pic>
        <p:nvPicPr>
          <p:cNvPr id="7" name="Image 6">
            <a:extLst>
              <a:ext uri="{FF2B5EF4-FFF2-40B4-BE49-F238E27FC236}">
                <a16:creationId xmlns="" xmlns:a16="http://schemas.microsoft.com/office/drawing/2014/main" id="{C3CD0589-14C4-3F63-66BA-896D94B6869A}"/>
              </a:ext>
            </a:extLst>
          </p:cNvPr>
          <p:cNvPicPr>
            <a:picLocks noChangeAspect="1"/>
          </p:cNvPicPr>
          <p:nvPr/>
        </p:nvPicPr>
        <p:blipFill>
          <a:blip r:embed="rId3"/>
          <a:stretch>
            <a:fillRect/>
          </a:stretch>
        </p:blipFill>
        <p:spPr>
          <a:xfrm>
            <a:off x="3111699" y="562085"/>
            <a:ext cx="6765273" cy="5894173"/>
          </a:xfrm>
          <a:prstGeom prst="rect">
            <a:avLst/>
          </a:prstGeom>
        </p:spPr>
      </p:pic>
      <p:sp>
        <p:nvSpPr>
          <p:cNvPr id="9" name="Rectangle : coins arrondis 8">
            <a:extLst>
              <a:ext uri="{FF2B5EF4-FFF2-40B4-BE49-F238E27FC236}">
                <a16:creationId xmlns="" xmlns:a16="http://schemas.microsoft.com/office/drawing/2014/main" id="{3DC484A6-CAEF-3C2A-CE97-839F4EA1CD9C}"/>
              </a:ext>
            </a:extLst>
          </p:cNvPr>
          <p:cNvSpPr/>
          <p:nvPr/>
        </p:nvSpPr>
        <p:spPr>
          <a:xfrm>
            <a:off x="3111700" y="1634572"/>
            <a:ext cx="6936582" cy="3369228"/>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2" name="Arrow: Right 4">
            <a:extLst>
              <a:ext uri="{FF2B5EF4-FFF2-40B4-BE49-F238E27FC236}">
                <a16:creationId xmlns="" xmlns:a16="http://schemas.microsoft.com/office/drawing/2014/main" id="{8B4881D5-1D8C-000C-C76F-B0A7A0AF490E}"/>
              </a:ext>
            </a:extLst>
          </p:cNvPr>
          <p:cNvSpPr/>
          <p:nvPr/>
        </p:nvSpPr>
        <p:spPr>
          <a:xfrm>
            <a:off x="1961982" y="1866075"/>
            <a:ext cx="978407" cy="48463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err="1">
              <a:ln>
                <a:noFill/>
              </a:ln>
              <a:solidFill>
                <a:srgbClr val="FFFFFF"/>
              </a:solidFill>
              <a:effectLst/>
              <a:uLnTx/>
              <a:uFillTx/>
              <a:latin typeface="Calibri"/>
              <a:ea typeface="+mn-ea"/>
              <a:cs typeface="+mn-cs"/>
            </a:endParaRPr>
          </a:p>
        </p:txBody>
      </p:sp>
      <p:pic>
        <p:nvPicPr>
          <p:cNvPr id="8" name="Image 7">
            <a:extLst>
              <a:ext uri="{FF2B5EF4-FFF2-40B4-BE49-F238E27FC236}">
                <a16:creationId xmlns="" xmlns:a16="http://schemas.microsoft.com/office/drawing/2014/main" id="{45F77D1E-92F8-AC59-356A-D1E4FEE07719}"/>
              </a:ext>
            </a:extLst>
          </p:cNvPr>
          <p:cNvPicPr>
            <a:picLocks noChangeAspect="1"/>
          </p:cNvPicPr>
          <p:nvPr/>
        </p:nvPicPr>
        <p:blipFill>
          <a:blip r:embed="rId4"/>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27404553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F2181A8-8502-57E0-F29F-FA3D28A56138}"/>
              </a:ext>
            </a:extLst>
          </p:cNvPr>
          <p:cNvSpPr>
            <a:spLocks noGrp="1"/>
          </p:cNvSpPr>
          <p:nvPr>
            <p:ph type="title"/>
          </p:nvPr>
        </p:nvSpPr>
        <p:spPr>
          <a:xfrm>
            <a:off x="407987" y="365771"/>
            <a:ext cx="11376025" cy="1007427"/>
          </a:xfrm>
        </p:spPr>
        <p:txBody>
          <a:bodyPr/>
          <a:lstStyle/>
          <a:p>
            <a:r>
              <a:rPr lang="fr-FR" dirty="0"/>
              <a:t>Trithérapie avec insuline</a:t>
            </a:r>
          </a:p>
        </p:txBody>
      </p:sp>
      <p:sp>
        <p:nvSpPr>
          <p:cNvPr id="3" name="Espace réservé du numéro de diapositive 2">
            <a:extLst>
              <a:ext uri="{FF2B5EF4-FFF2-40B4-BE49-F238E27FC236}">
                <a16:creationId xmlns="" xmlns:a16="http://schemas.microsoft.com/office/drawing/2014/main" id="{2F440742-08F9-5E47-FB8E-0CB0C07F73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03798B14-4B05-673C-BD53-A8A658866AAC}"/>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1570EFE0-2127-39A6-1377-5FA56098BDD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B6188D3F-AE07-DF48-C022-73312F315B17}"/>
              </a:ext>
            </a:extLst>
          </p:cNvPr>
          <p:cNvPicPr>
            <a:picLocks noChangeAspect="1"/>
          </p:cNvPicPr>
          <p:nvPr/>
        </p:nvPicPr>
        <p:blipFill>
          <a:blip r:embed="rId2"/>
          <a:stretch>
            <a:fillRect/>
          </a:stretch>
        </p:blipFill>
        <p:spPr>
          <a:xfrm>
            <a:off x="1324768" y="1164367"/>
            <a:ext cx="7896225" cy="1390650"/>
          </a:xfrm>
          <a:prstGeom prst="rect">
            <a:avLst/>
          </a:prstGeom>
        </p:spPr>
      </p:pic>
      <p:pic>
        <p:nvPicPr>
          <p:cNvPr id="9" name="Image 8">
            <a:extLst>
              <a:ext uri="{FF2B5EF4-FFF2-40B4-BE49-F238E27FC236}">
                <a16:creationId xmlns="" xmlns:a16="http://schemas.microsoft.com/office/drawing/2014/main" id="{97E27F9B-4F80-A9DF-64A0-E91DA4B4E29D}"/>
              </a:ext>
            </a:extLst>
          </p:cNvPr>
          <p:cNvPicPr>
            <a:picLocks noChangeAspect="1"/>
          </p:cNvPicPr>
          <p:nvPr/>
        </p:nvPicPr>
        <p:blipFill>
          <a:blip r:embed="rId3"/>
          <a:stretch>
            <a:fillRect/>
          </a:stretch>
        </p:blipFill>
        <p:spPr>
          <a:xfrm>
            <a:off x="1281905" y="2564370"/>
            <a:ext cx="7981950" cy="1266825"/>
          </a:xfrm>
          <a:prstGeom prst="rect">
            <a:avLst/>
          </a:prstGeom>
        </p:spPr>
      </p:pic>
      <p:pic>
        <p:nvPicPr>
          <p:cNvPr id="11" name="Image 10">
            <a:extLst>
              <a:ext uri="{FF2B5EF4-FFF2-40B4-BE49-F238E27FC236}">
                <a16:creationId xmlns="" xmlns:a16="http://schemas.microsoft.com/office/drawing/2014/main" id="{DCDDB1E0-295A-7598-7259-48D1BE40D934}"/>
              </a:ext>
            </a:extLst>
          </p:cNvPr>
          <p:cNvPicPr>
            <a:picLocks noChangeAspect="1"/>
          </p:cNvPicPr>
          <p:nvPr/>
        </p:nvPicPr>
        <p:blipFill>
          <a:blip r:embed="rId4"/>
          <a:stretch>
            <a:fillRect/>
          </a:stretch>
        </p:blipFill>
        <p:spPr>
          <a:xfrm>
            <a:off x="1281905" y="4126077"/>
            <a:ext cx="7896225" cy="2124075"/>
          </a:xfrm>
          <a:prstGeom prst="rect">
            <a:avLst/>
          </a:prstGeom>
        </p:spPr>
      </p:pic>
      <p:pic>
        <p:nvPicPr>
          <p:cNvPr id="6" name="Image 5">
            <a:extLst>
              <a:ext uri="{FF2B5EF4-FFF2-40B4-BE49-F238E27FC236}">
                <a16:creationId xmlns="" xmlns:a16="http://schemas.microsoft.com/office/drawing/2014/main" id="{C946D1B1-71C7-F665-67D0-30C0F744D5D5}"/>
              </a:ext>
            </a:extLst>
          </p:cNvPr>
          <p:cNvPicPr>
            <a:picLocks noChangeAspect="1"/>
          </p:cNvPicPr>
          <p:nvPr/>
        </p:nvPicPr>
        <p:blipFill>
          <a:blip r:embed="rId5"/>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1144272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F2181A8-8502-57E0-F29F-FA3D28A56138}"/>
              </a:ext>
            </a:extLst>
          </p:cNvPr>
          <p:cNvSpPr>
            <a:spLocks noGrp="1"/>
          </p:cNvSpPr>
          <p:nvPr>
            <p:ph type="title"/>
          </p:nvPr>
        </p:nvSpPr>
        <p:spPr>
          <a:xfrm>
            <a:off x="407987" y="365771"/>
            <a:ext cx="11376025" cy="1007427"/>
          </a:xfrm>
        </p:spPr>
        <p:txBody>
          <a:bodyPr/>
          <a:lstStyle/>
          <a:p>
            <a:r>
              <a:rPr lang="fr-FR" dirty="0"/>
              <a:t>Trithérapie avec insuline</a:t>
            </a:r>
          </a:p>
        </p:txBody>
      </p:sp>
      <p:sp>
        <p:nvSpPr>
          <p:cNvPr id="3" name="Espace réservé du numéro de diapositive 2">
            <a:extLst>
              <a:ext uri="{FF2B5EF4-FFF2-40B4-BE49-F238E27FC236}">
                <a16:creationId xmlns="" xmlns:a16="http://schemas.microsoft.com/office/drawing/2014/main" id="{2F440742-08F9-5E47-FB8E-0CB0C07F73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03798B14-4B05-673C-BD53-A8A658866AAC}"/>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1570EFE0-2127-39A6-1377-5FA56098BDD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8" name="Image 7">
            <a:extLst>
              <a:ext uri="{FF2B5EF4-FFF2-40B4-BE49-F238E27FC236}">
                <a16:creationId xmlns="" xmlns:a16="http://schemas.microsoft.com/office/drawing/2014/main" id="{5B1D1DE3-D245-2B2A-AA09-DA068A917748}"/>
              </a:ext>
            </a:extLst>
          </p:cNvPr>
          <p:cNvPicPr>
            <a:picLocks noChangeAspect="1"/>
          </p:cNvPicPr>
          <p:nvPr/>
        </p:nvPicPr>
        <p:blipFill>
          <a:blip r:embed="rId2"/>
          <a:stretch>
            <a:fillRect/>
          </a:stretch>
        </p:blipFill>
        <p:spPr>
          <a:xfrm>
            <a:off x="2494382" y="1476644"/>
            <a:ext cx="7203233" cy="4246297"/>
          </a:xfrm>
          <a:prstGeom prst="rect">
            <a:avLst/>
          </a:prstGeom>
        </p:spPr>
      </p:pic>
      <p:pic>
        <p:nvPicPr>
          <p:cNvPr id="6" name="Image 5">
            <a:extLst>
              <a:ext uri="{FF2B5EF4-FFF2-40B4-BE49-F238E27FC236}">
                <a16:creationId xmlns="" xmlns:a16="http://schemas.microsoft.com/office/drawing/2014/main" id="{12D92E8A-EA10-817A-DEE4-790646FC405F}"/>
              </a:ext>
            </a:extLst>
          </p:cNvPr>
          <p:cNvPicPr>
            <a:picLocks noChangeAspect="1"/>
          </p:cNvPicPr>
          <p:nvPr/>
        </p:nvPicPr>
        <p:blipFill>
          <a:blip r:embed="rId3"/>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2075664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F2181A8-8502-57E0-F29F-FA3D28A56138}"/>
              </a:ext>
            </a:extLst>
          </p:cNvPr>
          <p:cNvSpPr>
            <a:spLocks noGrp="1"/>
          </p:cNvSpPr>
          <p:nvPr>
            <p:ph type="title"/>
          </p:nvPr>
        </p:nvSpPr>
        <p:spPr>
          <a:xfrm>
            <a:off x="407987" y="132075"/>
            <a:ext cx="11376025" cy="1007427"/>
          </a:xfrm>
        </p:spPr>
        <p:txBody>
          <a:bodyPr/>
          <a:lstStyle/>
          <a:p>
            <a:r>
              <a:rPr lang="fr-FR" dirty="0"/>
              <a:t>Trithérapie avec insuline</a:t>
            </a:r>
          </a:p>
        </p:txBody>
      </p:sp>
      <p:sp>
        <p:nvSpPr>
          <p:cNvPr id="3" name="Espace réservé du numéro de diapositive 2">
            <a:extLst>
              <a:ext uri="{FF2B5EF4-FFF2-40B4-BE49-F238E27FC236}">
                <a16:creationId xmlns="" xmlns:a16="http://schemas.microsoft.com/office/drawing/2014/main" id="{2F440742-08F9-5E47-FB8E-0CB0C07F73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03798B14-4B05-673C-BD53-A8A658866AAC}"/>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1570EFE0-2127-39A6-1377-5FA56098BDD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14" name="Image 13">
            <a:extLst>
              <a:ext uri="{FF2B5EF4-FFF2-40B4-BE49-F238E27FC236}">
                <a16:creationId xmlns="" xmlns:a16="http://schemas.microsoft.com/office/drawing/2014/main" id="{6B378E72-5D85-2344-B597-23C7F4C21793}"/>
              </a:ext>
            </a:extLst>
          </p:cNvPr>
          <p:cNvPicPr>
            <a:picLocks noChangeAspect="1"/>
          </p:cNvPicPr>
          <p:nvPr/>
        </p:nvPicPr>
        <p:blipFill rotWithShape="1">
          <a:blip r:embed="rId2"/>
          <a:srcRect l="11168" t="16107"/>
          <a:stretch/>
        </p:blipFill>
        <p:spPr>
          <a:xfrm>
            <a:off x="5876053" y="1353371"/>
            <a:ext cx="6222266" cy="4533319"/>
          </a:xfrm>
          <a:prstGeom prst="rect">
            <a:avLst/>
          </a:prstGeom>
        </p:spPr>
      </p:pic>
      <p:pic>
        <p:nvPicPr>
          <p:cNvPr id="6" name="Image 5">
            <a:extLst>
              <a:ext uri="{FF2B5EF4-FFF2-40B4-BE49-F238E27FC236}">
                <a16:creationId xmlns="" xmlns:a16="http://schemas.microsoft.com/office/drawing/2014/main" id="{12D92E8A-EA10-817A-DEE4-790646FC405F}"/>
              </a:ext>
            </a:extLst>
          </p:cNvPr>
          <p:cNvPicPr>
            <a:picLocks noChangeAspect="1"/>
          </p:cNvPicPr>
          <p:nvPr/>
        </p:nvPicPr>
        <p:blipFill>
          <a:blip r:embed="rId3"/>
          <a:stretch>
            <a:fillRect/>
          </a:stretch>
        </p:blipFill>
        <p:spPr>
          <a:xfrm>
            <a:off x="10850303" y="262325"/>
            <a:ext cx="1133435" cy="513715"/>
          </a:xfrm>
          <a:prstGeom prst="rect">
            <a:avLst/>
          </a:prstGeom>
        </p:spPr>
      </p:pic>
      <p:grpSp>
        <p:nvGrpSpPr>
          <p:cNvPr id="9" name="Groupe 8">
            <a:extLst>
              <a:ext uri="{FF2B5EF4-FFF2-40B4-BE49-F238E27FC236}">
                <a16:creationId xmlns="" xmlns:a16="http://schemas.microsoft.com/office/drawing/2014/main" id="{91DC48CB-EE16-10B9-6BA1-BFE4D1C54569}"/>
              </a:ext>
            </a:extLst>
          </p:cNvPr>
          <p:cNvGrpSpPr/>
          <p:nvPr/>
        </p:nvGrpSpPr>
        <p:grpSpPr>
          <a:xfrm>
            <a:off x="200346" y="1793381"/>
            <a:ext cx="5895653" cy="3114522"/>
            <a:chOff x="406667" y="1139502"/>
            <a:chExt cx="5666643" cy="2793915"/>
          </a:xfrm>
        </p:grpSpPr>
        <p:pic>
          <p:nvPicPr>
            <p:cNvPr id="12" name="Image 11">
              <a:extLst>
                <a:ext uri="{FF2B5EF4-FFF2-40B4-BE49-F238E27FC236}">
                  <a16:creationId xmlns="" xmlns:a16="http://schemas.microsoft.com/office/drawing/2014/main" id="{46F9395D-43CD-D02A-0E01-A45EF43C306B}"/>
                </a:ext>
              </a:extLst>
            </p:cNvPr>
            <p:cNvPicPr>
              <a:picLocks noChangeAspect="1"/>
            </p:cNvPicPr>
            <p:nvPr/>
          </p:nvPicPr>
          <p:blipFill>
            <a:blip r:embed="rId4"/>
            <a:stretch>
              <a:fillRect/>
            </a:stretch>
          </p:blipFill>
          <p:spPr>
            <a:xfrm>
              <a:off x="406667" y="1139502"/>
              <a:ext cx="5666643" cy="2108678"/>
            </a:xfrm>
            <a:prstGeom prst="rect">
              <a:avLst/>
            </a:prstGeom>
          </p:spPr>
        </p:pic>
        <p:pic>
          <p:nvPicPr>
            <p:cNvPr id="7" name="Image 6">
              <a:extLst>
                <a:ext uri="{FF2B5EF4-FFF2-40B4-BE49-F238E27FC236}">
                  <a16:creationId xmlns="" xmlns:a16="http://schemas.microsoft.com/office/drawing/2014/main" id="{96C02DFF-CDC1-388A-F37F-5086CA9238AF}"/>
                </a:ext>
              </a:extLst>
            </p:cNvPr>
            <p:cNvPicPr>
              <a:picLocks noChangeAspect="1"/>
            </p:cNvPicPr>
            <p:nvPr/>
          </p:nvPicPr>
          <p:blipFill rotWithShape="1">
            <a:blip r:embed="rId2"/>
            <a:srcRect l="11168" b="83544"/>
            <a:stretch/>
          </p:blipFill>
          <p:spPr>
            <a:xfrm>
              <a:off x="1053809" y="3225417"/>
              <a:ext cx="4954187" cy="708000"/>
            </a:xfrm>
            <a:prstGeom prst="rect">
              <a:avLst/>
            </a:prstGeom>
          </p:spPr>
        </p:pic>
      </p:grpSp>
    </p:spTree>
    <p:extLst>
      <p:ext uri="{BB962C8B-B14F-4D97-AF65-F5344CB8AC3E}">
        <p14:creationId xmlns:p14="http://schemas.microsoft.com/office/powerpoint/2010/main" val="753464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F2181A8-8502-57E0-F29F-FA3D28A56138}"/>
              </a:ext>
            </a:extLst>
          </p:cNvPr>
          <p:cNvSpPr>
            <a:spLocks noGrp="1"/>
          </p:cNvSpPr>
          <p:nvPr>
            <p:ph type="title"/>
          </p:nvPr>
        </p:nvSpPr>
        <p:spPr>
          <a:xfrm>
            <a:off x="407987" y="365771"/>
            <a:ext cx="11376025" cy="1007427"/>
          </a:xfrm>
        </p:spPr>
        <p:txBody>
          <a:bodyPr/>
          <a:lstStyle/>
          <a:p>
            <a:r>
              <a:rPr lang="fr-FR" dirty="0"/>
              <a:t>Trithérapie avec insuline</a:t>
            </a:r>
          </a:p>
        </p:txBody>
      </p:sp>
      <p:sp>
        <p:nvSpPr>
          <p:cNvPr id="3" name="Espace réservé du numéro de diapositive 2">
            <a:extLst>
              <a:ext uri="{FF2B5EF4-FFF2-40B4-BE49-F238E27FC236}">
                <a16:creationId xmlns="" xmlns:a16="http://schemas.microsoft.com/office/drawing/2014/main" id="{2F440742-08F9-5E47-FB8E-0CB0C07F73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4" name="Espace réservé du texte 3">
            <a:extLst>
              <a:ext uri="{FF2B5EF4-FFF2-40B4-BE49-F238E27FC236}">
                <a16:creationId xmlns="" xmlns:a16="http://schemas.microsoft.com/office/drawing/2014/main" id="{03798B14-4B05-673C-BD53-A8A658866AAC}"/>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https://www.has-sante.fr/upload/docs/application/pdf/2024-06/strategie_therapeutique_du_patient_vivant_avec_un_diabete_de_type_2_-_recommandations.pdf</a:t>
            </a:r>
          </a:p>
        </p:txBody>
      </p:sp>
      <p:sp>
        <p:nvSpPr>
          <p:cNvPr id="5" name="Espace réservé de la date 4">
            <a:extLst>
              <a:ext uri="{FF2B5EF4-FFF2-40B4-BE49-F238E27FC236}">
                <a16:creationId xmlns="" xmlns:a16="http://schemas.microsoft.com/office/drawing/2014/main" id="{1570EFE0-2127-39A6-1377-5FA56098BDD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pic>
        <p:nvPicPr>
          <p:cNvPr id="7" name="Image 6">
            <a:extLst>
              <a:ext uri="{FF2B5EF4-FFF2-40B4-BE49-F238E27FC236}">
                <a16:creationId xmlns="" xmlns:a16="http://schemas.microsoft.com/office/drawing/2014/main" id="{9D7F9A0D-1A0C-DC55-7D7B-E80679DC92D7}"/>
              </a:ext>
            </a:extLst>
          </p:cNvPr>
          <p:cNvPicPr>
            <a:picLocks noChangeAspect="1"/>
          </p:cNvPicPr>
          <p:nvPr/>
        </p:nvPicPr>
        <p:blipFill>
          <a:blip r:embed="rId2"/>
          <a:stretch>
            <a:fillRect/>
          </a:stretch>
        </p:blipFill>
        <p:spPr>
          <a:xfrm>
            <a:off x="1897084" y="2316005"/>
            <a:ext cx="8953219" cy="1797024"/>
          </a:xfrm>
          <a:prstGeom prst="rect">
            <a:avLst/>
          </a:prstGeom>
        </p:spPr>
      </p:pic>
      <p:pic>
        <p:nvPicPr>
          <p:cNvPr id="6" name="Image 5">
            <a:extLst>
              <a:ext uri="{FF2B5EF4-FFF2-40B4-BE49-F238E27FC236}">
                <a16:creationId xmlns="" xmlns:a16="http://schemas.microsoft.com/office/drawing/2014/main" id="{73EB09F2-9B5B-AB21-B591-EB673C504278}"/>
              </a:ext>
            </a:extLst>
          </p:cNvPr>
          <p:cNvPicPr>
            <a:picLocks noChangeAspect="1"/>
          </p:cNvPicPr>
          <p:nvPr/>
        </p:nvPicPr>
        <p:blipFill>
          <a:blip r:embed="rId3"/>
          <a:stretch>
            <a:fillRect/>
          </a:stretch>
        </p:blipFill>
        <p:spPr>
          <a:xfrm>
            <a:off x="10850303" y="262325"/>
            <a:ext cx="1133435" cy="513715"/>
          </a:xfrm>
          <a:prstGeom prst="rect">
            <a:avLst/>
          </a:prstGeom>
        </p:spPr>
      </p:pic>
    </p:spTree>
    <p:extLst>
      <p:ext uri="{BB962C8B-B14F-4D97-AF65-F5344CB8AC3E}">
        <p14:creationId xmlns:p14="http://schemas.microsoft.com/office/powerpoint/2010/main" val="3958570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 xmlns:a16="http://schemas.microsoft.com/office/drawing/2014/main" id="{CC5D7E7C-603B-4D2F-DDDA-72EF3A2DEA7B}"/>
              </a:ext>
            </a:extLst>
          </p:cNvPr>
          <p:cNvSpPr>
            <a:spLocks noGrp="1"/>
          </p:cNvSpPr>
          <p:nvPr>
            <p:ph type="title"/>
          </p:nvPr>
        </p:nvSpPr>
        <p:spPr>
          <a:xfrm>
            <a:off x="419100" y="201612"/>
            <a:ext cx="11376025" cy="1007427"/>
          </a:xfrm>
        </p:spPr>
        <p:txBody>
          <a:bodyPr>
            <a:normAutofit fontScale="90000"/>
          </a:bodyPr>
          <a:lstStyle/>
          <a:p>
            <a:r>
              <a:rPr lang="fr-FR" dirty="0"/>
              <a:t>Prise en charge médicamenteuse : trithérapie avec/sans insulinothérapie</a:t>
            </a:r>
          </a:p>
        </p:txBody>
      </p:sp>
      <p:sp>
        <p:nvSpPr>
          <p:cNvPr id="4" name="Espace réservé du numéro de diapositive 3">
            <a:extLst>
              <a:ext uri="{FF2B5EF4-FFF2-40B4-BE49-F238E27FC236}">
                <a16:creationId xmlns="" xmlns:a16="http://schemas.microsoft.com/office/drawing/2014/main" id="{5DAF3341-088B-D7FF-4005-6A5A4E5C2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sp>
        <p:nvSpPr>
          <p:cNvPr id="8" name="Espace réservé du texte 7">
            <a:extLst>
              <a:ext uri="{FF2B5EF4-FFF2-40B4-BE49-F238E27FC236}">
                <a16:creationId xmlns="" xmlns:a16="http://schemas.microsoft.com/office/drawing/2014/main" id="{5FE1A9AD-B9FD-3753-9645-8BEA359695E2}"/>
              </a:ext>
            </a:extLst>
          </p:cNvPr>
          <p:cNvSpPr>
            <a:spLocks noGrp="1"/>
          </p:cNvSpPr>
          <p:nvPr>
            <p:ph type="body" sz="quarter" idx="111"/>
          </p:nvPr>
        </p:nvSpPr>
        <p:spPr/>
        <p:txBody>
          <a:bodyPr/>
          <a:lstStyle/>
          <a:p>
            <a:r>
              <a:rPr lang="fr-FR" dirty="0"/>
              <a:t>https://www.has-sante.fr/upload/docs/application/pdf/2024-06/strategie_therapeutique_du_patient_vivant_avec_un_diabete_de_type_2_-_fiche_de_synthese.pdf</a:t>
            </a:r>
          </a:p>
        </p:txBody>
      </p:sp>
      <p:sp>
        <p:nvSpPr>
          <p:cNvPr id="6" name="Espace réservé de la date 5">
            <a:extLst>
              <a:ext uri="{FF2B5EF4-FFF2-40B4-BE49-F238E27FC236}">
                <a16:creationId xmlns="" xmlns:a16="http://schemas.microsoft.com/office/drawing/2014/main" id="{7F8C8624-BAF0-127A-6206-70640B4B996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3F4444"/>
              </a:solidFill>
              <a:effectLst/>
              <a:uLnTx/>
              <a:uFillTx/>
              <a:latin typeface="Calibri"/>
              <a:ea typeface="+mn-ea"/>
              <a:cs typeface="+mn-cs"/>
            </a:endParaRPr>
          </a:p>
        </p:txBody>
      </p:sp>
      <p:pic>
        <p:nvPicPr>
          <p:cNvPr id="3" name="Image 2">
            <a:extLst>
              <a:ext uri="{FF2B5EF4-FFF2-40B4-BE49-F238E27FC236}">
                <a16:creationId xmlns="" xmlns:a16="http://schemas.microsoft.com/office/drawing/2014/main" id="{1667D8B7-B9F5-9979-BA15-59FC63D7C3DE}"/>
              </a:ext>
            </a:extLst>
          </p:cNvPr>
          <p:cNvPicPr>
            <a:picLocks noChangeAspect="1"/>
          </p:cNvPicPr>
          <p:nvPr/>
        </p:nvPicPr>
        <p:blipFill>
          <a:blip r:embed="rId2"/>
          <a:stretch>
            <a:fillRect/>
          </a:stretch>
        </p:blipFill>
        <p:spPr>
          <a:xfrm>
            <a:off x="3701514" y="1126408"/>
            <a:ext cx="7148789" cy="5206376"/>
          </a:xfrm>
          <a:prstGeom prst="rect">
            <a:avLst/>
          </a:prstGeom>
        </p:spPr>
      </p:pic>
      <p:pic>
        <p:nvPicPr>
          <p:cNvPr id="2" name="Image 1">
            <a:extLst>
              <a:ext uri="{FF2B5EF4-FFF2-40B4-BE49-F238E27FC236}">
                <a16:creationId xmlns="" xmlns:a16="http://schemas.microsoft.com/office/drawing/2014/main" id="{9B570B7A-6508-BE0A-FF2C-3FFA774A4B52}"/>
              </a:ext>
            </a:extLst>
          </p:cNvPr>
          <p:cNvPicPr>
            <a:picLocks noChangeAspect="1"/>
          </p:cNvPicPr>
          <p:nvPr/>
        </p:nvPicPr>
        <p:blipFill>
          <a:blip r:embed="rId3"/>
          <a:stretch>
            <a:fillRect/>
          </a:stretch>
        </p:blipFill>
        <p:spPr>
          <a:xfrm>
            <a:off x="10850303" y="262325"/>
            <a:ext cx="1133435" cy="513715"/>
          </a:xfrm>
          <a:prstGeom prst="rect">
            <a:avLst/>
          </a:prstGeom>
        </p:spPr>
      </p:pic>
      <p:sp>
        <p:nvSpPr>
          <p:cNvPr id="5" name="Rectangle : coins arrondis 4">
            <a:extLst>
              <a:ext uri="{FF2B5EF4-FFF2-40B4-BE49-F238E27FC236}">
                <a16:creationId xmlns="" xmlns:a16="http://schemas.microsoft.com/office/drawing/2014/main" id="{7B0AA15D-5C5E-1AD4-A44C-E9F5F836FCFB}"/>
              </a:ext>
            </a:extLst>
          </p:cNvPr>
          <p:cNvSpPr/>
          <p:nvPr/>
        </p:nvSpPr>
        <p:spPr>
          <a:xfrm>
            <a:off x="3585410" y="2237874"/>
            <a:ext cx="2743201" cy="1371600"/>
          </a:xfrm>
          <a:prstGeom prst="round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fr-FR" sz="1800" b="0" i="0" u="none" strike="noStrike" kern="1200" cap="none" spc="0" normalizeH="0" baseline="0" noProof="0" dirty="0" err="1">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3286271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165370F-CD31-A076-E761-3AFDC781CA8C}"/>
            </a:ext>
          </a:extLst>
        </p:cNvPr>
        <p:cNvGrpSpPr/>
        <p:nvPr/>
      </p:nvGrpSpPr>
      <p:grpSpPr>
        <a:xfrm>
          <a:off x="0" y="0"/>
          <a:ext cx="0" cy="0"/>
          <a:chOff x="0" y="0"/>
          <a:chExt cx="0" cy="0"/>
        </a:xfrm>
      </p:grpSpPr>
      <p:sp>
        <p:nvSpPr>
          <p:cNvPr id="4" name="Rectangle 3">
            <a:extLst>
              <a:ext uri="{FF2B5EF4-FFF2-40B4-BE49-F238E27FC236}">
                <a16:creationId xmlns="" xmlns:a16="http://schemas.microsoft.com/office/drawing/2014/main" id="{F2A98C22-254C-5C56-8D6D-85CA97AC1A99}"/>
              </a:ext>
            </a:extLst>
          </p:cNvPr>
          <p:cNvSpPr/>
          <p:nvPr/>
        </p:nvSpPr>
        <p:spPr>
          <a:xfrm>
            <a:off x="667127" y="2046804"/>
            <a:ext cx="10857744" cy="1466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marL="342900" marR="0" lvl="0" indent="-3429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chemeClr val="tx1"/>
                </a:solidFill>
                <a:effectLst/>
                <a:uLnTx/>
                <a:uFillTx/>
                <a:latin typeface="Calibri"/>
                <a:ea typeface="+mn-ea"/>
                <a:cs typeface="+mn-cs"/>
              </a:rPr>
              <a:t>Hémoglobine glyquée &gt; à l’objectif</a:t>
            </a:r>
            <a:r>
              <a:rPr lang="fr-FR" sz="2400" dirty="0">
                <a:solidFill>
                  <a:schemeClr val="tx1"/>
                </a:solidFill>
                <a:latin typeface="Calibri"/>
              </a:rPr>
              <a:t> malgré un traitement oral optimal</a:t>
            </a:r>
          </a:p>
          <a:p>
            <a:pPr marL="342900" marR="0" lvl="0" indent="-3429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fr-FR" sz="2400" dirty="0">
                <a:solidFill>
                  <a:schemeClr val="tx1"/>
                </a:solidFill>
                <a:latin typeface="Calibri"/>
              </a:rPr>
              <a:t>Passage à l’insulinothérapie en particulier basal-bolus, choix des insulines</a:t>
            </a:r>
          </a:p>
          <a:p>
            <a:pPr marL="342900" marR="0" lvl="0" indent="-3429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fr-FR" sz="2400" dirty="0">
                <a:solidFill>
                  <a:schemeClr val="tx1"/>
                </a:solidFill>
                <a:latin typeface="Calibri"/>
              </a:rPr>
              <a:t>Diabète compliqué  </a:t>
            </a:r>
          </a:p>
          <a:p>
            <a:pPr marL="342900" marR="0" lvl="0" indent="-342900"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fr-FR" sz="2400" dirty="0">
                <a:solidFill>
                  <a:schemeClr val="tx1"/>
                </a:solidFill>
                <a:latin typeface="Calibri"/>
              </a:rPr>
              <a:t>…</a:t>
            </a:r>
          </a:p>
        </p:txBody>
      </p:sp>
      <p:sp>
        <p:nvSpPr>
          <p:cNvPr id="2" name="Titre 1">
            <a:extLst>
              <a:ext uri="{FF2B5EF4-FFF2-40B4-BE49-F238E27FC236}">
                <a16:creationId xmlns="" xmlns:a16="http://schemas.microsoft.com/office/drawing/2014/main" id="{C692C853-70B2-E0A2-9ACB-4964DE3F5E35}"/>
              </a:ext>
            </a:extLst>
          </p:cNvPr>
          <p:cNvSpPr>
            <a:spLocks noGrp="1"/>
          </p:cNvSpPr>
          <p:nvPr>
            <p:ph type="title"/>
          </p:nvPr>
        </p:nvSpPr>
        <p:spPr>
          <a:xfrm>
            <a:off x="342899" y="198825"/>
            <a:ext cx="11506200" cy="814727"/>
          </a:xfrm>
        </p:spPr>
        <p:txBody>
          <a:bodyPr/>
          <a:lstStyle/>
          <a:p>
            <a:r>
              <a:rPr lang="fr-FR" dirty="0"/>
              <a:t>Recours à l’endocrinologue</a:t>
            </a:r>
          </a:p>
        </p:txBody>
      </p:sp>
    </p:spTree>
    <p:extLst>
      <p:ext uri="{BB962C8B-B14F-4D97-AF65-F5344CB8AC3E}">
        <p14:creationId xmlns:p14="http://schemas.microsoft.com/office/powerpoint/2010/main" val="8273833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 xmlns:a16="http://schemas.microsoft.com/office/drawing/2014/main" id="{011273FE-BD85-B0D0-BD65-686CBCBAF4F7}"/>
              </a:ext>
            </a:extLst>
          </p:cNvPr>
          <p:cNvPicPr>
            <a:picLocks noChangeAspect="1"/>
          </p:cNvPicPr>
          <p:nvPr/>
        </p:nvPicPr>
        <p:blipFill>
          <a:blip r:embed="rId3"/>
          <a:stretch>
            <a:fillRect/>
          </a:stretch>
        </p:blipFill>
        <p:spPr>
          <a:xfrm>
            <a:off x="10850303" y="262325"/>
            <a:ext cx="1133435" cy="513715"/>
          </a:xfrm>
          <a:prstGeom prst="rect">
            <a:avLst/>
          </a:prstGeom>
        </p:spPr>
      </p:pic>
      <p:sp>
        <p:nvSpPr>
          <p:cNvPr id="2" name="Titre 1">
            <a:extLst>
              <a:ext uri="{FF2B5EF4-FFF2-40B4-BE49-F238E27FC236}">
                <a16:creationId xmlns="" xmlns:a16="http://schemas.microsoft.com/office/drawing/2014/main" id="{B826E487-A3C9-2AB2-B002-03EEE7F8885B}"/>
              </a:ext>
            </a:extLst>
          </p:cNvPr>
          <p:cNvSpPr>
            <a:spLocks noGrp="1"/>
          </p:cNvSpPr>
          <p:nvPr>
            <p:ph type="title"/>
          </p:nvPr>
        </p:nvSpPr>
        <p:spPr>
          <a:xfrm>
            <a:off x="249169" y="262325"/>
            <a:ext cx="2533299" cy="1325563"/>
          </a:xfrm>
        </p:spPr>
        <p:txBody>
          <a:bodyPr>
            <a:normAutofit fontScale="90000"/>
          </a:bodyPr>
          <a:lstStyle/>
          <a:p>
            <a:r>
              <a:rPr lang="fr-FR" sz="2400" dirty="0"/>
              <a:t>Aide au choix d’un </a:t>
            </a:r>
            <a:br>
              <a:rPr lang="fr-FR" sz="2400" dirty="0"/>
            </a:br>
            <a:r>
              <a:rPr lang="fr-FR" sz="2400" dirty="0"/>
              <a:t>traitement antidiabétique</a:t>
            </a:r>
            <a:br>
              <a:rPr lang="fr-FR" sz="2400" dirty="0"/>
            </a:br>
            <a:r>
              <a:rPr lang="fr-FR" sz="2400" dirty="0"/>
              <a:t>hypoglycémiant</a:t>
            </a:r>
          </a:p>
        </p:txBody>
      </p:sp>
      <p:sp>
        <p:nvSpPr>
          <p:cNvPr id="3" name="Espace réservé du numéro de diapositive 2">
            <a:extLst>
              <a:ext uri="{FF2B5EF4-FFF2-40B4-BE49-F238E27FC236}">
                <a16:creationId xmlns="" xmlns:a16="http://schemas.microsoft.com/office/drawing/2014/main" id="{54915A62-FB08-B825-E97B-ECB378ECCF11}"/>
              </a:ext>
            </a:extLst>
          </p:cNvPr>
          <p:cNvSpPr>
            <a:spLocks noGrp="1"/>
          </p:cNvSpPr>
          <p:nvPr>
            <p:ph type="sldNum" sz="quarter" idx="12"/>
          </p:nvPr>
        </p:nvSpPr>
        <p:spPr/>
        <p:txBody>
          <a:bodyPr/>
          <a:lstStyle/>
          <a:p>
            <a:fld id="{F8E47D07-9D1E-4FE9-B31A-2F5863681021}" type="slidenum">
              <a:rPr lang="en-GB" smtClean="0"/>
              <a:pPr/>
              <a:t>78</a:t>
            </a:fld>
            <a:endParaRPr lang="en-GB" dirty="0"/>
          </a:p>
        </p:txBody>
      </p:sp>
      <p:sp>
        <p:nvSpPr>
          <p:cNvPr id="4" name="Espace réservé du texte 3">
            <a:extLst>
              <a:ext uri="{FF2B5EF4-FFF2-40B4-BE49-F238E27FC236}">
                <a16:creationId xmlns="" xmlns:a16="http://schemas.microsoft.com/office/drawing/2014/main" id="{906E2350-CBBF-A9C8-EA86-231A38F0E2DE}"/>
              </a:ext>
            </a:extLst>
          </p:cNvPr>
          <p:cNvSpPr>
            <a:spLocks noGrp="1"/>
          </p:cNvSpPr>
          <p:nvPr>
            <p:ph type="body" sz="quarter" idx="111"/>
          </p:nvPr>
        </p:nvSpPr>
        <p:spPr>
          <a:xfrm>
            <a:off x="175152" y="6296952"/>
            <a:ext cx="9550800" cy="561048"/>
          </a:xfrm>
        </p:spPr>
        <p:txBody>
          <a:bodyPr>
            <a:normAutofit/>
          </a:bodyPr>
          <a:lstStyle/>
          <a:p>
            <a:r>
              <a:rPr lang="fr-FR" sz="500" dirty="0"/>
              <a:t>https://www.has-sante.fr/upload/docs/application/pdf/2024-06/strategie_therapeutique_du_patient_vivant_avec_un_diabete_de_type_2_-_fiche_de_synthese.pdf</a:t>
            </a:r>
          </a:p>
        </p:txBody>
      </p:sp>
      <p:sp>
        <p:nvSpPr>
          <p:cNvPr id="5" name="Espace réservé de la date 4">
            <a:extLst>
              <a:ext uri="{FF2B5EF4-FFF2-40B4-BE49-F238E27FC236}">
                <a16:creationId xmlns="" xmlns:a16="http://schemas.microsoft.com/office/drawing/2014/main" id="{507304DD-F5AB-752B-1C5C-C69129975E77}"/>
              </a:ext>
            </a:extLst>
          </p:cNvPr>
          <p:cNvSpPr>
            <a:spLocks noGrp="1"/>
          </p:cNvSpPr>
          <p:nvPr>
            <p:ph type="dt" sz="half" idx="10"/>
          </p:nvPr>
        </p:nvSpPr>
        <p:spPr/>
        <p:txBody>
          <a:bodyPr/>
          <a:lstStyle/>
          <a:p>
            <a:endParaRPr lang="en-GB" dirty="0"/>
          </a:p>
        </p:txBody>
      </p:sp>
      <p:pic>
        <p:nvPicPr>
          <p:cNvPr id="7" name="Image 6">
            <a:extLst>
              <a:ext uri="{FF2B5EF4-FFF2-40B4-BE49-F238E27FC236}">
                <a16:creationId xmlns="" xmlns:a16="http://schemas.microsoft.com/office/drawing/2014/main" id="{85070A85-3D5A-37EF-8C04-17B158E64309}"/>
              </a:ext>
            </a:extLst>
          </p:cNvPr>
          <p:cNvPicPr>
            <a:picLocks noChangeAspect="1"/>
          </p:cNvPicPr>
          <p:nvPr/>
        </p:nvPicPr>
        <p:blipFill>
          <a:blip r:embed="rId4"/>
          <a:stretch>
            <a:fillRect/>
          </a:stretch>
        </p:blipFill>
        <p:spPr>
          <a:xfrm>
            <a:off x="2698321" y="50488"/>
            <a:ext cx="9318527" cy="6760712"/>
          </a:xfrm>
          <a:prstGeom prst="rect">
            <a:avLst/>
          </a:prstGeom>
        </p:spPr>
      </p:pic>
      <p:sp>
        <p:nvSpPr>
          <p:cNvPr id="9" name="ZoneTexte 8">
            <a:extLst>
              <a:ext uri="{FF2B5EF4-FFF2-40B4-BE49-F238E27FC236}">
                <a16:creationId xmlns="" xmlns:a16="http://schemas.microsoft.com/office/drawing/2014/main" id="{03F7D443-C460-268E-AB76-460B732F466B}"/>
              </a:ext>
            </a:extLst>
          </p:cNvPr>
          <p:cNvSpPr txBox="1"/>
          <p:nvPr/>
        </p:nvSpPr>
        <p:spPr>
          <a:xfrm>
            <a:off x="119847" y="5519842"/>
            <a:ext cx="2578474" cy="830997"/>
          </a:xfrm>
          <a:prstGeom prst="rect">
            <a:avLst/>
          </a:prstGeom>
          <a:noFill/>
        </p:spPr>
        <p:txBody>
          <a:bodyPr wrap="square">
            <a:spAutoFit/>
          </a:bodyPr>
          <a:lstStyle/>
          <a:p>
            <a:r>
              <a:rPr lang="fr-FR" sz="1200" dirty="0"/>
              <a:t>+ faible ; ++ modéré/intermédiaire ; +++ fort/élevé ; </a:t>
            </a:r>
          </a:p>
          <a:p>
            <a:r>
              <a:rPr lang="fr-FR" sz="1200" dirty="0"/>
              <a:t>↑ augmentation ; ↓ baisse ; ↔ neutre</a:t>
            </a:r>
          </a:p>
        </p:txBody>
      </p:sp>
      <p:pic>
        <p:nvPicPr>
          <p:cNvPr id="10" name="Image 9">
            <a:extLst>
              <a:ext uri="{FF2B5EF4-FFF2-40B4-BE49-F238E27FC236}">
                <a16:creationId xmlns="" xmlns:a16="http://schemas.microsoft.com/office/drawing/2014/main" id="{DD353737-1EF8-C7A0-180E-4A1F9E7E1435}"/>
              </a:ext>
            </a:extLst>
          </p:cNvPr>
          <p:cNvPicPr>
            <a:picLocks noChangeAspect="1"/>
          </p:cNvPicPr>
          <p:nvPr/>
        </p:nvPicPr>
        <p:blipFill>
          <a:blip r:embed="rId3"/>
          <a:stretch>
            <a:fillRect/>
          </a:stretch>
        </p:blipFill>
        <p:spPr>
          <a:xfrm>
            <a:off x="495514" y="1969900"/>
            <a:ext cx="1133435" cy="513715"/>
          </a:xfrm>
          <a:prstGeom prst="rect">
            <a:avLst/>
          </a:prstGeom>
        </p:spPr>
      </p:pic>
    </p:spTree>
    <p:extLst>
      <p:ext uri="{BB962C8B-B14F-4D97-AF65-F5344CB8AC3E}">
        <p14:creationId xmlns:p14="http://schemas.microsoft.com/office/powerpoint/2010/main" val="40886837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A0956BE-951B-81CA-59E6-DD5F42FA443D}"/>
              </a:ext>
            </a:extLst>
          </p:cNvPr>
          <p:cNvSpPr>
            <a:spLocks noGrp="1"/>
          </p:cNvSpPr>
          <p:nvPr>
            <p:ph type="title"/>
          </p:nvPr>
        </p:nvSpPr>
        <p:spPr/>
        <p:txBody>
          <a:bodyPr/>
          <a:lstStyle/>
          <a:p>
            <a:r>
              <a:rPr lang="fr-FR" dirty="0"/>
              <a:t>Recommandations SFD 2023</a:t>
            </a:r>
          </a:p>
        </p:txBody>
      </p:sp>
      <p:sp>
        <p:nvSpPr>
          <p:cNvPr id="3" name="Espace réservé du numéro de diapositive 2">
            <a:extLst>
              <a:ext uri="{FF2B5EF4-FFF2-40B4-BE49-F238E27FC236}">
                <a16:creationId xmlns="" xmlns:a16="http://schemas.microsoft.com/office/drawing/2014/main" id="{5EA8CCF5-B153-04BC-89C4-E53994EE16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432E5-F8E0-41AE-9A6B-AD730338B005}"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Espace réservé du texte 3">
            <a:extLst>
              <a:ext uri="{FF2B5EF4-FFF2-40B4-BE49-F238E27FC236}">
                <a16:creationId xmlns="" xmlns:a16="http://schemas.microsoft.com/office/drawing/2014/main" id="{033FF67B-0764-105D-21CA-71E7852EFC43}"/>
              </a:ext>
            </a:extLst>
          </p:cNvPr>
          <p:cNvSpPr>
            <a:spLocks noGrp="1"/>
          </p:cNvSpPr>
          <p:nvPr>
            <p:ph type="body" sz="quarter" idx="13"/>
          </p:nvPr>
        </p:nvSpPr>
        <p:spPr/>
        <p:txBody>
          <a:bodyPr/>
          <a:lstStyle/>
          <a:p>
            <a:endParaRPr lang="fr-FR"/>
          </a:p>
        </p:txBody>
      </p:sp>
      <p:pic>
        <p:nvPicPr>
          <p:cNvPr id="8" name="Image 7">
            <a:extLst>
              <a:ext uri="{FF2B5EF4-FFF2-40B4-BE49-F238E27FC236}">
                <a16:creationId xmlns="" xmlns:a16="http://schemas.microsoft.com/office/drawing/2014/main" id="{97746D0B-D8E5-AB37-6E2B-C9C7E738C027}"/>
              </a:ext>
            </a:extLst>
          </p:cNvPr>
          <p:cNvPicPr>
            <a:picLocks noChangeAspect="1"/>
          </p:cNvPicPr>
          <p:nvPr/>
        </p:nvPicPr>
        <p:blipFill>
          <a:blip r:embed="rId2"/>
          <a:stretch>
            <a:fillRect/>
          </a:stretch>
        </p:blipFill>
        <p:spPr>
          <a:xfrm>
            <a:off x="1784057" y="1241482"/>
            <a:ext cx="8919886" cy="5616518"/>
          </a:xfrm>
          <a:prstGeom prst="rect">
            <a:avLst/>
          </a:prstGeom>
        </p:spPr>
      </p:pic>
      <p:sp>
        <p:nvSpPr>
          <p:cNvPr id="9" name="Rectangle : coins arrondis 8">
            <a:extLst>
              <a:ext uri="{FF2B5EF4-FFF2-40B4-BE49-F238E27FC236}">
                <a16:creationId xmlns="" xmlns:a16="http://schemas.microsoft.com/office/drawing/2014/main" id="{CCE63B57-80F9-A9B1-1674-3A51F870FF8C}"/>
              </a:ext>
            </a:extLst>
          </p:cNvPr>
          <p:cNvSpPr/>
          <p:nvPr/>
        </p:nvSpPr>
        <p:spPr>
          <a:xfrm>
            <a:off x="1290281" y="4292551"/>
            <a:ext cx="9413662" cy="76809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835032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950691B-4ABA-8C9C-E82B-04568BEA1F67}"/>
              </a:ext>
            </a:extLst>
          </p:cNvPr>
          <p:cNvSpPr>
            <a:spLocks noGrp="1"/>
          </p:cNvSpPr>
          <p:nvPr>
            <p:ph type="title"/>
          </p:nvPr>
        </p:nvSpPr>
        <p:spPr/>
        <p:txBody>
          <a:bodyPr/>
          <a:lstStyle/>
          <a:p>
            <a:r>
              <a:rPr lang="fr-FR" dirty="0"/>
              <a:t/>
            </a:r>
            <a:br>
              <a:rPr lang="fr-FR" dirty="0"/>
            </a:br>
            <a:r>
              <a:rPr lang="fr-FR" dirty="0"/>
              <a:t>Diabète de type 1</a:t>
            </a:r>
          </a:p>
        </p:txBody>
      </p:sp>
      <p:sp>
        <p:nvSpPr>
          <p:cNvPr id="3" name="Espace réservé du numéro de diapositive 2">
            <a:extLst>
              <a:ext uri="{FF2B5EF4-FFF2-40B4-BE49-F238E27FC236}">
                <a16:creationId xmlns="" xmlns:a16="http://schemas.microsoft.com/office/drawing/2014/main" id="{F7097D79-C0A5-49A6-FDC3-4E40BF097A1B}"/>
              </a:ext>
            </a:extLst>
          </p:cNvPr>
          <p:cNvSpPr>
            <a:spLocks noGrp="1"/>
          </p:cNvSpPr>
          <p:nvPr>
            <p:ph type="sldNum" sz="quarter" idx="12"/>
          </p:nvPr>
        </p:nvSpPr>
        <p:spPr/>
        <p:txBody>
          <a:bodyPr/>
          <a:lstStyle/>
          <a:p>
            <a:fld id="{6A6BDF73-C14C-4FEA-97D1-6A51169C926F}" type="slidenum">
              <a:rPr lang="en-US" smtClean="0"/>
              <a:pPr/>
              <a:t>8</a:t>
            </a:fld>
            <a:endParaRPr lang="en-US"/>
          </a:p>
        </p:txBody>
      </p:sp>
      <p:sp>
        <p:nvSpPr>
          <p:cNvPr id="4" name="Espace réservé du contenu 3">
            <a:extLst>
              <a:ext uri="{FF2B5EF4-FFF2-40B4-BE49-F238E27FC236}">
                <a16:creationId xmlns="" xmlns:a16="http://schemas.microsoft.com/office/drawing/2014/main" id="{0321BDAD-AA83-1976-0A20-C6743B1E3BC4}"/>
              </a:ext>
            </a:extLst>
          </p:cNvPr>
          <p:cNvSpPr>
            <a:spLocks noGrp="1"/>
          </p:cNvSpPr>
          <p:nvPr>
            <p:ph idx="1"/>
          </p:nvPr>
        </p:nvSpPr>
        <p:spPr/>
        <p:txBody>
          <a:bodyPr>
            <a:normAutofit/>
          </a:bodyPr>
          <a:lstStyle/>
          <a:p>
            <a:pPr marL="0" indent="0" algn="ctr">
              <a:spcBef>
                <a:spcPct val="50000"/>
              </a:spcBef>
              <a:buClr>
                <a:srgbClr val="FF6600"/>
              </a:buClr>
              <a:buFont typeface="Wingdings" panose="05000000000000000000" pitchFamily="2" charset="2"/>
              <a:buNone/>
            </a:pPr>
            <a:endParaRPr lang="fr-FR" altLang="fr-FR" sz="1800" dirty="0">
              <a:latin typeface="Calibri" panose="020F0502020204030204" pitchFamily="34" charset="0"/>
              <a:cs typeface="Calibri" panose="020F0502020204030204" pitchFamily="34" charset="0"/>
            </a:endParaRPr>
          </a:p>
          <a:p>
            <a:pPr marL="0" indent="0">
              <a:spcBef>
                <a:spcPct val="50000"/>
              </a:spcBef>
              <a:buClr>
                <a:srgbClr val="FF6600"/>
              </a:buClr>
              <a:buFont typeface="Wingdings" panose="05000000000000000000" pitchFamily="2" charset="2"/>
              <a:buNone/>
            </a:pPr>
            <a:r>
              <a:rPr lang="fr-FR" altLang="fr-FR" sz="1800" dirty="0">
                <a:latin typeface="+mn-lt"/>
                <a:cs typeface="Calibri" panose="020F0502020204030204" pitchFamily="34" charset="0"/>
              </a:rPr>
              <a:t>5 à 10 % des personnes diabétiques.</a:t>
            </a:r>
          </a:p>
          <a:p>
            <a:pPr marL="0" indent="0">
              <a:spcBef>
                <a:spcPct val="50000"/>
              </a:spcBef>
              <a:buClr>
                <a:srgbClr val="FF6600"/>
              </a:buClr>
              <a:buFont typeface="Wingdings" panose="05000000000000000000" pitchFamily="2" charset="2"/>
              <a:buNone/>
            </a:pPr>
            <a:r>
              <a:rPr lang="fr-FR" altLang="fr-FR" sz="1800" dirty="0">
                <a:latin typeface="+mn-lt"/>
                <a:cs typeface="Calibri" panose="020F0502020204030204" pitchFamily="34" charset="0"/>
              </a:rPr>
              <a:t>Enfants ou jeunes adultes.</a:t>
            </a:r>
          </a:p>
          <a:p>
            <a:pPr marL="0" indent="0">
              <a:spcBef>
                <a:spcPct val="50000"/>
              </a:spcBef>
              <a:buClr>
                <a:srgbClr val="FF6600"/>
              </a:buClr>
              <a:buNone/>
            </a:pPr>
            <a:r>
              <a:rPr lang="fr-CA" sz="1800" dirty="0">
                <a:latin typeface="+mn-lt"/>
              </a:rPr>
              <a:t>Maladie auto-immune avec dysfonctionnement de lymphocytes T  qui identifient les cellules ß du pancréas comme étrangères à l’organisme du patient </a:t>
            </a:r>
            <a:r>
              <a:rPr lang="fr-FR" sz="1800" dirty="0">
                <a:latin typeface="+mn-lt"/>
              </a:rPr>
              <a:t> </a:t>
            </a:r>
            <a:endParaRPr lang="fr-FR" altLang="fr-FR" sz="1800" dirty="0">
              <a:latin typeface="+mn-lt"/>
              <a:cs typeface="Calibri" panose="020F0502020204030204" pitchFamily="34" charset="0"/>
            </a:endParaRPr>
          </a:p>
          <a:p>
            <a:pPr marL="0" indent="0">
              <a:spcBef>
                <a:spcPct val="50000"/>
              </a:spcBef>
              <a:buClr>
                <a:srgbClr val="FF6600"/>
              </a:buClr>
              <a:buFont typeface="Wingdings" panose="05000000000000000000" pitchFamily="2" charset="2"/>
              <a:buNone/>
            </a:pPr>
            <a:r>
              <a:rPr lang="fr-FR" altLang="fr-FR" sz="1800" b="1" dirty="0">
                <a:latin typeface="+mn-lt"/>
                <a:cs typeface="Calibri" panose="020F0502020204030204" pitchFamily="34" charset="0"/>
              </a:rPr>
              <a:t>Arrêt de la sécrétion d’insuline </a:t>
            </a:r>
            <a:r>
              <a:rPr lang="fr-FR" altLang="fr-FR" sz="1800" dirty="0">
                <a:latin typeface="+mn-lt"/>
                <a:cs typeface="Calibri" panose="020F0502020204030204" pitchFamily="34" charset="0"/>
              </a:rPr>
              <a:t>par destruction des cellules du pancréas.</a:t>
            </a:r>
          </a:p>
          <a:p>
            <a:pPr marL="0" indent="0">
              <a:buNone/>
            </a:pPr>
            <a:r>
              <a:rPr lang="fr-CA" sz="1800" dirty="0">
                <a:latin typeface="+mn-lt"/>
              </a:rPr>
              <a:t>Association de gènes de prédisposition et de facteurs environnementaux (virus?).</a:t>
            </a:r>
          </a:p>
          <a:p>
            <a:pPr marL="0" indent="0">
              <a:spcBef>
                <a:spcPct val="50000"/>
              </a:spcBef>
              <a:buClr>
                <a:srgbClr val="FF6600"/>
              </a:buClr>
              <a:buFont typeface="Wingdings" panose="05000000000000000000" pitchFamily="2" charset="2"/>
              <a:buNone/>
            </a:pPr>
            <a:r>
              <a:rPr lang="fr-FR" altLang="fr-FR" sz="1800" dirty="0">
                <a:latin typeface="+mn-lt"/>
                <a:cs typeface="Calibri" panose="020F0502020204030204" pitchFamily="34" charset="0"/>
              </a:rPr>
              <a:t>Symptomatique à la découverte</a:t>
            </a:r>
          </a:p>
          <a:p>
            <a:endParaRPr lang="fr-FR" dirty="0"/>
          </a:p>
        </p:txBody>
      </p:sp>
    </p:spTree>
    <p:extLst>
      <p:ext uri="{BB962C8B-B14F-4D97-AF65-F5344CB8AC3E}">
        <p14:creationId xmlns:p14="http://schemas.microsoft.com/office/powerpoint/2010/main" val="1560170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A0956BE-951B-81CA-59E6-DD5F42FA443D}"/>
              </a:ext>
            </a:extLst>
          </p:cNvPr>
          <p:cNvSpPr>
            <a:spLocks noGrp="1"/>
          </p:cNvSpPr>
          <p:nvPr>
            <p:ph type="title"/>
          </p:nvPr>
        </p:nvSpPr>
        <p:spPr/>
        <p:txBody>
          <a:bodyPr/>
          <a:lstStyle/>
          <a:p>
            <a:r>
              <a:rPr lang="fr-FR" dirty="0"/>
              <a:t>Recommandations SFD 2023</a:t>
            </a:r>
          </a:p>
        </p:txBody>
      </p:sp>
      <p:sp>
        <p:nvSpPr>
          <p:cNvPr id="3" name="Espace réservé du numéro de diapositive 2">
            <a:extLst>
              <a:ext uri="{FF2B5EF4-FFF2-40B4-BE49-F238E27FC236}">
                <a16:creationId xmlns="" xmlns:a16="http://schemas.microsoft.com/office/drawing/2014/main" id="{5EA8CCF5-B153-04BC-89C4-E53994EE16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7432E5-F8E0-41AE-9A6B-AD730338B005}" type="slidenum">
              <a:rPr kumimoji="0" lang="en-US" sz="10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Espace réservé du texte 3">
            <a:extLst>
              <a:ext uri="{FF2B5EF4-FFF2-40B4-BE49-F238E27FC236}">
                <a16:creationId xmlns="" xmlns:a16="http://schemas.microsoft.com/office/drawing/2014/main" id="{033FF67B-0764-105D-21CA-71E7852EFC43}"/>
              </a:ext>
            </a:extLst>
          </p:cNvPr>
          <p:cNvSpPr>
            <a:spLocks noGrp="1"/>
          </p:cNvSpPr>
          <p:nvPr>
            <p:ph type="body" sz="quarter" idx="13"/>
          </p:nvPr>
        </p:nvSpPr>
        <p:spPr/>
        <p:txBody>
          <a:bodyPr/>
          <a:lstStyle/>
          <a:p>
            <a:endParaRPr lang="fr-FR"/>
          </a:p>
        </p:txBody>
      </p:sp>
      <p:pic>
        <p:nvPicPr>
          <p:cNvPr id="7" name="Image 6">
            <a:extLst>
              <a:ext uri="{FF2B5EF4-FFF2-40B4-BE49-F238E27FC236}">
                <a16:creationId xmlns="" xmlns:a16="http://schemas.microsoft.com/office/drawing/2014/main" id="{A09D21D4-15BD-0CD5-0F03-A8B5A6D6116E}"/>
              </a:ext>
            </a:extLst>
          </p:cNvPr>
          <p:cNvPicPr>
            <a:picLocks noChangeAspect="1"/>
          </p:cNvPicPr>
          <p:nvPr/>
        </p:nvPicPr>
        <p:blipFill>
          <a:blip r:embed="rId2"/>
          <a:stretch>
            <a:fillRect/>
          </a:stretch>
        </p:blipFill>
        <p:spPr>
          <a:xfrm>
            <a:off x="1961965" y="1532461"/>
            <a:ext cx="7865616" cy="4953756"/>
          </a:xfrm>
          <a:prstGeom prst="rect">
            <a:avLst/>
          </a:prstGeom>
        </p:spPr>
      </p:pic>
    </p:spTree>
    <p:extLst>
      <p:ext uri="{BB962C8B-B14F-4D97-AF65-F5344CB8AC3E}">
        <p14:creationId xmlns:p14="http://schemas.microsoft.com/office/powerpoint/2010/main" val="287969173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3" name="Image 2">
            <a:extLst>
              <a:ext uri="{FF2B5EF4-FFF2-40B4-BE49-F238E27FC236}">
                <a16:creationId xmlns="" xmlns:a16="http://schemas.microsoft.com/office/drawing/2014/main" id="{4CBD1513-D39F-0688-EA51-4AC0A07976DE}"/>
              </a:ext>
            </a:extLst>
          </p:cNvPr>
          <p:cNvPicPr>
            <a:picLocks noChangeAspect="1"/>
          </p:cNvPicPr>
          <p:nvPr/>
        </p:nvPicPr>
        <p:blipFill>
          <a:blip r:embed="rId3"/>
          <a:stretch>
            <a:fillRect/>
          </a:stretch>
        </p:blipFill>
        <p:spPr>
          <a:xfrm>
            <a:off x="762000" y="409575"/>
            <a:ext cx="10668000" cy="6038850"/>
          </a:xfrm>
          <a:prstGeom prst="rect">
            <a:avLst/>
          </a:prstGeom>
        </p:spPr>
      </p:pic>
    </p:spTree>
    <p:extLst>
      <p:ext uri="{BB962C8B-B14F-4D97-AF65-F5344CB8AC3E}">
        <p14:creationId xmlns:p14="http://schemas.microsoft.com/office/powerpoint/2010/main" val="3755164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 xmlns:a16="http://schemas.microsoft.com/office/drawing/2014/main" id="{9D2B5755-6E5F-2A35-6E96-BA1330E571C0}"/>
              </a:ext>
            </a:extLst>
          </p:cNvPr>
          <p:cNvSpPr>
            <a:spLocks noGrp="1"/>
          </p:cNvSpPr>
          <p:nvPr>
            <p:ph type="title"/>
          </p:nvPr>
        </p:nvSpPr>
        <p:spPr/>
        <p:txBody>
          <a:bodyPr/>
          <a:lstStyle/>
          <a:p>
            <a:endParaRPr lang="fr-FR"/>
          </a:p>
        </p:txBody>
      </p:sp>
      <p:pic>
        <p:nvPicPr>
          <p:cNvPr id="3" name="Image 2">
            <a:extLst>
              <a:ext uri="{FF2B5EF4-FFF2-40B4-BE49-F238E27FC236}">
                <a16:creationId xmlns="" xmlns:a16="http://schemas.microsoft.com/office/drawing/2014/main" id="{25A9949E-7B42-766D-59B0-38FE4528A05E}"/>
              </a:ext>
            </a:extLst>
          </p:cNvPr>
          <p:cNvPicPr>
            <a:picLocks noChangeAspect="1"/>
          </p:cNvPicPr>
          <p:nvPr/>
        </p:nvPicPr>
        <p:blipFill>
          <a:blip r:embed="rId2"/>
          <a:stretch>
            <a:fillRect/>
          </a:stretch>
        </p:blipFill>
        <p:spPr>
          <a:xfrm>
            <a:off x="0" y="0"/>
            <a:ext cx="12461966" cy="6438900"/>
          </a:xfrm>
          <a:prstGeom prst="rect">
            <a:avLst/>
          </a:prstGeom>
        </p:spPr>
      </p:pic>
    </p:spTree>
    <p:extLst>
      <p:ext uri="{BB962C8B-B14F-4D97-AF65-F5344CB8AC3E}">
        <p14:creationId xmlns:p14="http://schemas.microsoft.com/office/powerpoint/2010/main" val="107933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8E4C5F4-3D6F-444A-793E-D98584D60568}"/>
              </a:ext>
            </a:extLst>
          </p:cNvPr>
          <p:cNvSpPr>
            <a:spLocks noGrp="1"/>
          </p:cNvSpPr>
          <p:nvPr>
            <p:ph type="title"/>
          </p:nvPr>
        </p:nvSpPr>
        <p:spPr/>
        <p:txBody>
          <a:bodyPr/>
          <a:lstStyle/>
          <a:p>
            <a:r>
              <a:rPr lang="fr-FR" dirty="0"/>
              <a:t>Conclusion</a:t>
            </a:r>
          </a:p>
        </p:txBody>
      </p:sp>
      <p:sp>
        <p:nvSpPr>
          <p:cNvPr id="3" name="Espace réservé du texte 2">
            <a:extLst>
              <a:ext uri="{FF2B5EF4-FFF2-40B4-BE49-F238E27FC236}">
                <a16:creationId xmlns="" xmlns:a16="http://schemas.microsoft.com/office/drawing/2014/main" id="{0D3DDFDF-BD00-BD44-CA55-1C1A5C5575DC}"/>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609340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CC15065-A6F7-3F41-B605-D8CD49DBB643}"/>
              </a:ext>
            </a:extLst>
          </p:cNvPr>
          <p:cNvSpPr>
            <a:spLocks noGrp="1"/>
          </p:cNvSpPr>
          <p:nvPr>
            <p:ph type="title"/>
          </p:nvPr>
        </p:nvSpPr>
        <p:spPr>
          <a:xfrm>
            <a:off x="364678" y="357270"/>
            <a:ext cx="11506200" cy="519499"/>
          </a:xfrm>
        </p:spPr>
        <p:txBody>
          <a:bodyPr/>
          <a:lstStyle/>
          <a:p>
            <a:r>
              <a:rPr lang="fr-FR"/>
              <a:t>En synthèse</a:t>
            </a:r>
          </a:p>
        </p:txBody>
      </p:sp>
      <p:sp>
        <p:nvSpPr>
          <p:cNvPr id="7" name="ZoneTexte 6">
            <a:extLst>
              <a:ext uri="{FF2B5EF4-FFF2-40B4-BE49-F238E27FC236}">
                <a16:creationId xmlns="" xmlns:a16="http://schemas.microsoft.com/office/drawing/2014/main" id="{F1BEAF7D-3FE3-16F4-0A89-159E67140123}"/>
              </a:ext>
            </a:extLst>
          </p:cNvPr>
          <p:cNvSpPr txBox="1"/>
          <p:nvPr/>
        </p:nvSpPr>
        <p:spPr>
          <a:xfrm>
            <a:off x="364678" y="1740000"/>
            <a:ext cx="11697779" cy="458279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3F4444"/>
                </a:solidFill>
                <a:effectLst/>
                <a:uLnTx/>
                <a:uFillTx/>
                <a:latin typeface="Calibri"/>
                <a:ea typeface="+mn-ea"/>
                <a:cs typeface="+mn-cs"/>
              </a:rPr>
              <a:t>Modification thérapeutique du mode de vie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3F4444"/>
                </a:solidFill>
                <a:effectLst/>
                <a:uLnTx/>
                <a:uFillTx/>
                <a:latin typeface="Calibri"/>
                <a:ea typeface="+mn-ea"/>
                <a:cs typeface="+mn-cs"/>
              </a:rPr>
              <a:t>Un dépistage régulier des comorbidités (MRC, IC) doit être proposé à tous les patients à risque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3F4444"/>
                </a:solidFill>
                <a:effectLst/>
                <a:uLnTx/>
                <a:uFillTx/>
                <a:latin typeface="Calibri"/>
                <a:ea typeface="+mn-ea"/>
                <a:cs typeface="+mn-cs"/>
              </a:rPr>
              <a:t>Une prise en charge précoce, multidisciplinaire et adaptée doit être initiée et maintenue au long cours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3F4444"/>
                </a:solidFill>
                <a:effectLst/>
                <a:uLnTx/>
                <a:uFillTx/>
                <a:latin typeface="Calibri"/>
                <a:ea typeface="+mn-ea"/>
                <a:cs typeface="+mn-cs"/>
              </a:rPr>
              <a:t>Prévention des complications, notamment CV et rénales, au cours du diabète de type 2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3F4444"/>
                </a:solidFill>
                <a:effectLst/>
                <a:uLnTx/>
                <a:uFillTx/>
                <a:latin typeface="Calibri"/>
                <a:ea typeface="+mn-ea"/>
                <a:cs typeface="+mn-cs"/>
              </a:rPr>
              <a:t>Des objectifs individualisés (HbA1c, PA, Protéinurie, LDL etc…)</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3F4444"/>
                </a:solidFill>
                <a:effectLst/>
                <a:uLnTx/>
                <a:uFillTx/>
                <a:latin typeface="Calibri"/>
                <a:ea typeface="+mn-ea"/>
                <a:cs typeface="+mn-cs"/>
              </a:rPr>
              <a:t>Bénéfices du traitement par sur la protection rénale</a:t>
            </a:r>
            <a:r>
              <a:rPr kumimoji="0" lang="fr-FR" sz="1800" b="0" i="1" u="none" strike="noStrike" kern="1200" cap="none" spc="0" normalizeH="0" baseline="0" noProof="0" dirty="0">
                <a:ln>
                  <a:noFill/>
                </a:ln>
                <a:solidFill>
                  <a:srgbClr val="3F4444"/>
                </a:solidFill>
                <a:effectLst/>
                <a:uLnTx/>
                <a:uFillTx/>
                <a:latin typeface="Calibri"/>
                <a:ea typeface="+mn-ea"/>
                <a:cs typeface="+mn-cs"/>
              </a:rPr>
              <a:t> </a:t>
            </a:r>
            <a:r>
              <a:rPr kumimoji="0" lang="fr-FR" sz="1800" b="1" i="0" u="none" strike="noStrike" kern="1200" cap="none" spc="0" normalizeH="0" baseline="0" noProof="0" dirty="0">
                <a:ln>
                  <a:noFill/>
                </a:ln>
                <a:solidFill>
                  <a:srgbClr val="3F4444"/>
                </a:solidFill>
                <a:effectLst/>
                <a:uLnTx/>
                <a:uFillTx/>
                <a:latin typeface="Calibri"/>
                <a:ea typeface="+mn-ea"/>
                <a:cs typeface="+mn-cs"/>
              </a:rPr>
              <a:t>et cardiovasculaire </a:t>
            </a:r>
            <a:r>
              <a:rPr kumimoji="0" lang="fr-FR" sz="1800" b="0" i="1" u="none" strike="noStrike" kern="1200" cap="none" spc="0" normalizeH="0" baseline="0" noProof="0" dirty="0">
                <a:ln>
                  <a:noFill/>
                </a:ln>
                <a:solidFill>
                  <a:srgbClr val="3F4444"/>
                </a:solidFill>
                <a:effectLst/>
                <a:uLnTx/>
                <a:uFillTx/>
                <a:latin typeface="Calibri"/>
                <a:ea typeface="+mn-ea"/>
                <a:cs typeface="+mn-cs"/>
              </a:rPr>
              <a:t>(iSGLT2 &amp; aGLP1</a:t>
            </a:r>
            <a:r>
              <a:rPr kumimoji="0" lang="fr-FR" sz="1800" b="0" i="0" u="none" strike="noStrike" kern="1200" cap="none" spc="0" normalizeH="0" baseline="0" noProof="0" dirty="0">
                <a:ln>
                  <a:noFill/>
                </a:ln>
                <a:solidFill>
                  <a:srgbClr val="3F4444"/>
                </a:solidFill>
                <a:effectLst/>
                <a:uLnTx/>
                <a:uFillTx/>
                <a:latin typeface="Calibri"/>
                <a:ea typeface="+mn-ea"/>
                <a:cs typeface="+mn-cs"/>
              </a:rPr>
              <a:t>)</a:t>
            </a:r>
            <a:r>
              <a:rPr kumimoji="0" lang="fr-FR" sz="1800" b="1" i="0" u="none" strike="noStrike" kern="1200" cap="none" spc="0" normalizeH="0" baseline="0" noProof="0" dirty="0">
                <a:ln>
                  <a:noFill/>
                </a:ln>
                <a:solidFill>
                  <a:srgbClr val="3F4444"/>
                </a:solidFill>
                <a:effectLst/>
                <a:uLnTx/>
                <a:uFillTx/>
                <a:latin typeface="Calibri"/>
                <a:ea typeface="+mn-ea"/>
                <a:cs typeface="+mn-cs"/>
              </a:rPr>
              <a:t> au-delà du contrôle glycémique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srgbClr val="3F4444"/>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800" b="1" i="0" u="none" strike="noStrike" kern="1200" cap="none" spc="0" normalizeH="0" baseline="0" noProof="0" dirty="0">
                <a:ln>
                  <a:noFill/>
                </a:ln>
                <a:solidFill>
                  <a:srgbClr val="3F4444"/>
                </a:solidFill>
                <a:effectLst/>
                <a:uLnTx/>
                <a:uFillTx/>
                <a:latin typeface="Calibri"/>
                <a:ea typeface="+mn-ea"/>
                <a:cs typeface="+mn-cs"/>
              </a:rPr>
              <a:t>« Quand on protège le rein, on protège le cœur, et vice-versa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fr-FR" sz="1800" b="1" i="0" u="none" strike="noStrike" kern="1200" cap="none" spc="0" normalizeH="0" baseline="0" noProof="0" dirty="0">
              <a:ln>
                <a:noFill/>
              </a:ln>
              <a:solidFill>
                <a:srgbClr val="3F4444"/>
              </a:solidFill>
              <a:effectLst/>
              <a:uLnTx/>
              <a:uFillTx/>
              <a:latin typeface="Calibri"/>
              <a:ea typeface="+mn-ea"/>
              <a:cs typeface="+mn-cs"/>
            </a:endParaRPr>
          </a:p>
        </p:txBody>
      </p:sp>
    </p:spTree>
    <p:extLst>
      <p:ext uri="{BB962C8B-B14F-4D97-AF65-F5344CB8AC3E}">
        <p14:creationId xmlns:p14="http://schemas.microsoft.com/office/powerpoint/2010/main" val="15212145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EA4225E-1315-01ED-45C5-950149A4435F}"/>
              </a:ext>
            </a:extLst>
          </p:cNvPr>
          <p:cNvSpPr>
            <a:spLocks noGrp="1"/>
          </p:cNvSpPr>
          <p:nvPr>
            <p:ph type="title"/>
          </p:nvPr>
        </p:nvSpPr>
        <p:spPr/>
        <p:txBody>
          <a:bodyPr/>
          <a:lstStyle/>
          <a:p>
            <a:r>
              <a:rPr lang="fr-FR" dirty="0"/>
              <a:t>Back up</a:t>
            </a:r>
          </a:p>
        </p:txBody>
      </p:sp>
      <p:sp>
        <p:nvSpPr>
          <p:cNvPr id="3" name="Espace réservé du texte 2">
            <a:extLst>
              <a:ext uri="{FF2B5EF4-FFF2-40B4-BE49-F238E27FC236}">
                <a16:creationId xmlns="" xmlns:a16="http://schemas.microsoft.com/office/drawing/2014/main" id="{9C071A55-062C-3728-5C5C-30F00C8BA1AE}"/>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2550852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950691B-4ABA-8C9C-E82B-04568BEA1F67}"/>
              </a:ext>
            </a:extLst>
          </p:cNvPr>
          <p:cNvSpPr>
            <a:spLocks noGrp="1"/>
          </p:cNvSpPr>
          <p:nvPr>
            <p:ph type="title"/>
          </p:nvPr>
        </p:nvSpPr>
        <p:spPr/>
        <p:txBody>
          <a:bodyPr/>
          <a:lstStyle/>
          <a:p>
            <a:r>
              <a:rPr lang="fr-FR" dirty="0"/>
              <a:t/>
            </a:r>
            <a:br>
              <a:rPr lang="fr-FR" dirty="0"/>
            </a:br>
            <a:r>
              <a:rPr lang="fr-FR" dirty="0"/>
              <a:t>autres Diabètes</a:t>
            </a:r>
          </a:p>
        </p:txBody>
      </p:sp>
      <p:sp>
        <p:nvSpPr>
          <p:cNvPr id="3" name="Espace réservé du numéro de diapositive 2">
            <a:extLst>
              <a:ext uri="{FF2B5EF4-FFF2-40B4-BE49-F238E27FC236}">
                <a16:creationId xmlns="" xmlns:a16="http://schemas.microsoft.com/office/drawing/2014/main" id="{F7097D79-C0A5-49A6-FDC3-4E40BF097A1B}"/>
              </a:ext>
            </a:extLst>
          </p:cNvPr>
          <p:cNvSpPr>
            <a:spLocks noGrp="1"/>
          </p:cNvSpPr>
          <p:nvPr>
            <p:ph type="sldNum" sz="quarter" idx="12"/>
          </p:nvPr>
        </p:nvSpPr>
        <p:spPr/>
        <p:txBody>
          <a:bodyPr/>
          <a:lstStyle/>
          <a:p>
            <a:fld id="{6A6BDF73-C14C-4FEA-97D1-6A51169C926F}" type="slidenum">
              <a:rPr lang="en-US" smtClean="0"/>
              <a:pPr/>
              <a:t>9</a:t>
            </a:fld>
            <a:endParaRPr lang="en-US"/>
          </a:p>
        </p:txBody>
      </p:sp>
      <p:sp>
        <p:nvSpPr>
          <p:cNvPr id="4" name="Espace réservé du contenu 3">
            <a:extLst>
              <a:ext uri="{FF2B5EF4-FFF2-40B4-BE49-F238E27FC236}">
                <a16:creationId xmlns="" xmlns:a16="http://schemas.microsoft.com/office/drawing/2014/main" id="{0321BDAD-AA83-1976-0A20-C6743B1E3BC4}"/>
              </a:ext>
            </a:extLst>
          </p:cNvPr>
          <p:cNvSpPr>
            <a:spLocks noGrp="1"/>
          </p:cNvSpPr>
          <p:nvPr>
            <p:ph idx="1"/>
          </p:nvPr>
        </p:nvSpPr>
        <p:spPr/>
        <p:txBody>
          <a:bodyPr/>
          <a:lstStyle/>
          <a:p>
            <a:pPr marL="0" indent="0" algn="ctr">
              <a:spcBef>
                <a:spcPct val="50000"/>
              </a:spcBef>
              <a:buClr>
                <a:srgbClr val="FF6600"/>
              </a:buClr>
              <a:buFont typeface="Wingdings" panose="05000000000000000000" pitchFamily="2" charset="2"/>
              <a:buNone/>
            </a:pPr>
            <a:endParaRPr lang="fr-FR" altLang="fr-FR" sz="1800" dirty="0">
              <a:latin typeface="Calibri" panose="020F0502020204030204" pitchFamily="34" charset="0"/>
              <a:cs typeface="Calibri" panose="020F0502020204030204" pitchFamily="34" charset="0"/>
            </a:endParaRPr>
          </a:p>
          <a:p>
            <a:pPr marL="0" indent="0">
              <a:spcBef>
                <a:spcPct val="50000"/>
              </a:spcBef>
              <a:buClr>
                <a:srgbClr val="FF6600"/>
              </a:buClr>
              <a:buFont typeface="Wingdings" panose="05000000000000000000" pitchFamily="2" charset="2"/>
              <a:buNone/>
            </a:pPr>
            <a:r>
              <a:rPr lang="fr-FR" altLang="fr-FR" sz="1800" dirty="0">
                <a:latin typeface="Calibri" panose="020F0502020204030204" pitchFamily="34" charset="0"/>
                <a:cs typeface="Calibri" panose="020F0502020204030204" pitchFamily="34" charset="0"/>
              </a:rPr>
              <a:t>Diabètes secondaires (</a:t>
            </a:r>
            <a:r>
              <a:rPr lang="fr-FR" altLang="fr-FR" sz="1800" dirty="0" err="1">
                <a:latin typeface="Calibri" panose="020F0502020204030204" pitchFamily="34" charset="0"/>
                <a:cs typeface="Calibri" panose="020F0502020204030204" pitchFamily="34" charset="0"/>
              </a:rPr>
              <a:t>pancréatopathies</a:t>
            </a:r>
            <a:r>
              <a:rPr lang="fr-FR" altLang="fr-FR" sz="1800" dirty="0">
                <a:latin typeface="Calibri" panose="020F0502020204030204" pitchFamily="34" charset="0"/>
                <a:cs typeface="Calibri" panose="020F0502020204030204" pitchFamily="34" charset="0"/>
              </a:rPr>
              <a:t>, </a:t>
            </a:r>
            <a:r>
              <a:rPr lang="fr-FR" altLang="fr-FR" sz="1800" dirty="0" err="1">
                <a:latin typeface="Calibri" panose="020F0502020204030204" pitchFamily="34" charset="0"/>
                <a:cs typeface="Calibri" panose="020F0502020204030204" pitchFamily="34" charset="0"/>
              </a:rPr>
              <a:t>endocrinopathies</a:t>
            </a:r>
            <a:r>
              <a:rPr lang="fr-FR" altLang="fr-FR" sz="1800" dirty="0">
                <a:latin typeface="Calibri" panose="020F0502020204030204" pitchFamily="34" charset="0"/>
                <a:cs typeface="Calibri" panose="020F0502020204030204" pitchFamily="34" charset="0"/>
              </a:rPr>
              <a:t>…)</a:t>
            </a:r>
          </a:p>
          <a:p>
            <a:pPr marL="0" indent="0">
              <a:spcBef>
                <a:spcPct val="50000"/>
              </a:spcBef>
              <a:buClr>
                <a:srgbClr val="FF6600"/>
              </a:buClr>
              <a:buFont typeface="Wingdings" panose="05000000000000000000" pitchFamily="2" charset="2"/>
              <a:buNone/>
            </a:pPr>
            <a:r>
              <a:rPr lang="fr-FR" altLang="fr-FR" sz="1800" dirty="0">
                <a:latin typeface="Calibri" panose="020F0502020204030204" pitchFamily="34" charset="0"/>
                <a:cs typeface="Calibri" panose="020F0502020204030204" pitchFamily="34" charset="0"/>
              </a:rPr>
              <a:t>Diabètes </a:t>
            </a:r>
            <a:r>
              <a:rPr lang="fr-FR" altLang="fr-FR" sz="1800" dirty="0" err="1">
                <a:latin typeface="Calibri" panose="020F0502020204030204" pitchFamily="34" charset="0"/>
                <a:cs typeface="Calibri" panose="020F0502020204030204" pitchFamily="34" charset="0"/>
              </a:rPr>
              <a:t>monogéniques</a:t>
            </a:r>
            <a:r>
              <a:rPr lang="fr-FR" altLang="fr-FR" sz="1800" dirty="0">
                <a:latin typeface="Calibri" panose="020F0502020204030204" pitchFamily="34" charset="0"/>
                <a:cs typeface="Calibri" panose="020F0502020204030204" pitchFamily="34" charset="0"/>
              </a:rPr>
              <a:t> (MODY)</a:t>
            </a:r>
          </a:p>
          <a:p>
            <a:endParaRPr lang="fr-FR" dirty="0"/>
          </a:p>
        </p:txBody>
      </p:sp>
    </p:spTree>
    <p:extLst>
      <p:ext uri="{BB962C8B-B14F-4D97-AF65-F5344CB8AC3E}">
        <p14:creationId xmlns:p14="http://schemas.microsoft.com/office/powerpoint/2010/main" val="3843491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24.05.22 TD.potx" id="{58DBFC55-7D75-4664-BCD7-7B8C361A6685}" vid="{AD1A674E-3E18-48C8-8111-13918292A9CD}"/>
    </a:ext>
  </a:extLst>
</a:theme>
</file>

<file path=ppt/theme/theme3.xml><?xml version="1.0" encoding="utf-8"?>
<a:theme xmlns:a="http://schemas.openxmlformats.org/drawingml/2006/main" name="1_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lnSpc>
            <a:spcPct val="90000"/>
          </a:lnSpc>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blank" id="{9FA266AB-5005-44F8-ABE1-CBD751927E0B}" vid="{01D0DAFE-49CF-437F-BBAC-5737518177C1}"/>
    </a:ext>
  </a:extLst>
</a:theme>
</file>

<file path=ppt/theme/theme4.xml><?xml version="1.0" encoding="utf-8"?>
<a:theme xmlns:a="http://schemas.openxmlformats.org/drawingml/2006/main" name="1_MI No Product">
  <a:themeElements>
    <a:clrScheme name="AZ MA Color Set">
      <a:dk1>
        <a:srgbClr val="000000"/>
      </a:dk1>
      <a:lt1>
        <a:srgbClr val="FFFFFF"/>
      </a:lt1>
      <a:dk2>
        <a:srgbClr val="3F4444"/>
      </a:dk2>
      <a:lt2>
        <a:srgbClr val="9DB0AC"/>
      </a:lt2>
      <a:accent1>
        <a:srgbClr val="7F134C"/>
      </a:accent1>
      <a:accent2>
        <a:srgbClr val="0D3759"/>
      </a:accent2>
      <a:accent3>
        <a:srgbClr val="65D2DF"/>
      </a:accent3>
      <a:accent4>
        <a:srgbClr val="3C1053"/>
      </a:accent4>
      <a:accent5>
        <a:srgbClr val="B5D820"/>
      </a:accent5>
      <a:accent6>
        <a:srgbClr val="F0AB00"/>
      </a:accent6>
      <a:hlink>
        <a:srgbClr val="7F134C"/>
      </a:hlink>
      <a:folHlink>
        <a:srgbClr val="9DB0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marL="230188" indent="-230188">
          <a:buClr>
            <a:schemeClr val="accent1"/>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BrandIn lastLayout="1"/>
</file>

<file path=customXml/item2.xml><?xml version="1.0" encoding="utf-8"?>
<BrandIn lastLayout="1"/>
</file>

<file path=customXml/item3.xml><?xml version="1.0" encoding="utf-8"?>
<ct:contentTypeSchema xmlns:ct="http://schemas.microsoft.com/office/2006/metadata/contentType" xmlns:ma="http://schemas.microsoft.com/office/2006/metadata/properties/metaAttributes" ct:_="" ma:_="" ma:contentTypeName="Document" ma:contentTypeID="0x01010095936FE49BD4094FBCA73693831663C1" ma:contentTypeVersion="13" ma:contentTypeDescription="Crée un document." ma:contentTypeScope="" ma:versionID="646375a1e9f5342c328fa676df8732b5">
  <xsd:schema xmlns:xsd="http://www.w3.org/2001/XMLSchema" xmlns:xs="http://www.w3.org/2001/XMLSchema" xmlns:p="http://schemas.microsoft.com/office/2006/metadata/properties" xmlns:ns2="eddceda0-c4b9-402d-926e-b2f6232462cf" xmlns:ns3="cf7d2e3b-2f54-4c04-8717-ac476aa1d3f6" targetNamespace="http://schemas.microsoft.com/office/2006/metadata/properties" ma:root="true" ma:fieldsID="59e90faf3def1fe2465f124e945cfb1c" ns2:_="" ns3:_="">
    <xsd:import namespace="eddceda0-c4b9-402d-926e-b2f6232462cf"/>
    <xsd:import namespace="cf7d2e3b-2f54-4c04-8717-ac476aa1d3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dceda0-c4b9-402d-926e-b2f623246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a4bd6d90-d7f0-489a-896f-900dc150095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7d2e3b-2f54-4c04-8717-ac476aa1d3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b6ab96a-9384-4d78-8ab9-4b216e1cc7df}" ma:internalName="TaxCatchAll" ma:showField="CatchAllData" ma:web="cf7d2e3b-2f54-4c04-8717-ac476aa1d3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D07F71-FAE4-4758-BC0B-60609551B1CC}">
  <ds:schemaRefs/>
</ds:datastoreItem>
</file>

<file path=customXml/itemProps2.xml><?xml version="1.0" encoding="utf-8"?>
<ds:datastoreItem xmlns:ds="http://schemas.openxmlformats.org/officeDocument/2006/customXml" ds:itemID="{A9377F0E-6DE4-47A6-94F7-B5269FE2FCE0}">
  <ds:schemaRefs/>
</ds:datastoreItem>
</file>

<file path=customXml/itemProps3.xml><?xml version="1.0" encoding="utf-8"?>
<ds:datastoreItem xmlns:ds="http://schemas.openxmlformats.org/officeDocument/2006/customXml" ds:itemID="{DB4E20FF-52E8-4A3D-895B-079DA2D24206}"/>
</file>

<file path=customXml/itemProps4.xml><?xml version="1.0" encoding="utf-8"?>
<ds:datastoreItem xmlns:ds="http://schemas.openxmlformats.org/officeDocument/2006/customXml" ds:itemID="{8C7A8E47-5C62-4989-8204-69C5290B8408}"/>
</file>

<file path=docProps/app.xml><?xml version="1.0" encoding="utf-8"?>
<Properties xmlns="http://schemas.openxmlformats.org/officeDocument/2006/extended-properties" xmlns:vt="http://schemas.openxmlformats.org/officeDocument/2006/docPropsVTypes">
  <TotalTime>95</TotalTime>
  <Words>3968</Words>
  <Application>Microsoft Office PowerPoint</Application>
  <PresentationFormat>Grand écran</PresentationFormat>
  <Paragraphs>499</Paragraphs>
  <Slides>85</Slides>
  <Notes>30</Notes>
  <HiddenSlides>13</HiddenSlides>
  <MMClips>0</MMClips>
  <ScaleCrop>false</ScaleCrop>
  <HeadingPairs>
    <vt:vector size="6" baseType="variant">
      <vt:variant>
        <vt:lpstr>Polices utilisées</vt:lpstr>
      </vt:variant>
      <vt:variant>
        <vt:i4>16</vt:i4>
      </vt:variant>
      <vt:variant>
        <vt:lpstr>Thème</vt:lpstr>
      </vt:variant>
      <vt:variant>
        <vt:i4>4</vt:i4>
      </vt:variant>
      <vt:variant>
        <vt:lpstr>Titres des diapositives</vt:lpstr>
      </vt:variant>
      <vt:variant>
        <vt:i4>85</vt:i4>
      </vt:variant>
    </vt:vector>
  </HeadingPairs>
  <TitlesOfParts>
    <vt:vector size="105" baseType="lpstr">
      <vt:lpstr>Abhaya Libre</vt:lpstr>
      <vt:lpstr>Arial</vt:lpstr>
      <vt:lpstr>Azo Sans Medium</vt:lpstr>
      <vt:lpstr>Bodoni MT Black</vt:lpstr>
      <vt:lpstr>Calibri</vt:lpstr>
      <vt:lpstr>Calibri Light</vt:lpstr>
      <vt:lpstr>Calisto MT</vt:lpstr>
      <vt:lpstr>Courier New</vt:lpstr>
      <vt:lpstr>Lato</vt:lpstr>
      <vt:lpstr>OpenSans-Extrabold</vt:lpstr>
      <vt:lpstr>OpenSans-Semibold</vt:lpstr>
      <vt:lpstr>Quasimoda</vt:lpstr>
      <vt:lpstr>Raleway</vt:lpstr>
      <vt:lpstr>Symbol</vt:lpstr>
      <vt:lpstr>Times New Roman</vt:lpstr>
      <vt:lpstr>Wingdings</vt:lpstr>
      <vt:lpstr>Thème Office</vt:lpstr>
      <vt:lpstr>AstraZeneca Standard Template</vt:lpstr>
      <vt:lpstr>1_AstraZeneca Standard Template</vt:lpstr>
      <vt:lpstr>1_MI No Product</vt:lpstr>
      <vt:lpstr> Dr Christophe OGOR, médecin endocrinologue  </vt:lpstr>
      <vt:lpstr>Sommaire</vt:lpstr>
      <vt:lpstr>Le Diabète est une pathologie fréquente</vt:lpstr>
      <vt:lpstr>Présentation PowerPoint</vt:lpstr>
      <vt:lpstr>Le diabète a un fort impact sociétal</vt:lpstr>
      <vt:lpstr>Définition du diabète</vt:lpstr>
      <vt:lpstr>Diabète de type 2</vt:lpstr>
      <vt:lpstr> Diabète de type 1</vt:lpstr>
      <vt:lpstr> autres Diabètes</vt:lpstr>
      <vt:lpstr>Dépistage et identification patients</vt:lpstr>
      <vt:lpstr>Identifier les patients à risque </vt:lpstr>
      <vt:lpstr>Dépister les patients à risque </vt:lpstr>
      <vt:lpstr>Bilan initial du diabète  </vt:lpstr>
      <vt:lpstr>Complications </vt:lpstr>
      <vt:lpstr>Suivi du Diabète en dehors des complications </vt:lpstr>
      <vt:lpstr>Suivi du Diabète en dehors des complications </vt:lpstr>
      <vt:lpstr>Profil patients</vt:lpstr>
      <vt:lpstr> Les patients DT2 : un surrisque d’IC et/ou de MRC</vt:lpstr>
      <vt:lpstr>Le diabète : un facteur de risque de MRC </vt:lpstr>
      <vt:lpstr>Le diabète : un facteur de risque d’IC </vt:lpstr>
      <vt:lpstr>Le diabète : un facteur de risque d’IC </vt:lpstr>
      <vt:lpstr>Stratégie de prise en charge </vt:lpstr>
      <vt:lpstr>Vaccinations et diabète Référentiel de la Société francophone du diabète (SFD) : vaccination chez la personne diabétique Médecine des maladies Métaboliques - février 2020 - tome 14 - n°81</vt:lpstr>
      <vt:lpstr>Vaccinations et diabète</vt:lpstr>
      <vt:lpstr>Vaccinations et diabète</vt:lpstr>
      <vt:lpstr>Présentation PowerPoint</vt:lpstr>
      <vt:lpstr>Partie HAS 2024</vt:lpstr>
      <vt:lpstr>Actualisation de la stratégie de prise en charge du patient DT2</vt:lpstr>
      <vt:lpstr>Présentation PowerPoint</vt:lpstr>
      <vt:lpstr>Rappel objectifs  glycémiques</vt:lpstr>
      <vt:lpstr>Présentation PowerPoint</vt:lpstr>
      <vt:lpstr>Présentation PowerPoint</vt:lpstr>
      <vt:lpstr>La PEC est globale, plurielle dans ses composantes et individualisée sur la situation du patient vivant avec un DT2.</vt:lpstr>
      <vt:lpstr>Stratégie thérapeutique (cas général) à adapter en fonction de l’état clinique du patient.</vt:lpstr>
      <vt:lpstr>Prise en charge non médicamenteuse</vt:lpstr>
      <vt:lpstr>Présentation PowerPoint</vt:lpstr>
      <vt:lpstr>Présentation PowerPoint</vt:lpstr>
      <vt:lpstr>Présentation PowerPoint</vt:lpstr>
      <vt:lpstr>Présentation PowerPoint</vt:lpstr>
      <vt:lpstr>Présentation PowerPoint</vt:lpstr>
      <vt:lpstr>Présentation PowerPoint</vt:lpstr>
      <vt:lpstr>Objectifs SMART :</vt:lpstr>
      <vt:lpstr>Présentation PowerPoint</vt:lpstr>
      <vt:lpstr>APA</vt:lpstr>
      <vt:lpstr>Présentation PowerPoint</vt:lpstr>
      <vt:lpstr>Nutrition</vt:lpstr>
      <vt:lpstr>Présentation PowerPoint</vt:lpstr>
      <vt:lpstr>Recommandations DT2 – PEC non médicamenteuse</vt:lpstr>
      <vt:lpstr>Prise en charge médicamenteuse : mono et bithérapie</vt:lpstr>
      <vt:lpstr>Présentation PowerPoint</vt:lpstr>
      <vt:lpstr>Présentation PowerPoint</vt:lpstr>
      <vt:lpstr>Présentation PowerPoint</vt:lpstr>
      <vt:lpstr>A l’initiation des traitements médicamenteux</vt:lpstr>
      <vt:lpstr>Tout au long de la prise en charge et à chaque étape (suivi, réévaluation) </vt:lpstr>
      <vt:lpstr>Tout au long de la prise en charge et à chaque étape (suivi, réévaluation) (suite)</vt:lpstr>
      <vt:lpstr>Monothérapie</vt:lpstr>
      <vt:lpstr>Prise en charge médicamenteuse : mono et bithérapie</vt:lpstr>
      <vt:lpstr>Prise en charge médicamenteuse : mono et bithérapie</vt:lpstr>
      <vt:lpstr>Bithérapie</vt:lpstr>
      <vt:lpstr>Prise en charge médicamenteuse : mono et bithérapie</vt:lpstr>
      <vt:lpstr>Patients DT2 + MRC</vt:lpstr>
      <vt:lpstr>Patients DT2 + IC</vt:lpstr>
      <vt:lpstr>Patients DT2 + maladie CV avérée</vt:lpstr>
      <vt:lpstr>Prise en charge médicamenteuse : mono et bithérapie</vt:lpstr>
      <vt:lpstr>Bithérapie en prévention primaire</vt:lpstr>
      <vt:lpstr>Bithérapie en prévention secondaire</vt:lpstr>
      <vt:lpstr>Bithérapie en prévention primaire</vt:lpstr>
      <vt:lpstr>Patient avec IMC &gt; 30 kg/m2</vt:lpstr>
      <vt:lpstr>Prise en charge médicamenteuse : mono et bithérapie</vt:lpstr>
      <vt:lpstr>Patient &gt; 75 ans</vt:lpstr>
      <vt:lpstr>Trithérapie</vt:lpstr>
      <vt:lpstr>Trithérapie avec insuline</vt:lpstr>
      <vt:lpstr>Trithérapie avec insuline</vt:lpstr>
      <vt:lpstr>Trithérapie avec insuline</vt:lpstr>
      <vt:lpstr>Trithérapie avec insuline</vt:lpstr>
      <vt:lpstr>Prise en charge médicamenteuse : trithérapie avec/sans insulinothérapie</vt:lpstr>
      <vt:lpstr>Recours à l’endocrinologue</vt:lpstr>
      <vt:lpstr>Aide au choix d’un  traitement antidiabétique hypoglycémiant</vt:lpstr>
      <vt:lpstr>Recommandations SFD 2023</vt:lpstr>
      <vt:lpstr>Recommandations SFD 2023</vt:lpstr>
      <vt:lpstr>Présentation PowerPoint</vt:lpstr>
      <vt:lpstr>Présentation PowerPoint</vt:lpstr>
      <vt:lpstr>Conclusion</vt:lpstr>
      <vt:lpstr>En synthèse</vt:lpstr>
      <vt:lpstr>Back up</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Cochard, Baptiste</dc:creator>
  <cp:lastModifiedBy>HD</cp:lastModifiedBy>
  <cp:revision>26</cp:revision>
  <dcterms:created xsi:type="dcterms:W3CDTF">2024-09-05T13:07:41Z</dcterms:created>
  <dcterms:modified xsi:type="dcterms:W3CDTF">2024-10-14T16:53:45Z</dcterms:modified>
</cp:coreProperties>
</file>